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xlsx" ContentType="application/vnd.openxmlformats-officedocument.spreadsheetml.sheet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drawings/drawing1.xml" ContentType="application/vnd.openxmlformats-officedocument.drawingml.chartshape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2"/>
  </p:notesMasterIdLst>
  <p:sldIdLst>
    <p:sldId id="353" r:id="rId2"/>
    <p:sldId id="314" r:id="rId3"/>
    <p:sldId id="356" r:id="rId4"/>
    <p:sldId id="388" r:id="rId5"/>
    <p:sldId id="390" r:id="rId6"/>
    <p:sldId id="429" r:id="rId7"/>
    <p:sldId id="404" r:id="rId8"/>
    <p:sldId id="405" r:id="rId9"/>
    <p:sldId id="407" r:id="rId10"/>
    <p:sldId id="406" r:id="rId11"/>
    <p:sldId id="392" r:id="rId12"/>
    <p:sldId id="408" r:id="rId13"/>
    <p:sldId id="409" r:id="rId14"/>
    <p:sldId id="395" r:id="rId15"/>
    <p:sldId id="411" r:id="rId16"/>
    <p:sldId id="412" r:id="rId17"/>
    <p:sldId id="396" r:id="rId18"/>
    <p:sldId id="397" r:id="rId19"/>
    <p:sldId id="428" r:id="rId20"/>
    <p:sldId id="399" r:id="rId21"/>
    <p:sldId id="398" r:id="rId22"/>
    <p:sldId id="400" r:id="rId23"/>
    <p:sldId id="401" r:id="rId24"/>
    <p:sldId id="402" r:id="rId25"/>
    <p:sldId id="403" r:id="rId26"/>
    <p:sldId id="422" r:id="rId27"/>
    <p:sldId id="423" r:id="rId28"/>
    <p:sldId id="425" r:id="rId29"/>
    <p:sldId id="426" r:id="rId30"/>
    <p:sldId id="416" r:id="rId31"/>
    <p:sldId id="387" r:id="rId32"/>
    <p:sldId id="417" r:id="rId33"/>
    <p:sldId id="418" r:id="rId34"/>
    <p:sldId id="419" r:id="rId35"/>
    <p:sldId id="378" r:id="rId36"/>
    <p:sldId id="427" r:id="rId37"/>
    <p:sldId id="421" r:id="rId38"/>
    <p:sldId id="420" r:id="rId39"/>
    <p:sldId id="352" r:id="rId40"/>
    <p:sldId id="363" r:id="rId41"/>
  </p:sldIdLst>
  <p:sldSz cx="9144000" cy="5143500" type="screen16x9"/>
  <p:notesSz cx="6858000" cy="9144000"/>
  <p:defaultTextStyle>
    <a:defPPr>
      <a:defRPr lang="en-US"/>
    </a:defPPr>
    <a:lvl1pPr marL="0" algn="l" defTabSz="81633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408167" algn="l" defTabSz="81633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816334" algn="l" defTabSz="81633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224501" algn="l" defTabSz="81633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1632668" algn="l" defTabSz="81633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2040835" algn="l" defTabSz="81633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2449002" algn="l" defTabSz="81633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2857169" algn="l" defTabSz="81633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3265336" algn="l" defTabSz="81633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D6622"/>
    <a:srgbClr val="E1C2CD"/>
    <a:srgbClr val="5B964E"/>
    <a:srgbClr val="97B583"/>
    <a:srgbClr val="990000"/>
    <a:srgbClr val="009900"/>
    <a:srgbClr val="CC3300"/>
    <a:srgbClr val="336699"/>
    <a:srgbClr val="71BB3E"/>
    <a:srgbClr val="72BF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958" autoAdjust="0"/>
    <p:restoredTop sz="90098" autoAdjust="0"/>
  </p:normalViewPr>
  <p:slideViewPr>
    <p:cSldViewPr snapToGrid="0">
      <p:cViewPr>
        <p:scale>
          <a:sx n="125" d="100"/>
          <a:sy n="125" d="100"/>
        </p:scale>
        <p:origin x="-648" y="-400"/>
      </p:cViewPr>
      <p:guideLst>
        <p:guide orient="horz" pos="574"/>
        <p:guide pos="2880"/>
      </p:guideLst>
    </p:cSldViewPr>
  </p:slideViewPr>
  <p:outlineViewPr>
    <p:cViewPr>
      <p:scale>
        <a:sx n="33" d="100"/>
        <a:sy n="33" d="100"/>
      </p:scale>
      <p:origin x="0" y="230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37" d="100"/>
        <a:sy n="37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heme" Target="theme/theme1.xml"/><Relationship Id="rId47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notesMaster" Target="notesMasters/notesMaster1.xml"/><Relationship Id="rId43" Type="http://schemas.openxmlformats.org/officeDocument/2006/relationships/printerSettings" Target="printerSettings/printerSettings1.bin"/><Relationship Id="rId44" Type="http://schemas.openxmlformats.org/officeDocument/2006/relationships/presProps" Target="presProps.xml"/><Relationship Id="rId45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1.xlsx"/><Relationship Id="rId2" Type="http://schemas.openxmlformats.org/officeDocument/2006/relationships/chartUserShapes" Target="../drawings/drawing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26"/>
    </mc:Choice>
    <mc:Fallback>
      <c:style val="26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39814637966101"/>
          <c:y val="0.00166664361053925"/>
          <c:w val="0.646750473077158"/>
          <c:h val="0.998333333333333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FireEye</c:v>
                </c:pt>
              </c:strCache>
            </c:strRef>
          </c:tx>
          <c:spPr>
            <a:solidFill>
              <a:srgbClr val="008000"/>
            </a:solidFill>
          </c:spPr>
          <c:cat>
            <c:strRef>
              <c:f>Sheet1!$A$2:$A$4</c:f>
              <c:strCache>
                <c:ptCount val="3"/>
                <c:pt idx="0">
                  <c:v>C2 Traffic</c:v>
                </c:pt>
                <c:pt idx="1">
                  <c:v>Infected Host</c:v>
                </c:pt>
                <c:pt idx="2">
                  <c:v>Anomaly Detection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33.0</c:v>
                </c:pt>
                <c:pt idx="1">
                  <c:v>33.0</c:v>
                </c:pt>
                <c:pt idx="2">
                  <c:v>33.0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IDS</c:v>
                </c:pt>
              </c:strCache>
            </c:strRef>
          </c:tx>
          <c:dPt>
            <c:idx val="0"/>
            <c:bubble3D val="0"/>
            <c:spPr>
              <a:gradFill flip="none" rotWithShape="1">
                <a:gsLst>
                  <a:gs pos="39000">
                    <a:srgbClr val="298A02"/>
                  </a:gs>
                  <a:gs pos="2000">
                    <a:schemeClr val="tx1">
                      <a:lumMod val="65000"/>
                      <a:lumOff val="35000"/>
                    </a:schemeClr>
                  </a:gs>
                </a:gsLst>
                <a:lin ang="0" scaled="1"/>
                <a:tileRect/>
              </a:gradFill>
            </c:spPr>
          </c:dPt>
          <c:dPt>
            <c:idx val="1"/>
            <c:bubble3D val="0"/>
            <c:spPr>
              <a:gradFill flip="none" rotWithShape="1">
                <a:gsLst>
                  <a:gs pos="25000">
                    <a:srgbClr val="008000"/>
                  </a:gs>
                  <a:gs pos="75000">
                    <a:srgbClr val="008000"/>
                  </a:gs>
                  <a:gs pos="0">
                    <a:schemeClr val="tx1">
                      <a:lumMod val="65000"/>
                      <a:lumOff val="35000"/>
                    </a:schemeClr>
                  </a:gs>
                </a:gsLst>
                <a:lin ang="0" scaled="1"/>
                <a:tileRect/>
              </a:gradFill>
            </c:spPr>
          </c:dPt>
          <c:dPt>
            <c:idx val="2"/>
            <c:bubble3D val="0"/>
            <c:spPr>
              <a:solidFill>
                <a:schemeClr val="tx1">
                  <a:lumMod val="65000"/>
                  <a:lumOff val="35000"/>
                  <a:alpha val="70000"/>
                </a:schemeClr>
              </a:solidFill>
            </c:spPr>
          </c:dPt>
          <c:cat>
            <c:strRef>
              <c:f>Sheet1!$A$2:$A$4</c:f>
              <c:strCache>
                <c:ptCount val="3"/>
                <c:pt idx="0">
                  <c:v>C2 Traffic</c:v>
                </c:pt>
                <c:pt idx="1">
                  <c:v>Infected Host</c:v>
                </c:pt>
                <c:pt idx="2">
                  <c:v>Anomaly Detection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33.0</c:v>
                </c:pt>
                <c:pt idx="1">
                  <c:v>33.0</c:v>
                </c:pt>
                <c:pt idx="2">
                  <c:v>33.0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Netflow</c:v>
                </c:pt>
              </c:strCache>
            </c:strRef>
          </c:tx>
          <c:dPt>
            <c:idx val="0"/>
            <c:bubble3D val="0"/>
            <c:spPr>
              <a:solidFill>
                <a:srgbClr val="298A02"/>
              </a:solidFill>
            </c:spPr>
          </c:dPt>
          <c:dPt>
            <c:idx val="1"/>
            <c:bubble3D val="0"/>
            <c:spPr>
              <a:solidFill>
                <a:srgbClr val="298A02"/>
              </a:solidFill>
            </c:spPr>
          </c:dPt>
          <c:dPt>
            <c:idx val="2"/>
            <c:bubble3D val="0"/>
            <c:spPr>
              <a:solidFill>
                <a:srgbClr val="298A02"/>
              </a:solidFill>
            </c:spPr>
          </c:dPt>
          <c:cat>
            <c:strRef>
              <c:f>Sheet1!$A$2:$A$4</c:f>
              <c:strCache>
                <c:ptCount val="3"/>
                <c:pt idx="0">
                  <c:v>C2 Traffic</c:v>
                </c:pt>
                <c:pt idx="1">
                  <c:v>Infected Host</c:v>
                </c:pt>
                <c:pt idx="2">
                  <c:v>Anomaly Detection</c:v>
                </c:pt>
              </c:strCache>
            </c:strRef>
          </c:cat>
          <c:val>
            <c:numRef>
              <c:f>Sheet1!$D$2:$D$4</c:f>
              <c:numCache>
                <c:formatCode>General</c:formatCode>
                <c:ptCount val="3"/>
                <c:pt idx="0">
                  <c:v>33.0</c:v>
                </c:pt>
                <c:pt idx="1">
                  <c:v>33.0</c:v>
                </c:pt>
                <c:pt idx="2">
                  <c:v>33.0</c:v>
                </c:pt>
              </c:numCache>
            </c:numRef>
          </c:val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HIPS</c:v>
                </c:pt>
              </c:strCache>
            </c:strRef>
          </c:tx>
          <c:dPt>
            <c:idx val="0"/>
            <c:bubble3D val="0"/>
            <c:spPr>
              <a:gradFill flip="none" rotWithShape="1">
                <a:gsLst>
                  <a:gs pos="62000">
                    <a:srgbClr val="008000"/>
                  </a:gs>
                  <a:gs pos="94000">
                    <a:schemeClr val="tx1">
                      <a:lumMod val="65000"/>
                      <a:lumOff val="35000"/>
                    </a:schemeClr>
                  </a:gs>
                </a:gsLst>
                <a:lin ang="3060000" scaled="0"/>
                <a:tileRect/>
              </a:gradFill>
            </c:spPr>
          </c:dPt>
          <c:dPt>
            <c:idx val="1"/>
            <c:bubble3D val="0"/>
            <c:spPr>
              <a:solidFill>
                <a:schemeClr val="tx1">
                  <a:lumMod val="65000"/>
                  <a:lumOff val="35000"/>
                  <a:alpha val="70000"/>
                </a:schemeClr>
              </a:solidFill>
            </c:spPr>
          </c:dPt>
          <c:dPt>
            <c:idx val="2"/>
            <c:bubble3D val="0"/>
            <c:spPr>
              <a:gradFill flip="none" rotWithShape="1">
                <a:gsLst>
                  <a:gs pos="32000">
                    <a:srgbClr val="008000"/>
                  </a:gs>
                  <a:gs pos="11000">
                    <a:schemeClr val="tx1">
                      <a:lumMod val="65000"/>
                      <a:lumOff val="35000"/>
                    </a:schemeClr>
                  </a:gs>
                </a:gsLst>
                <a:lin ang="18720000" scaled="0"/>
                <a:tileRect/>
              </a:gradFill>
            </c:spPr>
          </c:dPt>
          <c:cat>
            <c:strRef>
              <c:f>Sheet1!$A$2:$A$4</c:f>
              <c:strCache>
                <c:ptCount val="3"/>
                <c:pt idx="0">
                  <c:v>C2 Traffic</c:v>
                </c:pt>
                <c:pt idx="1">
                  <c:v>Infected Host</c:v>
                </c:pt>
                <c:pt idx="2">
                  <c:v>Anomaly Detection</c:v>
                </c:pt>
              </c:strCache>
            </c:strRef>
          </c:cat>
          <c:val>
            <c:numRef>
              <c:f>Sheet1!$E$2:$E$4</c:f>
              <c:numCache>
                <c:formatCode>General</c:formatCode>
                <c:ptCount val="3"/>
                <c:pt idx="0">
                  <c:v>33.0</c:v>
                </c:pt>
                <c:pt idx="1">
                  <c:v>33.0</c:v>
                </c:pt>
                <c:pt idx="2">
                  <c:v>33.0</c:v>
                </c:pt>
              </c:numCache>
            </c:numRef>
          </c:val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WSA</c:v>
                </c:pt>
              </c:strCache>
            </c:strRef>
          </c:tx>
          <c:dPt>
            <c:idx val="0"/>
            <c:bubble3D val="0"/>
            <c:spPr>
              <a:gradFill flip="none" rotWithShape="1">
                <a:gsLst>
                  <a:gs pos="25000">
                    <a:srgbClr val="008000"/>
                  </a:gs>
                  <a:gs pos="0">
                    <a:schemeClr val="tx1">
                      <a:lumMod val="65000"/>
                      <a:lumOff val="35000"/>
                    </a:schemeClr>
                  </a:gs>
                </a:gsLst>
                <a:path path="rect">
                  <a:fillToRect r="100000" b="100000"/>
                </a:path>
                <a:tileRect l="-100000" t="-100000"/>
              </a:gradFill>
            </c:spPr>
          </c:dPt>
          <c:dPt>
            <c:idx val="1"/>
            <c:bubble3D val="0"/>
            <c:spPr>
              <a:gradFill flip="none" rotWithShape="1">
                <a:gsLst>
                  <a:gs pos="92000">
                    <a:schemeClr val="tx1">
                      <a:lumMod val="65000"/>
                      <a:lumOff val="35000"/>
                    </a:schemeClr>
                  </a:gs>
                  <a:gs pos="80000">
                    <a:srgbClr val="008000"/>
                  </a:gs>
                </a:gsLst>
                <a:path path="circle">
                  <a:fillToRect l="100000" t="100000"/>
                </a:path>
                <a:tileRect r="-100000" b="-100000"/>
              </a:gradFill>
            </c:spPr>
          </c:dPt>
          <c:dPt>
            <c:idx val="2"/>
            <c:bubble3D val="0"/>
            <c:spPr>
              <a:solidFill>
                <a:schemeClr val="tx1">
                  <a:lumMod val="65000"/>
                  <a:lumOff val="35000"/>
                  <a:alpha val="70000"/>
                </a:schemeClr>
              </a:solidFill>
            </c:spPr>
          </c:dPt>
          <c:cat>
            <c:strRef>
              <c:f>Sheet1!$A$2:$A$4</c:f>
              <c:strCache>
                <c:ptCount val="3"/>
                <c:pt idx="0">
                  <c:v>C2 Traffic</c:v>
                </c:pt>
                <c:pt idx="1">
                  <c:v>Infected Host</c:v>
                </c:pt>
                <c:pt idx="2">
                  <c:v>Anomaly Detection</c:v>
                </c:pt>
              </c:strCache>
            </c:strRef>
          </c:cat>
          <c:val>
            <c:numRef>
              <c:f>Sheet1!$F$2:$F$4</c:f>
              <c:numCache>
                <c:formatCode>General</c:formatCode>
                <c:ptCount val="3"/>
                <c:pt idx="0">
                  <c:v>33.0</c:v>
                </c:pt>
                <c:pt idx="1">
                  <c:v>33.0</c:v>
                </c:pt>
                <c:pt idx="2">
                  <c:v>33.0</c:v>
                </c:pt>
              </c:numCache>
            </c:numRef>
          </c:val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DLP</c:v>
                </c:pt>
              </c:strCache>
            </c:strRef>
          </c:tx>
          <c:dPt>
            <c:idx val="0"/>
            <c:bubble3D val="0"/>
            <c:spPr>
              <a:solidFill>
                <a:schemeClr val="tx1">
                  <a:lumMod val="65000"/>
                  <a:lumOff val="35000"/>
                  <a:alpha val="70000"/>
                </a:schemeClr>
              </a:solidFill>
            </c:spPr>
          </c:dPt>
          <c:dPt>
            <c:idx val="1"/>
            <c:bubble3D val="0"/>
            <c:spPr>
              <a:solidFill>
                <a:schemeClr val="tx1">
                  <a:lumMod val="65000"/>
                  <a:lumOff val="35000"/>
                  <a:alpha val="70000"/>
                </a:schemeClr>
              </a:solidFill>
            </c:spPr>
          </c:dPt>
          <c:dPt>
            <c:idx val="2"/>
            <c:bubble3D val="0"/>
            <c:spPr>
              <a:gradFill flip="none" rotWithShape="1">
                <a:gsLst>
                  <a:gs pos="78000">
                    <a:srgbClr val="008000"/>
                  </a:gs>
                  <a:gs pos="96000">
                    <a:schemeClr val="tx1">
                      <a:lumMod val="65000"/>
                      <a:lumOff val="35000"/>
                    </a:schemeClr>
                  </a:gs>
                </a:gsLst>
                <a:path path="rect">
                  <a:fillToRect r="100000" b="100000"/>
                </a:path>
                <a:tileRect l="-100000" t="-100000"/>
              </a:gradFill>
            </c:spPr>
          </c:dPt>
          <c:cat>
            <c:strRef>
              <c:f>Sheet1!$A$2:$A$4</c:f>
              <c:strCache>
                <c:ptCount val="3"/>
                <c:pt idx="0">
                  <c:v>C2 Traffic</c:v>
                </c:pt>
                <c:pt idx="1">
                  <c:v>Infected Host</c:v>
                </c:pt>
                <c:pt idx="2">
                  <c:v>Anomaly Detection</c:v>
                </c:pt>
              </c:strCache>
            </c:strRef>
          </c:cat>
          <c:val>
            <c:numRef>
              <c:f>Sheet1!$G$2:$G$4</c:f>
              <c:numCache>
                <c:formatCode>General</c:formatCode>
                <c:ptCount val="3"/>
                <c:pt idx="0">
                  <c:v>33.0</c:v>
                </c:pt>
                <c:pt idx="1">
                  <c:v>33.0</c:v>
                </c:pt>
                <c:pt idx="2">
                  <c:v>33.0</c:v>
                </c:pt>
              </c:numCache>
            </c:numRef>
          </c:val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Anti-Virus</c:v>
                </c:pt>
              </c:strCache>
            </c:strRef>
          </c:tx>
          <c:dPt>
            <c:idx val="0"/>
            <c:bubble3D val="0"/>
            <c:spPr>
              <a:solidFill>
                <a:schemeClr val="tx1">
                  <a:lumMod val="65000"/>
                  <a:lumOff val="35000"/>
                  <a:alpha val="70000"/>
                </a:schemeClr>
              </a:solidFill>
            </c:spPr>
          </c:dPt>
          <c:dPt>
            <c:idx val="1"/>
            <c:bubble3D val="0"/>
            <c:spPr>
              <a:gradFill flip="none" rotWithShape="1">
                <a:gsLst>
                  <a:gs pos="69000">
                    <a:srgbClr val="008000"/>
                  </a:gs>
                  <a:gs pos="96000">
                    <a:srgbClr val="656565"/>
                  </a:gs>
                </a:gsLst>
                <a:path path="circle">
                  <a:fillToRect l="50000" t="50000" r="50000" b="50000"/>
                </a:path>
                <a:tileRect/>
              </a:gradFill>
            </c:spPr>
          </c:dPt>
          <c:dPt>
            <c:idx val="2"/>
            <c:bubble3D val="0"/>
            <c:spPr>
              <a:solidFill>
                <a:schemeClr val="tx1">
                  <a:lumMod val="65000"/>
                  <a:lumOff val="35000"/>
                  <a:alpha val="70000"/>
                </a:schemeClr>
              </a:solidFill>
            </c:spPr>
          </c:dPt>
          <c:cat>
            <c:strRef>
              <c:f>Sheet1!$A$2:$A$4</c:f>
              <c:strCache>
                <c:ptCount val="3"/>
                <c:pt idx="0">
                  <c:v>C2 Traffic</c:v>
                </c:pt>
                <c:pt idx="1">
                  <c:v>Infected Host</c:v>
                </c:pt>
                <c:pt idx="2">
                  <c:v>Anomaly Detection</c:v>
                </c:pt>
              </c:strCache>
            </c:strRef>
          </c:cat>
          <c:val>
            <c:numRef>
              <c:f>Sheet1!$H$2:$H$4</c:f>
              <c:numCache>
                <c:formatCode>General</c:formatCode>
                <c:ptCount val="3"/>
                <c:pt idx="0">
                  <c:v>33.0</c:v>
                </c:pt>
                <c:pt idx="1">
                  <c:v>33.0</c:v>
                </c:pt>
                <c:pt idx="2">
                  <c:v>33.0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10"/>
      </c:doughnutChart>
    </c:plotArea>
    <c:plotVisOnly val="1"/>
    <c:dispBlanksAs val="gap"/>
    <c:showDLblsOverMax val="0"/>
  </c:chart>
  <c:txPr>
    <a:bodyPr/>
    <a:lstStyle/>
    <a:p>
      <a:pPr>
        <a:defRPr sz="1800">
          <a:solidFill>
            <a:srgbClr val="FFFFFF"/>
          </a:solidFill>
        </a:defRPr>
      </a:pPr>
      <a:endParaRPr lang="en-US"/>
    </a:p>
  </c:txPr>
  <c:externalData r:id="rId1">
    <c:autoUpdate val="0"/>
  </c:externalData>
  <c:userShapes r:id="rId2"/>
</c:chartSpac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0.85441</cdr:x>
      <cdr:y>0.64244</cdr:y>
    </cdr:from>
    <cdr:to>
      <cdr:x>0.92062</cdr:x>
      <cdr:y>0.75089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11799737" y="5416925"/>
          <a:ext cx="914400" cy="9144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endParaRPr lang="en-US" dirty="0" smtClean="0">
            <a:ea typeface="Arial"/>
            <a:cs typeface="Arial"/>
          </a:endParaRPr>
        </a:p>
        <a:p xmlns:a="http://schemas.openxmlformats.org/drawingml/2006/main">
          <a:endParaRPr lang="en-US" sz="1100" dirty="0" smtClean="0">
            <a:ea typeface="Arial"/>
            <a:cs typeface="Arial"/>
          </a:endParaRPr>
        </a:p>
      </cdr:txBody>
    </cdr:sp>
  </cdr:relSizeAnchor>
  <cdr:relSizeAnchor xmlns:cdr="http://schemas.openxmlformats.org/drawingml/2006/chartDrawing">
    <cdr:from>
      <cdr:x>0.37145</cdr:x>
      <cdr:y>0.34165</cdr:y>
    </cdr:from>
    <cdr:to>
      <cdr:x>0.46682</cdr:x>
      <cdr:y>0.64658</cdr:y>
    </cdr:to>
    <cdr:sp macro="" textlink="">
      <cdr:nvSpPr>
        <cdr:cNvPr id="3" name="TextBox 2"/>
        <cdr:cNvSpPr txBox="1"/>
      </cdr:nvSpPr>
      <cdr:spPr>
        <a:xfrm xmlns:a="http://schemas.openxmlformats.org/drawingml/2006/main" rot="20964585">
          <a:off x="2885235" y="1620421"/>
          <a:ext cx="740793" cy="1446248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>
          <a:prstTxWarp prst="textArchUp">
            <a:avLst>
              <a:gd name="adj" fmla="val 21579814"/>
            </a:avLst>
          </a:prstTxWarp>
        </a:bodyPr>
        <a:lstStyle xmlns:a="http://schemas.openxmlformats.org/drawingml/2006/main"/>
        <a:p xmlns:a="http://schemas.openxmlformats.org/drawingml/2006/main">
          <a:r>
            <a:rPr lang="en-US" sz="1400" b="1" dirty="0" smtClean="0">
              <a:solidFill>
                <a:schemeClr val="bg1"/>
              </a:solidFill>
              <a:ea typeface="Arial"/>
              <a:cs typeface="Arial"/>
            </a:rPr>
            <a:t>IDS</a:t>
          </a:r>
        </a:p>
        <a:p xmlns:a="http://schemas.openxmlformats.org/drawingml/2006/main">
          <a:endParaRPr lang="en-US" sz="2400" dirty="0">
            <a:ea typeface="Arial"/>
            <a:cs typeface="Arial"/>
          </a:endParaRPr>
        </a:p>
      </cdr:txBody>
    </cdr:sp>
  </cdr:relSizeAnchor>
  <cdr:relSizeAnchor xmlns:cdr="http://schemas.openxmlformats.org/drawingml/2006/chartDrawing">
    <cdr:from>
      <cdr:x>0.41167</cdr:x>
      <cdr:y>0.41615</cdr:y>
    </cdr:from>
    <cdr:to>
      <cdr:x>0.53574</cdr:x>
      <cdr:y>0.62886</cdr:y>
    </cdr:to>
    <cdr:sp macro="" textlink="">
      <cdr:nvSpPr>
        <cdr:cNvPr id="5" name="TextBox 4"/>
        <cdr:cNvSpPr txBox="1"/>
      </cdr:nvSpPr>
      <cdr:spPr>
        <a:xfrm xmlns:a="http://schemas.openxmlformats.org/drawingml/2006/main" rot="19769058">
          <a:off x="3197699" y="1973764"/>
          <a:ext cx="963721" cy="1008859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spcFirstLastPara="1" wrap="none" numCol="1" rtlCol="0">
          <a:prstTxWarp prst="textArchUp">
            <a:avLst>
              <a:gd name="adj" fmla="val 12609240"/>
            </a:avLst>
          </a:prstTxWarp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600" b="1" dirty="0" smtClean="0">
              <a:solidFill>
                <a:srgbClr val="FFFFFF"/>
              </a:solidFill>
              <a:ea typeface="Arial"/>
              <a:cs typeface="Arial"/>
            </a:rPr>
            <a:t>Anti-Malware</a:t>
          </a:r>
        </a:p>
        <a:p xmlns:a="http://schemas.openxmlformats.org/drawingml/2006/main">
          <a:endParaRPr lang="en-US" sz="2400" dirty="0">
            <a:solidFill>
              <a:srgbClr val="FFFFFF"/>
            </a:solidFill>
            <a:ea typeface="Arial"/>
            <a:cs typeface="Arial"/>
          </a:endParaRPr>
        </a:p>
      </cdr:txBody>
    </cdr:sp>
  </cdr:relSizeAnchor>
  <cdr:relSizeAnchor xmlns:cdr="http://schemas.openxmlformats.org/drawingml/2006/chartDrawing">
    <cdr:from>
      <cdr:x>0.28622</cdr:x>
      <cdr:y>0.14417</cdr:y>
    </cdr:from>
    <cdr:to>
      <cdr:x>0.64295</cdr:x>
      <cdr:y>0.78925</cdr:y>
    </cdr:to>
    <cdr:sp macro="" textlink="">
      <cdr:nvSpPr>
        <cdr:cNvPr id="6" name="TextBox 5"/>
        <cdr:cNvSpPr txBox="1"/>
      </cdr:nvSpPr>
      <cdr:spPr>
        <a:xfrm xmlns:a="http://schemas.openxmlformats.org/drawingml/2006/main">
          <a:off x="3952743" y="1215600"/>
          <a:ext cx="4926566" cy="5439182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spcFirstLastPara="1" wrap="none" numCol="1" rtlCol="0">
          <a:prstTxWarp prst="textArchDown">
            <a:avLst>
              <a:gd name="adj" fmla="val 2131133"/>
            </a:avLst>
          </a:prstTxWarp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600" b="1" dirty="0" smtClean="0">
              <a:solidFill>
                <a:srgbClr val="FFFFFF"/>
              </a:solidFill>
              <a:ea typeface="Arial"/>
              <a:cs typeface="Arial"/>
            </a:rPr>
            <a:t>HIPS</a:t>
          </a:r>
        </a:p>
        <a:p xmlns:a="http://schemas.openxmlformats.org/drawingml/2006/main">
          <a:endParaRPr lang="en-US" sz="2400" dirty="0">
            <a:ea typeface="Arial"/>
            <a:cs typeface="Arial"/>
          </a:endParaRPr>
        </a:p>
      </cdr:txBody>
    </cdr:sp>
  </cdr:relSizeAnchor>
  <cdr:relSizeAnchor xmlns:cdr="http://schemas.openxmlformats.org/drawingml/2006/chartDrawing">
    <cdr:from>
      <cdr:x>0.34531</cdr:x>
      <cdr:y>0.34633</cdr:y>
    </cdr:from>
    <cdr:to>
      <cdr:x>0.56723</cdr:x>
      <cdr:y>0.71503</cdr:y>
    </cdr:to>
    <cdr:sp macro="" textlink="">
      <cdr:nvSpPr>
        <cdr:cNvPr id="7" name="TextBox 6"/>
        <cdr:cNvSpPr txBox="1"/>
      </cdr:nvSpPr>
      <cdr:spPr>
        <a:xfrm xmlns:a="http://schemas.openxmlformats.org/drawingml/2006/main">
          <a:off x="4768807" y="2920178"/>
          <a:ext cx="3064793" cy="3108803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spcFirstLastPara="1" wrap="none" numCol="1" rtlCol="0">
          <a:prstTxWarp prst="textArchDown">
            <a:avLst>
              <a:gd name="adj" fmla="val 1721838"/>
            </a:avLst>
          </a:prstTxWarp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600" b="1" dirty="0" err="1" smtClean="0">
              <a:solidFill>
                <a:srgbClr val="FFFFFF"/>
              </a:solidFill>
              <a:ea typeface="Arial"/>
              <a:cs typeface="Arial"/>
            </a:rPr>
            <a:t>NetFlow</a:t>
          </a:r>
          <a:endParaRPr lang="en-US" sz="1600" dirty="0">
            <a:solidFill>
              <a:srgbClr val="FFFFFF"/>
            </a:solidFill>
            <a:ea typeface="Arial"/>
            <a:cs typeface="Arial"/>
          </a:endParaRPr>
        </a:p>
      </cdr:txBody>
    </cdr:sp>
  </cdr:relSizeAnchor>
  <cdr:relSizeAnchor xmlns:cdr="http://schemas.openxmlformats.org/drawingml/2006/chartDrawing">
    <cdr:from>
      <cdr:x>0.34437</cdr:x>
      <cdr:y>0.29334</cdr:y>
    </cdr:from>
    <cdr:to>
      <cdr:x>0.67104</cdr:x>
      <cdr:y>0.76251</cdr:y>
    </cdr:to>
    <cdr:sp macro="" textlink="">
      <cdr:nvSpPr>
        <cdr:cNvPr id="8" name="TextBox 7"/>
        <cdr:cNvSpPr txBox="1"/>
      </cdr:nvSpPr>
      <cdr:spPr>
        <a:xfrm xmlns:a="http://schemas.openxmlformats.org/drawingml/2006/main" rot="21299330">
          <a:off x="2674924" y="1391294"/>
          <a:ext cx="2537430" cy="2225218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spcFirstLastPara="1" wrap="none" numCol="1" rtlCol="0">
          <a:prstTxWarp prst="textArchUp">
            <a:avLst>
              <a:gd name="adj" fmla="val 20421341"/>
            </a:avLst>
          </a:prstTxWarp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600" b="1" dirty="0" smtClean="0">
              <a:solidFill>
                <a:srgbClr val="FFFFFF"/>
              </a:solidFill>
              <a:ea typeface="Arial"/>
              <a:cs typeface="Arial"/>
            </a:rPr>
            <a:t>Web Proxy</a:t>
          </a:r>
          <a:endParaRPr lang="en-US" sz="1600" dirty="0">
            <a:solidFill>
              <a:srgbClr val="FFFFFF"/>
            </a:solidFill>
            <a:ea typeface="Arial"/>
            <a:cs typeface="Arial"/>
          </a:endParaRPr>
        </a:p>
      </cdr:txBody>
    </cdr:sp>
  </cdr:relSizeAnchor>
  <cdr:relSizeAnchor xmlns:cdr="http://schemas.openxmlformats.org/drawingml/2006/chartDrawing">
    <cdr:from>
      <cdr:x>0.36282</cdr:x>
      <cdr:y>0.23305</cdr:y>
    </cdr:from>
    <cdr:to>
      <cdr:x>0.66174</cdr:x>
      <cdr:y>0.77568</cdr:y>
    </cdr:to>
    <cdr:sp macro="" textlink="">
      <cdr:nvSpPr>
        <cdr:cNvPr id="9" name="TextBox 8"/>
        <cdr:cNvSpPr txBox="1"/>
      </cdr:nvSpPr>
      <cdr:spPr>
        <a:xfrm xmlns:a="http://schemas.openxmlformats.org/drawingml/2006/main">
          <a:off x="2818209" y="1105331"/>
          <a:ext cx="2321906" cy="2573631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spcFirstLastPara="1" wrap="none" numCol="1" rtlCol="0">
          <a:prstTxWarp prst="textArchUp">
            <a:avLst>
              <a:gd name="adj" fmla="val 890205"/>
            </a:avLst>
          </a:prstTxWarp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600" b="1" dirty="0" smtClean="0">
              <a:solidFill>
                <a:srgbClr val="FFFFFF"/>
              </a:solidFill>
              <a:ea typeface="Arial"/>
              <a:cs typeface="Arial"/>
            </a:rPr>
            <a:t>DLP</a:t>
          </a:r>
        </a:p>
        <a:p xmlns:a="http://schemas.openxmlformats.org/drawingml/2006/main">
          <a:endParaRPr lang="en-US" sz="2400" dirty="0">
            <a:ea typeface="Arial"/>
            <a:cs typeface="Arial"/>
          </a:endParaRPr>
        </a:p>
      </cdr:txBody>
    </cdr:sp>
  </cdr:relSizeAnchor>
  <cdr:relSizeAnchor xmlns:cdr="http://schemas.openxmlformats.org/drawingml/2006/chartDrawing">
    <cdr:from>
      <cdr:x>0.21975</cdr:x>
      <cdr:y>0.09798</cdr:y>
    </cdr:from>
    <cdr:to>
      <cdr:x>0.77074</cdr:x>
      <cdr:y>0.78074</cdr:y>
    </cdr:to>
    <cdr:sp macro="" textlink="">
      <cdr:nvSpPr>
        <cdr:cNvPr id="10" name="TextBox 9"/>
        <cdr:cNvSpPr txBox="1"/>
      </cdr:nvSpPr>
      <cdr:spPr>
        <a:xfrm xmlns:a="http://schemas.openxmlformats.org/drawingml/2006/main" rot="21301249">
          <a:off x="1706948" y="464726"/>
          <a:ext cx="4279850" cy="3238251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spcFirstLastPara="1" wrap="none" numCol="1" rtlCol="0">
          <a:prstTxWarp prst="textArchUp">
            <a:avLst>
              <a:gd name="adj" fmla="val 14602794"/>
            </a:avLst>
          </a:prstTxWarp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600" b="1" dirty="0" smtClean="0">
              <a:solidFill>
                <a:srgbClr val="FFFFFF"/>
              </a:solidFill>
              <a:ea typeface="Arial"/>
              <a:cs typeface="Arial"/>
            </a:rPr>
            <a:t>Anti-Virus</a:t>
          </a:r>
        </a:p>
        <a:p xmlns:a="http://schemas.openxmlformats.org/drawingml/2006/main">
          <a:endParaRPr lang="en-US" sz="2400" dirty="0">
            <a:solidFill>
              <a:srgbClr val="FFFFFF"/>
            </a:solidFill>
            <a:ea typeface="Arial"/>
            <a:cs typeface="Arial"/>
          </a:endParaRPr>
        </a:p>
      </cdr:txBody>
    </cdr:sp>
  </cdr:relSizeAnchor>
  <cdr:relSizeAnchor xmlns:cdr="http://schemas.openxmlformats.org/drawingml/2006/chartDrawing">
    <cdr:from>
      <cdr:x>0.25129</cdr:x>
      <cdr:y>0.15261</cdr:y>
    </cdr:from>
    <cdr:to>
      <cdr:x>0.62485</cdr:x>
      <cdr:y>0.82502</cdr:y>
    </cdr:to>
    <cdr:sp macro="" textlink="">
      <cdr:nvSpPr>
        <cdr:cNvPr id="11" name="TextBox 10"/>
        <cdr:cNvSpPr txBox="1"/>
      </cdr:nvSpPr>
      <cdr:spPr>
        <a:xfrm xmlns:a="http://schemas.openxmlformats.org/drawingml/2006/main">
          <a:off x="3470421" y="1286765"/>
          <a:ext cx="5158994" cy="5669622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spcFirstLastPara="1" wrap="none" numCol="1" rtlCol="0">
          <a:prstTxWarp prst="textArchDown">
            <a:avLst>
              <a:gd name="adj" fmla="val 2170373"/>
            </a:avLst>
          </a:prstTxWarp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600" b="1" dirty="0" smtClean="0">
              <a:solidFill>
                <a:srgbClr val="FFFFFF"/>
              </a:solidFill>
              <a:ea typeface="Arial"/>
              <a:cs typeface="Arial"/>
            </a:rPr>
            <a:t>Web Proxy</a:t>
          </a:r>
        </a:p>
        <a:p xmlns:a="http://schemas.openxmlformats.org/drawingml/2006/main">
          <a:endParaRPr lang="en-US" sz="2400" dirty="0">
            <a:solidFill>
              <a:srgbClr val="FFFFFF"/>
            </a:solidFill>
            <a:ea typeface="Arial"/>
            <a:cs typeface="Arial"/>
          </a:endParaRPr>
        </a:p>
      </cdr:txBody>
    </cdr:sp>
  </cdr:relSizeAnchor>
  <cdr:relSizeAnchor xmlns:cdr="http://schemas.openxmlformats.org/drawingml/2006/chartDrawing">
    <cdr:from>
      <cdr:x>0.21864</cdr:x>
      <cdr:y>0.12286</cdr:y>
    </cdr:from>
    <cdr:to>
      <cdr:x>0.64188</cdr:x>
      <cdr:y>0.89427</cdr:y>
    </cdr:to>
    <cdr:sp macro="" textlink="">
      <cdr:nvSpPr>
        <cdr:cNvPr id="12" name="TextBox 11"/>
        <cdr:cNvSpPr txBox="1"/>
      </cdr:nvSpPr>
      <cdr:spPr>
        <a:xfrm xmlns:a="http://schemas.openxmlformats.org/drawingml/2006/main">
          <a:off x="3019514" y="1035903"/>
          <a:ext cx="5845092" cy="650437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spcFirstLastPara="1" wrap="none" numCol="1" rtlCol="0">
          <a:prstTxWarp prst="textArchDown">
            <a:avLst>
              <a:gd name="adj" fmla="val 2007614"/>
            </a:avLst>
          </a:prstTxWarp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800" b="1" dirty="0" smtClean="0">
              <a:solidFill>
                <a:srgbClr val="FFFFFF"/>
              </a:solidFill>
              <a:ea typeface="Arial"/>
              <a:cs typeface="Arial"/>
            </a:rPr>
            <a:t>DLP</a:t>
          </a:r>
        </a:p>
        <a:p xmlns:a="http://schemas.openxmlformats.org/drawingml/2006/main">
          <a:endParaRPr lang="en-US" sz="2400" dirty="0">
            <a:ea typeface="Arial"/>
            <a:cs typeface="Arial"/>
          </a:endParaRPr>
        </a:p>
      </cdr:txBody>
    </cdr:sp>
  </cdr:relSizeAnchor>
  <cdr:relSizeAnchor xmlns:cdr="http://schemas.openxmlformats.org/drawingml/2006/chartDrawing">
    <cdr:from>
      <cdr:x>0.30389</cdr:x>
      <cdr:y>0.24201</cdr:y>
    </cdr:from>
    <cdr:to>
      <cdr:x>0.62695</cdr:x>
      <cdr:y>0.75512</cdr:y>
    </cdr:to>
    <cdr:sp macro="" textlink="">
      <cdr:nvSpPr>
        <cdr:cNvPr id="13" name="TextBox 12"/>
        <cdr:cNvSpPr txBox="1"/>
      </cdr:nvSpPr>
      <cdr:spPr>
        <a:xfrm xmlns:a="http://schemas.openxmlformats.org/drawingml/2006/main" rot="21327861">
          <a:off x="2360492" y="1147843"/>
          <a:ext cx="2509389" cy="2433621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spcFirstLastPara="1" wrap="none" numCol="1" rtlCol="0">
          <a:prstTxWarp prst="textArchUp">
            <a:avLst>
              <a:gd name="adj" fmla="val 13924849"/>
            </a:avLst>
          </a:prstTxWarp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600" b="1" dirty="0" smtClean="0">
              <a:solidFill>
                <a:srgbClr val="FFFFFF"/>
              </a:solidFill>
              <a:ea typeface="Arial"/>
              <a:cs typeface="Arial"/>
            </a:rPr>
            <a:t>Web Proxy</a:t>
          </a:r>
        </a:p>
        <a:p xmlns:a="http://schemas.openxmlformats.org/drawingml/2006/main">
          <a:endParaRPr lang="en-US" sz="2400" dirty="0">
            <a:solidFill>
              <a:srgbClr val="FFFFFF"/>
            </a:solidFill>
            <a:ea typeface="Arial"/>
            <a:cs typeface="Arial"/>
          </a:endParaRPr>
        </a:p>
      </cdr:txBody>
    </cdr:sp>
  </cdr:relSizeAnchor>
  <cdr:relSizeAnchor xmlns:cdr="http://schemas.openxmlformats.org/drawingml/2006/chartDrawing">
    <cdr:from>
      <cdr:x>0.33783</cdr:x>
      <cdr:y>0.29567</cdr:y>
    </cdr:from>
    <cdr:to>
      <cdr:x>0.61688</cdr:x>
      <cdr:y>0.80879</cdr:y>
    </cdr:to>
    <cdr:sp macro="" textlink="">
      <cdr:nvSpPr>
        <cdr:cNvPr id="14" name="TextBox 13"/>
        <cdr:cNvSpPr txBox="1"/>
      </cdr:nvSpPr>
      <cdr:spPr>
        <a:xfrm xmlns:a="http://schemas.openxmlformats.org/drawingml/2006/main" rot="21113136">
          <a:off x="2624143" y="1402341"/>
          <a:ext cx="2167538" cy="2433669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spcFirstLastPara="1" wrap="none" numCol="1" rtlCol="0">
          <a:prstTxWarp prst="textArchUp">
            <a:avLst>
              <a:gd name="adj" fmla="val 15098402"/>
            </a:avLst>
          </a:prstTxWarp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400" b="1" dirty="0" smtClean="0">
              <a:solidFill>
                <a:srgbClr val="FFFFFF"/>
              </a:solidFill>
              <a:ea typeface="Arial"/>
              <a:cs typeface="Arial"/>
            </a:rPr>
            <a:t>HIPS</a:t>
          </a:r>
        </a:p>
        <a:p xmlns:a="http://schemas.openxmlformats.org/drawingml/2006/main">
          <a:endParaRPr lang="en-US" sz="2400" dirty="0">
            <a:solidFill>
              <a:srgbClr val="FFFFFF"/>
            </a:solidFill>
            <a:ea typeface="Arial"/>
            <a:cs typeface="Arial"/>
          </a:endParaRPr>
        </a:p>
      </cdr:txBody>
    </cdr:sp>
  </cdr:relSizeAnchor>
  <cdr:relSizeAnchor xmlns:cdr="http://schemas.openxmlformats.org/drawingml/2006/chartDrawing">
    <cdr:from>
      <cdr:x>0.37851</cdr:x>
      <cdr:y>0.36106</cdr:y>
    </cdr:from>
    <cdr:to>
      <cdr:x>0.54415</cdr:x>
      <cdr:y>0.79147</cdr:y>
    </cdr:to>
    <cdr:sp macro="" textlink="">
      <cdr:nvSpPr>
        <cdr:cNvPr id="15" name="TextBox 14"/>
        <cdr:cNvSpPr txBox="1"/>
      </cdr:nvSpPr>
      <cdr:spPr>
        <a:xfrm xmlns:a="http://schemas.openxmlformats.org/drawingml/2006/main" rot="21158078">
          <a:off x="2940100" y="1712466"/>
          <a:ext cx="1286619" cy="2041384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spcFirstLastPara="1" wrap="none" numCol="1" rtlCol="0">
          <a:prstTxWarp prst="textArchUp">
            <a:avLst>
              <a:gd name="adj" fmla="val 13809540"/>
            </a:avLst>
          </a:prstTxWarp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600" b="1" dirty="0" err="1" smtClean="0">
              <a:solidFill>
                <a:srgbClr val="FFFFFF"/>
              </a:solidFill>
              <a:ea typeface="Arial"/>
              <a:cs typeface="Arial"/>
            </a:rPr>
            <a:t>NetFlow</a:t>
          </a:r>
          <a:endParaRPr lang="en-US" sz="1600" b="1" dirty="0" smtClean="0">
            <a:solidFill>
              <a:srgbClr val="FFFFFF"/>
            </a:solidFill>
            <a:ea typeface="Arial"/>
            <a:cs typeface="Arial"/>
          </a:endParaRPr>
        </a:p>
        <a:p xmlns:a="http://schemas.openxmlformats.org/drawingml/2006/main">
          <a:endParaRPr lang="en-US" sz="2400" dirty="0">
            <a:solidFill>
              <a:srgbClr val="FFFFFF"/>
            </a:solidFill>
            <a:ea typeface="Arial"/>
            <a:cs typeface="Arial"/>
          </a:endParaRPr>
        </a:p>
      </cdr:txBody>
    </cdr:sp>
  </cdr:relSizeAnchor>
  <cdr:relSizeAnchor xmlns:cdr="http://schemas.openxmlformats.org/drawingml/2006/chartDrawing">
    <cdr:from>
      <cdr:x>0.36487</cdr:x>
      <cdr:y>0.40164</cdr:y>
    </cdr:from>
    <cdr:to>
      <cdr:x>0.51672</cdr:x>
      <cdr:y>0.63266</cdr:y>
    </cdr:to>
    <cdr:sp macro="" textlink="">
      <cdr:nvSpPr>
        <cdr:cNvPr id="16" name="TextBox 15"/>
        <cdr:cNvSpPr txBox="1"/>
      </cdr:nvSpPr>
      <cdr:spPr>
        <a:xfrm xmlns:a="http://schemas.openxmlformats.org/drawingml/2006/main" rot="18853156">
          <a:off x="2876061" y="1863020"/>
          <a:ext cx="1095693" cy="1179555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spcFirstLastPara="1" wrap="none" numCol="1" rtlCol="0">
          <a:prstTxWarp prst="textArchUp">
            <a:avLst>
              <a:gd name="adj" fmla="val 20567109"/>
            </a:avLst>
          </a:prstTxWarp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400" b="1" dirty="0" smtClean="0">
              <a:solidFill>
                <a:srgbClr val="FFFFFF"/>
              </a:solidFill>
              <a:ea typeface="Arial"/>
              <a:cs typeface="Arial"/>
            </a:rPr>
            <a:t>Anti-Malware</a:t>
          </a:r>
        </a:p>
        <a:p xmlns:a="http://schemas.openxmlformats.org/drawingml/2006/main">
          <a:endParaRPr lang="en-US" sz="2000" dirty="0">
            <a:solidFill>
              <a:srgbClr val="FFFFFF"/>
            </a:solidFill>
            <a:ea typeface="Arial"/>
            <a:cs typeface="Arial"/>
          </a:endParaRPr>
        </a:p>
      </cdr:txBody>
    </cdr:sp>
  </cdr:relSizeAnchor>
  <cdr:relSizeAnchor xmlns:cdr="http://schemas.openxmlformats.org/drawingml/2006/chartDrawing">
    <cdr:from>
      <cdr:x>0.40612</cdr:x>
      <cdr:y>0.34674</cdr:y>
    </cdr:from>
    <cdr:to>
      <cdr:x>0.54717</cdr:x>
      <cdr:y>0.62609</cdr:y>
    </cdr:to>
    <cdr:sp macro="" textlink="">
      <cdr:nvSpPr>
        <cdr:cNvPr id="17" name="TextBox 16"/>
        <cdr:cNvSpPr txBox="1"/>
      </cdr:nvSpPr>
      <cdr:spPr>
        <a:xfrm xmlns:a="http://schemas.openxmlformats.org/drawingml/2006/main" rot="20921262">
          <a:off x="3154545" y="1644525"/>
          <a:ext cx="1095615" cy="1324925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spcFirstLastPara="1" wrap="none" numCol="1" rtlCol="0">
          <a:prstTxWarp prst="textArchUp">
            <a:avLst>
              <a:gd name="adj" fmla="val 20567109"/>
            </a:avLst>
          </a:prstTxWarp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600" b="1" dirty="0" err="1" smtClean="0">
              <a:solidFill>
                <a:srgbClr val="FFFFFF"/>
              </a:solidFill>
              <a:ea typeface="Arial"/>
              <a:cs typeface="Arial"/>
            </a:rPr>
            <a:t>NetFlow</a:t>
          </a:r>
          <a:endParaRPr lang="en-US" sz="1600" b="1" dirty="0" smtClean="0">
            <a:solidFill>
              <a:srgbClr val="FFFFFF"/>
            </a:solidFill>
            <a:ea typeface="Arial"/>
            <a:cs typeface="Arial"/>
          </a:endParaRPr>
        </a:p>
        <a:p xmlns:a="http://schemas.openxmlformats.org/drawingml/2006/main">
          <a:endParaRPr lang="en-US" sz="1600" dirty="0">
            <a:solidFill>
              <a:srgbClr val="FFFFFF"/>
            </a:solidFill>
            <a:ea typeface="Arial"/>
            <a:cs typeface="Arial"/>
          </a:endParaRPr>
        </a:p>
      </cdr:txBody>
    </cdr:sp>
  </cdr:relSizeAnchor>
  <cdr:relSizeAnchor xmlns:cdr="http://schemas.openxmlformats.org/drawingml/2006/chartDrawing">
    <cdr:from>
      <cdr:x>0.40632</cdr:x>
      <cdr:y>0.23066</cdr:y>
    </cdr:from>
    <cdr:to>
      <cdr:x>0.70406</cdr:x>
      <cdr:y>0.77329</cdr:y>
    </cdr:to>
    <cdr:sp macro="" textlink="">
      <cdr:nvSpPr>
        <cdr:cNvPr id="18" name="TextBox 17"/>
        <cdr:cNvSpPr txBox="1"/>
      </cdr:nvSpPr>
      <cdr:spPr>
        <a:xfrm xmlns:a="http://schemas.openxmlformats.org/drawingml/2006/main">
          <a:off x="3156098" y="1094012"/>
          <a:ext cx="2312715" cy="2573631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spcFirstLastPara="1" wrap="none" numCol="1" rtlCol="0">
          <a:prstTxWarp prst="textArchUp">
            <a:avLst>
              <a:gd name="adj" fmla="val 48766"/>
            </a:avLst>
          </a:prstTxWarp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800" b="1" dirty="0" smtClean="0">
              <a:solidFill>
                <a:srgbClr val="FFFFFF"/>
              </a:solidFill>
              <a:ea typeface="Arial"/>
              <a:cs typeface="Arial"/>
            </a:rPr>
            <a:t>Anti-Virus</a:t>
          </a:r>
        </a:p>
        <a:p xmlns:a="http://schemas.openxmlformats.org/drawingml/2006/main">
          <a:endParaRPr lang="en-US" sz="2400" dirty="0">
            <a:solidFill>
              <a:srgbClr val="FFFFFF"/>
            </a:solidFill>
            <a:ea typeface="Arial"/>
            <a:cs typeface="Arial"/>
          </a:endParaRPr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51251A-5BED-4754-A54E-5B9B85CDEED8}" type="datetimeFigureOut">
              <a:rPr lang="en-US" smtClean="0"/>
              <a:pPr/>
              <a:t>15/9/14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F07D8F-2101-4538-B4F2-6EE5F60E73D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2114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514259" rtl="0" eaLnBrk="1" latinLnBrk="0" hangingPunct="1">
      <a:defRPr sz="700" kern="1200">
        <a:solidFill>
          <a:schemeClr val="tx1"/>
        </a:solidFill>
        <a:latin typeface="+mn-lt"/>
        <a:ea typeface="+mn-ea"/>
        <a:cs typeface="+mn-cs"/>
      </a:defRPr>
    </a:lvl1pPr>
    <a:lvl2pPr marL="257129" algn="l" defTabSz="514259" rtl="0" eaLnBrk="1" latinLnBrk="0" hangingPunct="1">
      <a:defRPr sz="700" kern="1200">
        <a:solidFill>
          <a:schemeClr val="tx1"/>
        </a:solidFill>
        <a:latin typeface="+mn-lt"/>
        <a:ea typeface="+mn-ea"/>
        <a:cs typeface="+mn-cs"/>
      </a:defRPr>
    </a:lvl2pPr>
    <a:lvl3pPr marL="514259" algn="l" defTabSz="514259" rtl="0" eaLnBrk="1" latinLnBrk="0" hangingPunct="1">
      <a:defRPr sz="700" kern="1200">
        <a:solidFill>
          <a:schemeClr val="tx1"/>
        </a:solidFill>
        <a:latin typeface="+mn-lt"/>
        <a:ea typeface="+mn-ea"/>
        <a:cs typeface="+mn-cs"/>
      </a:defRPr>
    </a:lvl3pPr>
    <a:lvl4pPr marL="771388" algn="l" defTabSz="514259" rtl="0" eaLnBrk="1" latinLnBrk="0" hangingPunct="1">
      <a:defRPr sz="700" kern="1200">
        <a:solidFill>
          <a:schemeClr val="tx1"/>
        </a:solidFill>
        <a:latin typeface="+mn-lt"/>
        <a:ea typeface="+mn-ea"/>
        <a:cs typeface="+mn-cs"/>
      </a:defRPr>
    </a:lvl4pPr>
    <a:lvl5pPr marL="1028517" algn="l" defTabSz="514259" rtl="0" eaLnBrk="1" latinLnBrk="0" hangingPunct="1">
      <a:defRPr sz="700" kern="1200">
        <a:solidFill>
          <a:schemeClr val="tx1"/>
        </a:solidFill>
        <a:latin typeface="+mn-lt"/>
        <a:ea typeface="+mn-ea"/>
        <a:cs typeface="+mn-cs"/>
      </a:defRPr>
    </a:lvl5pPr>
    <a:lvl6pPr marL="1285646" algn="l" defTabSz="514259" rtl="0" eaLnBrk="1" latinLnBrk="0" hangingPunct="1">
      <a:defRPr sz="700" kern="1200">
        <a:solidFill>
          <a:schemeClr val="tx1"/>
        </a:solidFill>
        <a:latin typeface="+mn-lt"/>
        <a:ea typeface="+mn-ea"/>
        <a:cs typeface="+mn-cs"/>
      </a:defRPr>
    </a:lvl6pPr>
    <a:lvl7pPr marL="1542776" algn="l" defTabSz="514259" rtl="0" eaLnBrk="1" latinLnBrk="0" hangingPunct="1">
      <a:defRPr sz="700" kern="1200">
        <a:solidFill>
          <a:schemeClr val="tx1"/>
        </a:solidFill>
        <a:latin typeface="+mn-lt"/>
        <a:ea typeface="+mn-ea"/>
        <a:cs typeface="+mn-cs"/>
      </a:defRPr>
    </a:lvl7pPr>
    <a:lvl8pPr marL="1799905" algn="l" defTabSz="514259" rtl="0" eaLnBrk="1" latinLnBrk="0" hangingPunct="1">
      <a:defRPr sz="700" kern="1200">
        <a:solidFill>
          <a:schemeClr val="tx1"/>
        </a:solidFill>
        <a:latin typeface="+mn-lt"/>
        <a:ea typeface="+mn-ea"/>
        <a:cs typeface="+mn-cs"/>
      </a:defRPr>
    </a:lvl8pPr>
    <a:lvl9pPr marL="2057034" algn="l" defTabSz="514259" rtl="0" eaLnBrk="1" latinLnBrk="0" hangingPunct="1">
      <a:defRPr sz="7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40AB1D-AF0B-42AD-9E35-DE7265CE881B}" type="slidenum">
              <a:rPr lang="en-GB" smtClean="0"/>
              <a:pPr/>
              <a:t>2</a:t>
            </a:fld>
            <a:endParaRPr lang="en-GB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>
                <a:solidFill>
                  <a:schemeClr val="tx1"/>
                </a:solidFill>
              </a:rPr>
              <a:t>Cisco Live 2014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quarter" idx="11"/>
          </p:nvPr>
        </p:nvSpPr>
        <p:spPr/>
        <p:txBody>
          <a:bodyPr/>
          <a:lstStyle/>
          <a:p>
            <a:fld id="{B18114F7-8734-4EF2-BB75-E565003E84B9}" type="datetime1">
              <a:rPr lang="en-US" smtClean="0">
                <a:solidFill>
                  <a:schemeClr val="tx1"/>
                </a:solidFill>
              </a:rPr>
              <a:t>15/9/14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BBFF4-3870-4421-A2C2-2AEF7218825D}" type="slidenum">
              <a:rPr lang="en-US" smtClean="0">
                <a:solidFill>
                  <a:schemeClr val="tx1"/>
                </a:solidFill>
              </a:rPr>
              <a:pPr/>
              <a:t>7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67977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Top Report Categories from SANS:</a:t>
            </a:r>
          </a:p>
          <a:p>
            <a:endParaRPr lang="en-US" dirty="0" smtClean="0"/>
          </a:p>
          <a:p>
            <a:pPr marL="224325" indent="-224325">
              <a:buFont typeface="+mj-lt"/>
              <a:buAutoNum type="arabicPeriod"/>
            </a:pPr>
            <a:r>
              <a:rPr lang="en-US" dirty="0" smtClean="0"/>
              <a:t>Authentication and Authorization Reports</a:t>
            </a:r>
          </a:p>
          <a:p>
            <a:pPr marL="672976" lvl="1" indent="-224325">
              <a:buFont typeface="+mj-lt"/>
              <a:buAutoNum type="arabicPeriod"/>
            </a:pPr>
            <a:r>
              <a:rPr lang="en-US" dirty="0" smtClean="0"/>
              <a:t>All login failures / successes by user, system,</a:t>
            </a:r>
            <a:r>
              <a:rPr lang="en-US" baseline="0" dirty="0" smtClean="0"/>
              <a:t> and BU</a:t>
            </a:r>
          </a:p>
          <a:p>
            <a:pPr marL="672976" lvl="1" indent="-224325">
              <a:buFont typeface="+mj-lt"/>
              <a:buAutoNum type="arabicPeriod"/>
            </a:pPr>
            <a:r>
              <a:rPr lang="en-US" baseline="0" dirty="0" smtClean="0"/>
              <a:t>Login Attempts (success and failure) to non standard accounts: disabled / service / non-existent / default / suspended</a:t>
            </a:r>
          </a:p>
          <a:p>
            <a:pPr marL="672976" lvl="1" indent="-224325">
              <a:buFont typeface="+mj-lt"/>
              <a:buAutoNum type="arabicPeriod"/>
            </a:pPr>
            <a:r>
              <a:rPr lang="en-US" baseline="0" dirty="0" smtClean="0"/>
              <a:t>All logins after hours</a:t>
            </a:r>
          </a:p>
          <a:p>
            <a:pPr marL="672976" lvl="1" indent="-224325">
              <a:buFont typeface="+mj-lt"/>
              <a:buAutoNum type="arabicPeriod"/>
            </a:pPr>
            <a:r>
              <a:rPr lang="en-US" baseline="0" dirty="0" err="1" smtClean="0"/>
              <a:t>Auth</a:t>
            </a:r>
            <a:r>
              <a:rPr lang="en-US" baseline="0" dirty="0" smtClean="0"/>
              <a:t> failures by unique attempted systems</a:t>
            </a:r>
          </a:p>
          <a:p>
            <a:pPr marL="672976" lvl="1" indent="-224325">
              <a:buFont typeface="+mj-lt"/>
              <a:buAutoNum type="arabicPeriod"/>
            </a:pPr>
            <a:r>
              <a:rPr lang="en-US" baseline="0" dirty="0" smtClean="0"/>
              <a:t>VPN </a:t>
            </a:r>
            <a:r>
              <a:rPr lang="en-US" baseline="0" dirty="0" err="1" smtClean="0"/>
              <a:t>auth</a:t>
            </a:r>
            <a:r>
              <a:rPr lang="en-US" baseline="0" dirty="0" smtClean="0"/>
              <a:t> and remote logins (success and failure)</a:t>
            </a:r>
          </a:p>
          <a:p>
            <a:pPr marL="672976" lvl="1" indent="-224325">
              <a:buFont typeface="+mj-lt"/>
              <a:buAutoNum type="arabicPeriod"/>
            </a:pPr>
            <a:r>
              <a:rPr lang="en-US" baseline="0" dirty="0" smtClean="0"/>
              <a:t>Privileged account access (success and failure)</a:t>
            </a:r>
          </a:p>
          <a:p>
            <a:pPr marL="672976" lvl="1" indent="-224325">
              <a:buFont typeface="+mj-lt"/>
              <a:buAutoNum type="arabicPeriod"/>
            </a:pPr>
            <a:r>
              <a:rPr lang="en-US" baseline="0" dirty="0" smtClean="0"/>
              <a:t>Multiple login failures followed by a success (same account)</a:t>
            </a:r>
          </a:p>
          <a:p>
            <a:pPr marL="672976" lvl="1" indent="-224325">
              <a:buFont typeface="+mj-lt"/>
              <a:buAutoNum type="arabicPeriod"/>
            </a:pPr>
            <a:endParaRPr lang="en-US" dirty="0" smtClean="0"/>
          </a:p>
          <a:p>
            <a:pPr marL="224325" indent="-224325">
              <a:buFont typeface="+mj-lt"/>
              <a:buAutoNum type="arabicPeriod"/>
            </a:pPr>
            <a:r>
              <a:rPr lang="en-US" dirty="0" smtClean="0"/>
              <a:t>Systems and Data Change Reports</a:t>
            </a:r>
          </a:p>
          <a:p>
            <a:pPr marL="672976" lvl="1" indent="-224325">
              <a:buFont typeface="+mj-lt"/>
              <a:buAutoNum type="arabicPeriod"/>
            </a:pPr>
            <a:r>
              <a:rPr lang="en-US" dirty="0" smtClean="0"/>
              <a:t>CRUD for users, groups</a:t>
            </a:r>
          </a:p>
          <a:p>
            <a:pPr marL="672976" lvl="1" indent="-224325">
              <a:buFont typeface="+mj-lt"/>
              <a:buAutoNum type="arabicPeriod"/>
            </a:pPr>
            <a:r>
              <a:rPr lang="en-US" dirty="0" smtClean="0"/>
              <a:t>Additions of accounts to admin /</a:t>
            </a:r>
            <a:r>
              <a:rPr lang="en-US" baseline="0" dirty="0" smtClean="0"/>
              <a:t> high </a:t>
            </a:r>
            <a:r>
              <a:rPr lang="en-US" baseline="0" dirty="0" err="1" smtClean="0"/>
              <a:t>priv</a:t>
            </a:r>
            <a:r>
              <a:rPr lang="en-US" baseline="0" dirty="0" smtClean="0"/>
              <a:t> groups</a:t>
            </a:r>
          </a:p>
          <a:p>
            <a:pPr marL="672976" lvl="1" indent="-224325">
              <a:buFont typeface="+mj-lt"/>
              <a:buAutoNum type="arabicPeriod"/>
            </a:pPr>
            <a:r>
              <a:rPr lang="en-US" baseline="0" dirty="0" smtClean="0"/>
              <a:t>Password changes / resets – by users and on behalf of them</a:t>
            </a:r>
          </a:p>
          <a:p>
            <a:pPr marL="672976" lvl="1" indent="-224325">
              <a:buFont typeface="+mj-lt"/>
              <a:buAutoNum type="arabicPeriod"/>
            </a:pPr>
            <a:r>
              <a:rPr lang="en-US" baseline="0" dirty="0" smtClean="0"/>
              <a:t>CRUD for network services (new process IDs, local network conns, </a:t>
            </a:r>
            <a:r>
              <a:rPr lang="en-US" baseline="0" dirty="0" err="1" smtClean="0"/>
              <a:t>etc</a:t>
            </a:r>
            <a:r>
              <a:rPr lang="en-US" baseline="0" dirty="0" smtClean="0"/>
              <a:t>)</a:t>
            </a:r>
          </a:p>
          <a:p>
            <a:pPr marL="672976" lvl="1" indent="-224325">
              <a:buFont typeface="+mj-lt"/>
              <a:buAutoNum type="arabicPeriod"/>
            </a:pPr>
            <a:r>
              <a:rPr lang="en-US" dirty="0" smtClean="0"/>
              <a:t>Change to system files, binaries, </a:t>
            </a:r>
            <a:r>
              <a:rPr lang="en-US" dirty="0" err="1" smtClean="0"/>
              <a:t>configs</a:t>
            </a:r>
            <a:r>
              <a:rPr lang="en-US" dirty="0" smtClean="0"/>
              <a:t> (host IDS)</a:t>
            </a:r>
          </a:p>
          <a:p>
            <a:pPr marL="672976" lvl="1" indent="-224325">
              <a:buFont typeface="+mj-lt"/>
              <a:buAutoNum type="arabicPeriod"/>
            </a:pPr>
            <a:r>
              <a:rPr lang="en-US" dirty="0" smtClean="0"/>
              <a:t>Changes to custom / other key files</a:t>
            </a:r>
          </a:p>
          <a:p>
            <a:pPr marL="672976" lvl="1" indent="-224325">
              <a:buFont typeface="+mj-lt"/>
              <a:buAutoNum type="arabicPeriod"/>
            </a:pPr>
            <a:r>
              <a:rPr lang="en-US" dirty="0" smtClean="0"/>
              <a:t>Changes</a:t>
            </a:r>
            <a:r>
              <a:rPr lang="en-US" baseline="0" dirty="0" smtClean="0"/>
              <a:t> to file access permissions</a:t>
            </a:r>
          </a:p>
          <a:p>
            <a:pPr marL="672976" lvl="1" indent="-224325">
              <a:buFont typeface="+mj-lt"/>
              <a:buAutoNum type="arabicPeriod"/>
            </a:pPr>
            <a:r>
              <a:rPr lang="en-US" baseline="0" dirty="0" smtClean="0"/>
              <a:t>Application installs and updates (success, failure) by system, app, user</a:t>
            </a:r>
          </a:p>
          <a:p>
            <a:pPr marL="672976" lvl="1" indent="-224325">
              <a:buFont typeface="+mj-lt"/>
              <a:buAutoNum type="arabicPeriod"/>
            </a:pPr>
            <a:endParaRPr lang="en-US" dirty="0" smtClean="0"/>
          </a:p>
          <a:p>
            <a:pPr marL="224325" indent="-224325">
              <a:buFont typeface="+mj-lt"/>
              <a:buAutoNum type="arabicPeriod"/>
            </a:pPr>
            <a:r>
              <a:rPr lang="en-US" dirty="0" smtClean="0"/>
              <a:t>Network Activity Reports</a:t>
            </a:r>
          </a:p>
          <a:p>
            <a:pPr marL="672976" lvl="1" indent="-224325">
              <a:buFont typeface="+mj-lt"/>
              <a:buAutoNum type="arabicPeriod"/>
            </a:pPr>
            <a:r>
              <a:rPr lang="en-US" dirty="0" smtClean="0"/>
              <a:t>All outbound conns from internal / DMZ</a:t>
            </a:r>
            <a:r>
              <a:rPr lang="en-US" baseline="0" dirty="0" smtClean="0"/>
              <a:t> systems – by system, conn count, user, bandwidth, unique destinations</a:t>
            </a:r>
          </a:p>
          <a:p>
            <a:pPr marL="672976" lvl="1" indent="-224325">
              <a:buFont typeface="+mj-lt"/>
              <a:buAutoNum type="arabicPeriod"/>
            </a:pPr>
            <a:r>
              <a:rPr lang="en-US" baseline="0" dirty="0" smtClean="0"/>
              <a:t>“” during off hours</a:t>
            </a:r>
          </a:p>
          <a:p>
            <a:pPr marL="672976" lvl="1" indent="-224325">
              <a:buFont typeface="+mj-lt"/>
              <a:buAutoNum type="arabicPeriod"/>
            </a:pPr>
            <a:r>
              <a:rPr lang="en-US" baseline="0" dirty="0" smtClean="0"/>
              <a:t>Top largest file transfers (inbound, outbound) OR top largest sessions by bytes </a:t>
            </a:r>
            <a:r>
              <a:rPr lang="en-US" baseline="0" dirty="0" err="1" smtClean="0"/>
              <a:t>xferred</a:t>
            </a:r>
            <a:endParaRPr lang="en-US" baseline="0" dirty="0" smtClean="0"/>
          </a:p>
          <a:p>
            <a:pPr marL="672976" lvl="1" indent="-224325">
              <a:buFont typeface="+mj-lt"/>
              <a:buAutoNum type="arabicPeriod"/>
            </a:pPr>
            <a:r>
              <a:rPr lang="en-US" baseline="0" dirty="0" smtClean="0"/>
              <a:t>Web file uploads to external sites (proxy logs)</a:t>
            </a:r>
          </a:p>
          <a:p>
            <a:pPr marL="672976" lvl="1" indent="-224325">
              <a:buFont typeface="+mj-lt"/>
              <a:buAutoNum type="arabicPeriod"/>
            </a:pPr>
            <a:r>
              <a:rPr lang="en-US" baseline="0" dirty="0" smtClean="0"/>
              <a:t>All file downloads by content type (exe, </a:t>
            </a:r>
            <a:r>
              <a:rPr lang="en-US" baseline="0" dirty="0" err="1" smtClean="0"/>
              <a:t>dll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scr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etc</a:t>
            </a:r>
            <a:r>
              <a:rPr lang="en-US" baseline="0" dirty="0" smtClean="0"/>
              <a:t>) and protocol (HTTP, email, IM, </a:t>
            </a:r>
            <a:r>
              <a:rPr lang="en-US" baseline="0" dirty="0" err="1" smtClean="0"/>
              <a:t>etc</a:t>
            </a:r>
            <a:r>
              <a:rPr lang="en-US" baseline="0" dirty="0" smtClean="0"/>
              <a:t>)</a:t>
            </a:r>
          </a:p>
          <a:p>
            <a:pPr marL="672976" lvl="1" indent="-224325">
              <a:buFont typeface="+mj-lt"/>
              <a:buAutoNum type="arabicPeriod"/>
            </a:pPr>
            <a:r>
              <a:rPr lang="en-US" baseline="0" dirty="0" smtClean="0"/>
              <a:t>Internal systems using many different protocols, ports (anomalous)</a:t>
            </a:r>
          </a:p>
          <a:p>
            <a:pPr marL="672976" lvl="1" indent="-224325">
              <a:buFont typeface="+mj-lt"/>
              <a:buAutoNum type="arabicPeriod"/>
            </a:pPr>
            <a:r>
              <a:rPr lang="en-US" baseline="0" dirty="0" smtClean="0"/>
              <a:t>Top internal systems as sources for multiple NIDS, NIPS, WAF alerts</a:t>
            </a:r>
          </a:p>
          <a:p>
            <a:pPr marL="672976" lvl="1" indent="-224325">
              <a:buFont typeface="+mj-lt"/>
              <a:buAutoNum type="arabicPeriod"/>
            </a:pPr>
            <a:r>
              <a:rPr lang="en-US" baseline="0" dirty="0" smtClean="0"/>
              <a:t>VPN network activity by user name, total session bytes, session count, resource usage</a:t>
            </a:r>
          </a:p>
          <a:p>
            <a:pPr marL="672976" lvl="1" indent="-224325">
              <a:buFont typeface="+mj-lt"/>
              <a:buAutoNum type="arabicPeriod"/>
            </a:pPr>
            <a:r>
              <a:rPr lang="en-US" dirty="0" smtClean="0"/>
              <a:t>P2P use by internal system (AUP</a:t>
            </a:r>
            <a:r>
              <a:rPr lang="en-US" baseline="0" dirty="0" smtClean="0"/>
              <a:t> from web logs / next gen firewall)</a:t>
            </a:r>
            <a:endParaRPr lang="en-US" dirty="0" smtClean="0"/>
          </a:p>
          <a:p>
            <a:pPr marL="672976" lvl="1" indent="-224325">
              <a:buFont typeface="+mj-lt"/>
              <a:buAutoNum type="arabicPeriod"/>
            </a:pPr>
            <a:r>
              <a:rPr lang="en-US" dirty="0" smtClean="0"/>
              <a:t>Wireless</a:t>
            </a:r>
            <a:r>
              <a:rPr lang="en-US" baseline="0" dirty="0" smtClean="0"/>
              <a:t> network activity (devices, users, </a:t>
            </a:r>
            <a:r>
              <a:rPr lang="en-US" baseline="0" dirty="0" err="1" smtClean="0"/>
              <a:t>etc</a:t>
            </a:r>
            <a:r>
              <a:rPr lang="en-US" baseline="0" dirty="0" smtClean="0"/>
              <a:t>) – may also want to do “off hours” access</a:t>
            </a:r>
          </a:p>
          <a:p>
            <a:pPr marL="672976" lvl="1" indent="-224325">
              <a:buFont typeface="+mj-lt"/>
              <a:buAutoNum type="arabicPeriod"/>
            </a:pPr>
            <a:r>
              <a:rPr lang="en-US" dirty="0" smtClean="0"/>
              <a:t>Log volume trend over days</a:t>
            </a:r>
          </a:p>
          <a:p>
            <a:pPr marL="224325" indent="-224325">
              <a:buFont typeface="+mj-lt"/>
              <a:buAutoNum type="arabicPeriod"/>
            </a:pPr>
            <a:r>
              <a:rPr lang="en-US" dirty="0" smtClean="0"/>
              <a:t>Resource Access Reports</a:t>
            </a:r>
          </a:p>
          <a:p>
            <a:pPr marL="672976" lvl="1" indent="-224325">
              <a:buFont typeface="+mj-lt"/>
              <a:buAutoNum type="arabicPeriod"/>
            </a:pPr>
            <a:r>
              <a:rPr lang="en-US" dirty="0" smtClean="0"/>
              <a:t>Access to resources on critical systems after hours</a:t>
            </a:r>
          </a:p>
          <a:p>
            <a:pPr marL="672976" lvl="1" indent="-224325">
              <a:buFont typeface="+mj-lt"/>
              <a:buAutoNum type="arabicPeriod"/>
            </a:pPr>
            <a:r>
              <a:rPr lang="en-US" dirty="0" smtClean="0"/>
              <a:t>Top internal users blocked by proxy from accessing prohibited</a:t>
            </a:r>
            <a:r>
              <a:rPr lang="en-US" baseline="0" dirty="0" smtClean="0"/>
              <a:t> sites,</a:t>
            </a:r>
            <a:r>
              <a:rPr lang="en-US" dirty="0" smtClean="0"/>
              <a:t> malware</a:t>
            </a:r>
            <a:r>
              <a:rPr lang="en-US" baseline="0" dirty="0" smtClean="0"/>
              <a:t> sources, </a:t>
            </a:r>
            <a:r>
              <a:rPr lang="en-US" baseline="0" dirty="0" err="1" smtClean="0"/>
              <a:t>etc</a:t>
            </a:r>
            <a:endParaRPr lang="en-US" baseline="0" dirty="0" smtClean="0"/>
          </a:p>
          <a:p>
            <a:pPr marL="672976" lvl="1" indent="-224325">
              <a:buFont typeface="+mj-lt"/>
              <a:buAutoNum type="arabicPeriod"/>
            </a:pPr>
            <a:r>
              <a:rPr lang="en-US" baseline="0" dirty="0" smtClean="0"/>
              <a:t>File, network share or resources access (success, failure)</a:t>
            </a:r>
          </a:p>
          <a:p>
            <a:pPr marL="672976" lvl="1" indent="-224325">
              <a:buFont typeface="+mj-lt"/>
              <a:buAutoNum type="arabicPeriod"/>
            </a:pPr>
            <a:r>
              <a:rPr lang="en-US" baseline="0" dirty="0" smtClean="0"/>
              <a:t>Top database users (should be service accounts, not developers ideally)</a:t>
            </a:r>
          </a:p>
          <a:p>
            <a:pPr marL="672976" lvl="1" indent="-224325">
              <a:buFont typeface="+mj-lt"/>
              <a:buAutoNum type="arabicPeriod"/>
            </a:pPr>
            <a:r>
              <a:rPr lang="en-US" baseline="0" dirty="0" smtClean="0"/>
              <a:t>Summary of DB query types</a:t>
            </a:r>
          </a:p>
          <a:p>
            <a:pPr marL="672976" lvl="1" indent="-224325">
              <a:buFont typeface="+mj-lt"/>
              <a:buAutoNum type="arabicPeriod"/>
            </a:pPr>
            <a:r>
              <a:rPr lang="en-US" baseline="0" dirty="0" smtClean="0"/>
              <a:t>Privileged DB user access</a:t>
            </a:r>
          </a:p>
          <a:p>
            <a:pPr marL="672976" lvl="1" indent="-224325">
              <a:buFont typeface="+mj-lt"/>
              <a:buAutoNum type="arabicPeriod"/>
            </a:pPr>
            <a:r>
              <a:rPr lang="en-US" baseline="0" dirty="0" smtClean="0"/>
              <a:t>All users executing insert, delete commands on DB</a:t>
            </a:r>
          </a:p>
          <a:p>
            <a:pPr marL="672976" lvl="1" indent="-224325">
              <a:buFont typeface="+mj-lt"/>
              <a:buAutoNum type="arabicPeriod"/>
            </a:pPr>
            <a:r>
              <a:rPr lang="en-US" baseline="0" dirty="0" smtClean="0"/>
              <a:t>All users executing create, grant, schema changes on DB</a:t>
            </a:r>
          </a:p>
          <a:p>
            <a:pPr marL="672976" lvl="1" indent="-224325">
              <a:buFont typeface="+mj-lt"/>
              <a:buAutoNum type="arabicPeriod"/>
            </a:pPr>
            <a:r>
              <a:rPr lang="en-US" baseline="0" dirty="0" smtClean="0"/>
              <a:t>Summary of DB backups</a:t>
            </a:r>
          </a:p>
          <a:p>
            <a:pPr marL="672976" lvl="1" indent="-224325">
              <a:buFont typeface="+mj-lt"/>
              <a:buAutoNum type="arabicPeriod"/>
            </a:pPr>
            <a:r>
              <a:rPr lang="en-US" baseline="0" dirty="0" smtClean="0"/>
              <a:t>Top internal email addresses sending attachments to outside</a:t>
            </a:r>
          </a:p>
          <a:p>
            <a:pPr marL="672976" lvl="1" indent="-224325">
              <a:buFont typeface="+mj-lt"/>
              <a:buAutoNum type="arabicPeriod"/>
            </a:pPr>
            <a:r>
              <a:rPr lang="en-US" baseline="0" dirty="0" smtClean="0"/>
              <a:t>All emailed attachment content types, sizes, names (may want users too…)</a:t>
            </a:r>
          </a:p>
          <a:p>
            <a:pPr marL="672976" lvl="1" indent="-224325">
              <a:buFont typeface="+mj-lt"/>
              <a:buAutoNum type="arabicPeriod"/>
            </a:pPr>
            <a:r>
              <a:rPr lang="en-US" baseline="0" dirty="0" smtClean="0"/>
              <a:t>Top internal systems sending mail excluding known mail servers</a:t>
            </a:r>
          </a:p>
          <a:p>
            <a:pPr marL="672976" lvl="1" indent="-224325">
              <a:buFont typeface="+mj-lt"/>
              <a:buAutoNum type="arabicPeriod"/>
            </a:pPr>
            <a:r>
              <a:rPr lang="en-US" baseline="0" dirty="0" smtClean="0"/>
              <a:t>Log access summary</a:t>
            </a:r>
          </a:p>
          <a:p>
            <a:pPr marL="672976" lvl="1" indent="-224325">
              <a:buFont typeface="+mj-lt"/>
              <a:buAutoNum type="arabicPeriod"/>
            </a:pPr>
            <a:endParaRPr lang="en-US" dirty="0" smtClean="0"/>
          </a:p>
          <a:p>
            <a:pPr marL="224325" indent="-224325">
              <a:buFont typeface="+mj-lt"/>
              <a:buAutoNum type="arabicPeriod"/>
            </a:pPr>
            <a:r>
              <a:rPr lang="en-US" dirty="0" smtClean="0"/>
              <a:t>Malware</a:t>
            </a:r>
            <a:r>
              <a:rPr lang="en-US" baseline="0" dirty="0" smtClean="0"/>
              <a:t> Activity Reports</a:t>
            </a:r>
          </a:p>
          <a:p>
            <a:pPr marL="672976" lvl="1" indent="-224325">
              <a:buFont typeface="+mj-lt"/>
              <a:buAutoNum type="arabicPeriod"/>
            </a:pPr>
            <a:r>
              <a:rPr lang="en-US" baseline="0" dirty="0" smtClean="0"/>
              <a:t>Malware detection trends w outcomes (is it getting blocked or not?)</a:t>
            </a:r>
          </a:p>
          <a:p>
            <a:pPr marL="672976" lvl="1" indent="-224325">
              <a:buFont typeface="+mj-lt"/>
              <a:buAutoNum type="arabicPeriod"/>
            </a:pPr>
            <a:r>
              <a:rPr lang="en-US" baseline="0" dirty="0" smtClean="0"/>
              <a:t>Detect-only events from AV tools (stuff not cleaned or scanned)</a:t>
            </a:r>
          </a:p>
          <a:p>
            <a:pPr marL="672976" lvl="1" indent="-224325">
              <a:buFont typeface="+mj-lt"/>
              <a:buAutoNum type="arabicPeriod"/>
            </a:pPr>
            <a:r>
              <a:rPr lang="en-US" baseline="0" dirty="0" smtClean="0"/>
              <a:t>All AV protection failures (crashes, update failures, </a:t>
            </a:r>
            <a:r>
              <a:rPr lang="en-US" baseline="0" dirty="0" err="1" smtClean="0"/>
              <a:t>etc</a:t>
            </a:r>
            <a:r>
              <a:rPr lang="en-US" baseline="0" dirty="0" smtClean="0"/>
              <a:t>)</a:t>
            </a:r>
          </a:p>
          <a:p>
            <a:pPr marL="672976" lvl="1" indent="-224325">
              <a:buFont typeface="+mj-lt"/>
              <a:buAutoNum type="arabicPeriod"/>
            </a:pPr>
            <a:r>
              <a:rPr lang="en-US" baseline="0" dirty="0" smtClean="0"/>
              <a:t>Internal conns to known malware IP addresses</a:t>
            </a:r>
          </a:p>
          <a:p>
            <a:pPr marL="672976" lvl="1" indent="-224325">
              <a:buFont typeface="+mj-lt"/>
              <a:buAutoNum type="arabicPeriod"/>
            </a:pPr>
            <a:r>
              <a:rPr lang="en-US" baseline="0" dirty="0" smtClean="0"/>
              <a:t>Least common malware types (bottom 10 versus top 10)</a:t>
            </a:r>
          </a:p>
          <a:p>
            <a:pPr marL="672976" lvl="1" indent="-224325">
              <a:buFont typeface="+mj-lt"/>
              <a:buAutoNum type="arabicPeriod"/>
            </a:pPr>
            <a:endParaRPr lang="en-US" baseline="0" dirty="0" smtClean="0"/>
          </a:p>
          <a:p>
            <a:pPr marL="224325" indent="-224325">
              <a:buFont typeface="+mj-lt"/>
              <a:buAutoNum type="arabicPeriod"/>
            </a:pPr>
            <a:r>
              <a:rPr lang="en-US" baseline="0" dirty="0" smtClean="0"/>
              <a:t>Failure and Critical Error Reports</a:t>
            </a:r>
          </a:p>
          <a:p>
            <a:pPr marL="672976" lvl="1" indent="-224325">
              <a:buFont typeface="+mj-lt"/>
              <a:buAutoNum type="arabicPeriod"/>
            </a:pPr>
            <a:r>
              <a:rPr lang="en-US" dirty="0" smtClean="0"/>
              <a:t>Critical errors</a:t>
            </a:r>
            <a:r>
              <a:rPr lang="en-US" baseline="0" dirty="0" smtClean="0"/>
              <a:t> by system, app, business unit</a:t>
            </a:r>
          </a:p>
          <a:p>
            <a:pPr marL="672976" lvl="1" indent="-224325">
              <a:buFont typeface="+mj-lt"/>
              <a:buAutoNum type="arabicPeriod"/>
            </a:pPr>
            <a:r>
              <a:rPr lang="en-US" baseline="0" dirty="0" smtClean="0"/>
              <a:t>System and app crashes, shutdowns, restarts</a:t>
            </a:r>
          </a:p>
          <a:p>
            <a:pPr marL="672976" lvl="1" indent="-224325">
              <a:buFont typeface="+mj-lt"/>
              <a:buAutoNum type="arabicPeriod"/>
            </a:pPr>
            <a:r>
              <a:rPr lang="en-US" baseline="0" dirty="0" smtClean="0"/>
              <a:t>Backup failures</a:t>
            </a:r>
          </a:p>
          <a:p>
            <a:pPr marL="672976" lvl="1" indent="-224325">
              <a:buFont typeface="+mj-lt"/>
              <a:buAutoNum type="arabicPeriod"/>
            </a:pPr>
            <a:r>
              <a:rPr lang="en-US" baseline="0" dirty="0" smtClean="0"/>
              <a:t>Capacity / limit exhaustion events for memory, disk, CPU, other resources</a:t>
            </a:r>
          </a:p>
          <a:p>
            <a:pPr marL="672976" lvl="1" indent="-224325">
              <a:buFont typeface="+mj-lt"/>
              <a:buAutoNum type="arabicPeriod"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Cisco Live 2014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F4C4CEDC-E3DD-4D16-B8BD-6EEBA5627F6C}" type="datetimeFigureOut">
              <a:rPr lang="en-US" smtClean="0"/>
              <a:t>15/9/14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9E3EF-7728-464C-BD3E-844BC429B6E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5675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F07D8F-2101-4538-B4F2-6EE5F60E73D9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9517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2" indent="0" algn="l" defTabSz="51425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i="1" dirty="0" smtClean="0">
                <a:solidFill>
                  <a:srgbClr val="5F5F5F"/>
                </a:solidFill>
              </a:rPr>
              <a:t>BONUS</a:t>
            </a:r>
            <a:r>
              <a:rPr lang="en-US" i="1" dirty="0" smtClean="0">
                <a:solidFill>
                  <a:srgbClr val="5F5F5F"/>
                </a:solidFill>
              </a:rPr>
              <a:t>: Can easily pivot here for another search!!!</a:t>
            </a:r>
            <a:br>
              <a:rPr lang="en-US" i="1" dirty="0" smtClean="0">
                <a:solidFill>
                  <a:srgbClr val="5F5F5F"/>
                </a:solidFill>
              </a:rPr>
            </a:br>
            <a:r>
              <a:rPr lang="en-US" i="1" dirty="0" smtClean="0">
                <a:solidFill>
                  <a:srgbClr val="5F5F5F"/>
                </a:solidFill>
              </a:rPr>
              <a:t>Top largest file transfers (inbound, outbound) OR top largest sessions by bytes </a:t>
            </a:r>
            <a:r>
              <a:rPr lang="en-US" i="1" dirty="0" err="1" smtClean="0">
                <a:solidFill>
                  <a:srgbClr val="5F5F5F"/>
                </a:solidFill>
              </a:rPr>
              <a:t>xferred</a:t>
            </a:r>
            <a:endParaRPr lang="en-US" i="1" dirty="0" smtClean="0">
              <a:solidFill>
                <a:srgbClr val="5F5F5F"/>
              </a:solidFill>
            </a:endParaRPr>
          </a:p>
          <a:p>
            <a:pPr marL="0" marR="0" lvl="2" indent="0" algn="l" defTabSz="51425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i="1" dirty="0" smtClean="0">
                <a:solidFill>
                  <a:schemeClr val="accent6"/>
                </a:solidFill>
              </a:rPr>
              <a:t>BONUS</a:t>
            </a:r>
            <a:r>
              <a:rPr lang="en-US" i="1" dirty="0" smtClean="0">
                <a:solidFill>
                  <a:schemeClr val="accent6"/>
                </a:solidFill>
              </a:rPr>
              <a:t>: Easy overlays include Rogue AP detection / assoc., normal business hours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F07D8F-2101-4538-B4F2-6EE5F60E73D9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877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F07D8F-2101-4538-B4F2-6EE5F60E73D9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9109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F07D8F-2101-4538-B4F2-6EE5F60E73D9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2000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>
                <a:solidFill>
                  <a:schemeClr val="tx1"/>
                </a:solidFill>
              </a:rPr>
              <a:t>Cisco Live 2014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quarter" idx="11"/>
          </p:nvPr>
        </p:nvSpPr>
        <p:spPr/>
        <p:txBody>
          <a:bodyPr/>
          <a:lstStyle/>
          <a:p>
            <a:fld id="{B18114F7-8734-4EF2-BB75-E565003E84B9}" type="datetime1">
              <a:rPr lang="en-US" smtClean="0">
                <a:solidFill>
                  <a:schemeClr val="tx1"/>
                </a:solidFill>
              </a:rPr>
              <a:t>16/9/14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BBFF4-3870-4421-A2C2-2AEF7218825D}" type="slidenum">
              <a:rPr lang="en-US" smtClean="0">
                <a:solidFill>
                  <a:schemeClr val="tx1"/>
                </a:solidFill>
              </a:rPr>
              <a:pPr/>
              <a:t>36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67977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s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VR-PPT-conf-2014-104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9970"/>
            <a:ext cx="9151433" cy="5161408"/>
          </a:xfrm>
          <a:prstGeom prst="rect">
            <a:avLst/>
          </a:prstGeom>
        </p:spPr>
      </p:pic>
      <p:sp>
        <p:nvSpPr>
          <p:cNvPr id="12" name="TextBox 11"/>
          <p:cNvSpPr txBox="1"/>
          <p:nvPr userDrawn="1"/>
        </p:nvSpPr>
        <p:spPr>
          <a:xfrm>
            <a:off x="7614352" y="47360"/>
            <a:ext cx="1444417" cy="175039"/>
          </a:xfrm>
          <a:prstGeom prst="rect">
            <a:avLst/>
          </a:prstGeom>
          <a:noFill/>
        </p:spPr>
        <p:txBody>
          <a:bodyPr wrap="square" lIns="51426" tIns="25713" rIns="51426" bIns="25713" rtlCol="0">
            <a:spAutoFit/>
          </a:bodyPr>
          <a:lstStyle/>
          <a:p>
            <a:pPr algn="r"/>
            <a:r>
              <a:rPr lang="en-US" sz="800" dirty="0" smtClean="0">
                <a:solidFill>
                  <a:srgbClr val="FFFFFF"/>
                </a:solidFill>
              </a:rPr>
              <a:t>Copyright</a:t>
            </a:r>
            <a:r>
              <a:rPr lang="en-US" sz="800" baseline="0" dirty="0" smtClean="0">
                <a:solidFill>
                  <a:srgbClr val="FFFFFF"/>
                </a:solidFill>
              </a:rPr>
              <a:t> © 2014 </a:t>
            </a:r>
            <a:r>
              <a:rPr lang="en-US" sz="800" baseline="0" dirty="0" err="1" smtClean="0">
                <a:solidFill>
                  <a:srgbClr val="FFFFFF"/>
                </a:solidFill>
              </a:rPr>
              <a:t>Splunk</a:t>
            </a:r>
            <a:r>
              <a:rPr lang="en-US" sz="800" baseline="0" dirty="0" smtClean="0">
                <a:solidFill>
                  <a:srgbClr val="FFFFFF"/>
                </a:solidFill>
              </a:rPr>
              <a:t> Inc.</a:t>
            </a:r>
            <a:endParaRPr lang="en-US" sz="800" dirty="0">
              <a:solidFill>
                <a:srgbClr val="FFFFFF"/>
              </a:solidFill>
            </a:endParaRPr>
          </a:p>
        </p:txBody>
      </p:sp>
      <p:sp>
        <p:nvSpPr>
          <p:cNvPr id="7" name="Title 8"/>
          <p:cNvSpPr>
            <a:spLocks noGrp="1"/>
          </p:cNvSpPr>
          <p:nvPr>
            <p:ph type="title"/>
          </p:nvPr>
        </p:nvSpPr>
        <p:spPr>
          <a:xfrm>
            <a:off x="5111200" y="1786667"/>
            <a:ext cx="4002215" cy="859280"/>
          </a:xfrm>
        </p:spPr>
        <p:txBody>
          <a:bodyPr>
            <a:noAutofit/>
          </a:bodyPr>
          <a:lstStyle>
            <a:lvl1pPr algn="l">
              <a:lnSpc>
                <a:spcPct val="80000"/>
              </a:lnSpc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Box -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7CC8FC-DC84-4CE8-AADD-ED05D9A2A54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AutoShape 2"/>
          <p:cNvSpPr>
            <a:spLocks noChangeArrowheads="1"/>
          </p:cNvSpPr>
          <p:nvPr userDrawn="1"/>
        </p:nvSpPr>
        <p:spPr bwMode="gray">
          <a:xfrm>
            <a:off x="655460" y="1328737"/>
            <a:ext cx="7835928" cy="2636044"/>
          </a:xfrm>
          <a:prstGeom prst="roundRect">
            <a:avLst>
              <a:gd name="adj" fmla="val 9894"/>
            </a:avLst>
          </a:prstGeom>
          <a:gradFill flip="none" rotWithShape="1">
            <a:gsLst>
              <a:gs pos="0">
                <a:srgbClr val="72BF3C"/>
              </a:gs>
              <a:gs pos="100000">
                <a:schemeClr val="accent3">
                  <a:lumMod val="75000"/>
                </a:schemeClr>
              </a:gs>
            </a:gsLst>
            <a:lin ang="5400000" scaled="0"/>
            <a:tileRect/>
          </a:gradFill>
          <a:ln w="25400">
            <a:noFill/>
            <a:round/>
            <a:headEnd/>
            <a:tailEnd/>
          </a:ln>
          <a:effectLst>
            <a:innerShdw blurRad="165100" dist="50800" dir="16200000">
              <a:schemeClr val="bg1">
                <a:alpha val="28000"/>
              </a:schemeClr>
            </a:innerShdw>
          </a:effectLst>
        </p:spPr>
        <p:txBody>
          <a:bodyPr lIns="51426" tIns="25713" rIns="51426" bIns="25713"/>
          <a:lstStyle/>
          <a:p>
            <a:pPr lvl="0" defTabSz="514259"/>
            <a:endParaRPr lang="en-US" sz="1300" kern="0" noProof="0">
              <a:solidFill>
                <a:srgbClr val="FFFFFF"/>
              </a:solidFill>
              <a:latin typeface="Myriad Pro" charset="0"/>
              <a:sym typeface="Myriad Pro" charset="0"/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3"/>
          </p:nvPr>
        </p:nvSpPr>
        <p:spPr>
          <a:xfrm>
            <a:off x="646278" y="1762130"/>
            <a:ext cx="7850592" cy="1707696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30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Box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7CC8FC-DC84-4CE8-AADD-ED05D9A2A54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AutoShape 2"/>
          <p:cNvSpPr>
            <a:spLocks noChangeArrowheads="1"/>
          </p:cNvSpPr>
          <p:nvPr userDrawn="1"/>
        </p:nvSpPr>
        <p:spPr bwMode="gray">
          <a:xfrm>
            <a:off x="655460" y="1328737"/>
            <a:ext cx="7835928" cy="2636044"/>
          </a:xfrm>
          <a:prstGeom prst="roundRect">
            <a:avLst>
              <a:gd name="adj" fmla="val 9894"/>
            </a:avLst>
          </a:prstGeom>
          <a:gradFill flip="none" rotWithShape="1">
            <a:gsLst>
              <a:gs pos="100000">
                <a:schemeClr val="accent5">
                  <a:lumMod val="50000"/>
                </a:schemeClr>
              </a:gs>
              <a:gs pos="0">
                <a:schemeClr val="accent5"/>
              </a:gs>
            </a:gsLst>
            <a:lin ang="5400000" scaled="0"/>
            <a:tileRect/>
          </a:gradFill>
          <a:ln w="25400">
            <a:noFill/>
            <a:round/>
            <a:headEnd/>
            <a:tailEnd/>
          </a:ln>
          <a:effectLst>
            <a:innerShdw blurRad="165100" dist="50800" dir="16200000">
              <a:schemeClr val="bg1">
                <a:alpha val="28000"/>
              </a:schemeClr>
            </a:innerShdw>
          </a:effectLst>
        </p:spPr>
        <p:txBody>
          <a:bodyPr lIns="51426" tIns="25713" rIns="51426" bIns="25713"/>
          <a:lstStyle/>
          <a:p>
            <a:pPr lvl="0" defTabSz="514259"/>
            <a:endParaRPr lang="en-US" sz="1300" kern="0" noProof="0">
              <a:solidFill>
                <a:srgbClr val="FFFFFF"/>
              </a:solidFill>
              <a:latin typeface="Myriad Pro" charset="0"/>
              <a:sym typeface="Myriad Pro" charset="0"/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3"/>
          </p:nvPr>
        </p:nvSpPr>
        <p:spPr>
          <a:xfrm>
            <a:off x="646278" y="1762130"/>
            <a:ext cx="7850592" cy="1707696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3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368721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Box -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7CC8FC-DC84-4CE8-AADD-ED05D9A2A54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AutoShape 2"/>
          <p:cNvSpPr>
            <a:spLocks noChangeArrowheads="1"/>
          </p:cNvSpPr>
          <p:nvPr userDrawn="1"/>
        </p:nvSpPr>
        <p:spPr bwMode="gray">
          <a:xfrm>
            <a:off x="655460" y="1328737"/>
            <a:ext cx="7835928" cy="2636044"/>
          </a:xfrm>
          <a:prstGeom prst="roundRect">
            <a:avLst>
              <a:gd name="adj" fmla="val 9894"/>
            </a:avLst>
          </a:prstGeom>
          <a:gradFill rotWithShape="1">
            <a:gsLst>
              <a:gs pos="0">
                <a:srgbClr val="5F5F5F"/>
              </a:gs>
              <a:gs pos="100000">
                <a:srgbClr val="333333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>
            <a:innerShdw blurRad="165100" dist="50800" dir="16200000">
              <a:schemeClr val="bg1">
                <a:alpha val="28000"/>
              </a:schemeClr>
            </a:innerShdw>
          </a:effectLst>
        </p:spPr>
        <p:txBody>
          <a:bodyPr wrap="none" lIns="51426" tIns="25713" rIns="51426" bIns="25713" anchor="ctr"/>
          <a:lstStyle/>
          <a:p>
            <a:pPr lvl="0" defTabSz="514259"/>
            <a:endParaRPr lang="en-US" sz="1000" kern="0" noProof="0">
              <a:solidFill>
                <a:sysClr val="windowText" lastClr="000000"/>
              </a:solidFill>
              <a:sym typeface="Myriad Pro" charset="0"/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3"/>
          </p:nvPr>
        </p:nvSpPr>
        <p:spPr>
          <a:xfrm>
            <a:off x="646278" y="1762130"/>
            <a:ext cx="7850592" cy="1707696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3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263108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, 66 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7CC8FC-DC84-4CE8-AADD-ED05D9A2A54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VR-PPT-conf-2014-104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9970"/>
            <a:ext cx="9151433" cy="5161408"/>
          </a:xfrm>
          <a:prstGeom prst="rect">
            <a:avLst/>
          </a:prstGeom>
        </p:spPr>
      </p:pic>
      <p:sp>
        <p:nvSpPr>
          <p:cNvPr id="2" name="TextBox 1"/>
          <p:cNvSpPr txBox="1"/>
          <p:nvPr userDrawn="1"/>
        </p:nvSpPr>
        <p:spPr>
          <a:xfrm>
            <a:off x="5680069" y="1894301"/>
            <a:ext cx="3203608" cy="675185"/>
          </a:xfrm>
          <a:prstGeom prst="rect">
            <a:avLst/>
          </a:prstGeom>
          <a:noFill/>
        </p:spPr>
        <p:txBody>
          <a:bodyPr wrap="square" lIns="51426" tIns="25713" rIns="51426" bIns="25713" rtlCol="0">
            <a:spAutoFit/>
          </a:bodyPr>
          <a:lstStyle/>
          <a:p>
            <a:r>
              <a:rPr lang="en-US" sz="4000" dirty="0" smtClean="0">
                <a:solidFill>
                  <a:srgbClr val="FFFFFF"/>
                </a:solidFill>
              </a:rPr>
              <a:t>THANK YOU</a:t>
            </a:r>
            <a:endParaRPr lang="en-US" sz="40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lang="en-US" dirty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8783496" y="4954262"/>
            <a:ext cx="366853" cy="1892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>
                <a:solidFill>
                  <a:schemeClr val="tx2"/>
                </a:solidFill>
              </a:defRPr>
            </a:lvl1pPr>
          </a:lstStyle>
          <a:p>
            <a:pPr defTabSz="514350" fontAlgn="auto">
              <a:spcBef>
                <a:spcPts val="0"/>
              </a:spcBef>
              <a:spcAft>
                <a:spcPts val="0"/>
              </a:spcAft>
              <a:defRPr/>
            </a:pPr>
            <a:fld id="{2F5CCB13-0A32-4557-88E9-079F0C330695}" type="slidenum">
              <a:rPr lang="en-US" kern="0" smtClean="0"/>
              <a:pPr defTabSz="514350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65380221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703" y="324161"/>
            <a:ext cx="8588861" cy="628650"/>
          </a:xfr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-10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39713" y="1081009"/>
            <a:ext cx="8578850" cy="3395741"/>
          </a:xfrm>
        </p:spPr>
        <p:txBody>
          <a:bodyPr/>
          <a:lstStyle>
            <a:lvl1pPr>
              <a:lnSpc>
                <a:spcPct val="95000"/>
              </a:lnSpc>
              <a:spcBef>
                <a:spcPts val="1480"/>
              </a:spcBef>
              <a:defRPr sz="2200">
                <a:solidFill>
                  <a:srgbClr val="435153"/>
                </a:solidFill>
                <a:latin typeface="+mj-lt"/>
              </a:defRPr>
            </a:lvl1pPr>
            <a:lvl2pPr marL="460800" indent="-230400">
              <a:lnSpc>
                <a:spcPct val="95000"/>
              </a:lnSpc>
              <a:spcBef>
                <a:spcPts val="600"/>
              </a:spcBef>
              <a:buFont typeface="Arial" pitchFamily="34" charset="0"/>
              <a:buChar char="•"/>
              <a:defRPr>
                <a:solidFill>
                  <a:srgbClr val="435153"/>
                </a:solidFill>
                <a:latin typeface="+mj-lt"/>
              </a:defRPr>
            </a:lvl2pPr>
            <a:lvl3pPr marL="691200" indent="-230400">
              <a:buFont typeface="Arial" pitchFamily="34" charset="0"/>
              <a:buChar char="•"/>
              <a:defRPr>
                <a:solidFill>
                  <a:srgbClr val="435153"/>
                </a:solidFill>
                <a:latin typeface="+mj-lt"/>
              </a:defRPr>
            </a:lvl3pPr>
            <a:lvl4pPr>
              <a:defRPr>
                <a:solidFill>
                  <a:srgbClr val="435153"/>
                </a:solidFill>
                <a:latin typeface="+mj-lt"/>
              </a:defRPr>
            </a:lvl4pPr>
            <a:lvl5pPr>
              <a:defRPr>
                <a:solidFill>
                  <a:srgbClr val="435153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0412271"/>
      </p:ext>
    </p:extLst>
  </p:cSld>
  <p:clrMapOvr>
    <a:masterClrMapping/>
  </p:clrMapOvr>
  <p:transition xmlns:p14="http://schemas.microsoft.com/office/powerpoint/2010/main">
    <p:wipe dir="r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Blank with Page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8783496" y="4954262"/>
            <a:ext cx="366853" cy="1892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>
                <a:solidFill>
                  <a:schemeClr val="tx2"/>
                </a:solidFill>
              </a:defRPr>
            </a:lvl1pPr>
          </a:lstStyle>
          <a:p>
            <a:pPr defTabSz="514350" fontAlgn="auto">
              <a:spcBef>
                <a:spcPts val="0"/>
              </a:spcBef>
              <a:spcAft>
                <a:spcPts val="0"/>
              </a:spcAft>
              <a:defRPr/>
            </a:pPr>
            <a:fld id="{2F5CCB13-0A32-4557-88E9-079F0C330695}" type="slidenum">
              <a:rPr lang="en-US" kern="0" smtClean="0"/>
              <a:pPr defTabSz="514350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68823815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VR-PPT-conf-2014-104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9970"/>
            <a:ext cx="9151433" cy="5161408"/>
          </a:xfrm>
          <a:prstGeom prst="rect">
            <a:avLst/>
          </a:prstGeom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5113103" y="1814819"/>
            <a:ext cx="3820878" cy="808674"/>
          </a:xfrm>
        </p:spPr>
        <p:txBody>
          <a:bodyPr>
            <a:noAutofit/>
          </a:bodyPr>
          <a:lstStyle>
            <a:lvl1pPr algn="l">
              <a:lnSpc>
                <a:spcPct val="80000"/>
              </a:lnSpc>
              <a:defRPr sz="340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gray"/>
        <p:txBody>
          <a:bodyPr/>
          <a:lstStyle>
            <a:lvl1pPr marL="257129" marR="0" indent="-257129" algn="l" defTabSz="816334" rtl="0" eaLnBrk="1" fontAlgn="auto" latinLnBrk="0" hangingPunct="1">
              <a:lnSpc>
                <a:spcPct val="100000"/>
              </a:lnSpc>
              <a:spcBef>
                <a:spcPts val="675"/>
              </a:spcBef>
              <a:spcAft>
                <a:spcPts val="0"/>
              </a:spcAft>
              <a:buClrTx/>
              <a:buSzPct val="80000"/>
              <a:buFontTx/>
              <a:buBlip>
                <a:blip r:embed="rId2"/>
              </a:buBlip>
              <a:tabLst/>
              <a:defRPr>
                <a:solidFill>
                  <a:srgbClr val="000000"/>
                </a:solidFill>
              </a:defRPr>
            </a:lvl1pPr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257129" marR="0" lvl="0" indent="-257129" algn="l" defTabSz="816334" rtl="0" eaLnBrk="1" fontAlgn="auto" latinLnBrk="0" hangingPunct="1">
              <a:lnSpc>
                <a:spcPct val="100000"/>
              </a:lnSpc>
              <a:spcBef>
                <a:spcPts val="675"/>
              </a:spcBef>
              <a:spcAft>
                <a:spcPts val="0"/>
              </a:spcAft>
              <a:buClrTx/>
              <a:buSzPct val="80000"/>
              <a:buFontTx/>
              <a:buBlip>
                <a:blip r:embed="rId2"/>
              </a:buBlip>
              <a:tabLst/>
              <a:defRPr/>
            </a:pPr>
            <a:r>
              <a:rPr lang="en-US" smtClean="0"/>
              <a:t>Click to edit Master text styles</a:t>
            </a:r>
          </a:p>
          <a:p>
            <a:pPr marL="257129" marR="0" lvl="1" indent="-257129" algn="l" defTabSz="816334" rtl="0" eaLnBrk="1" fontAlgn="auto" latinLnBrk="0" hangingPunct="1">
              <a:lnSpc>
                <a:spcPct val="100000"/>
              </a:lnSpc>
              <a:spcBef>
                <a:spcPts val="675"/>
              </a:spcBef>
              <a:spcAft>
                <a:spcPts val="0"/>
              </a:spcAft>
              <a:buClrTx/>
              <a:buSzPct val="80000"/>
              <a:buFontTx/>
              <a:buBlip>
                <a:blip r:embed="rId2"/>
              </a:buBlip>
              <a:tabLst/>
              <a:defRPr/>
            </a:pPr>
            <a:r>
              <a:rPr lang="en-US" smtClean="0"/>
              <a:t>Second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027CC8FC-DC84-4CE8-AADD-ED05D9A2A54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" y="1"/>
            <a:ext cx="9143999" cy="91172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789260"/>
            <a:ext cx="9144000" cy="625886"/>
          </a:xfrm>
        </p:spPr>
        <p:txBody>
          <a:bodyPr anchor="t">
            <a:normAutofit/>
          </a:bodyPr>
          <a:lstStyle>
            <a:lvl1pPr marL="0" indent="0" algn="ctr">
              <a:spcBef>
                <a:spcPts val="0"/>
              </a:spcBef>
              <a:buNone/>
              <a:defRPr sz="2200">
                <a:solidFill>
                  <a:schemeClr val="tx1"/>
                </a:solidFill>
              </a:defRPr>
            </a:lvl1pPr>
            <a:lvl2pPr marL="4081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163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245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326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0408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4490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8571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2653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7CC8FC-DC84-4CE8-AADD-ED05D9A2A54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7CC8FC-DC84-4CE8-AADD-ED05D9A2A54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 bwMode="gray">
          <a:xfrm>
            <a:off x="457201" y="1027340"/>
            <a:ext cx="8229600" cy="3567283"/>
          </a:xfrm>
        </p:spPr>
        <p:txBody>
          <a:bodyPr/>
          <a:lstStyle>
            <a:lvl1pPr marL="257129" marR="0" indent="-257129" algn="l" defTabSz="816334" rtl="0" eaLnBrk="1" fontAlgn="auto" latinLnBrk="0" hangingPunct="1">
              <a:lnSpc>
                <a:spcPct val="100000"/>
              </a:lnSpc>
              <a:spcBef>
                <a:spcPts val="675"/>
              </a:spcBef>
              <a:spcAft>
                <a:spcPts val="0"/>
              </a:spcAft>
              <a:buClrTx/>
              <a:buSzPct val="80000"/>
              <a:buFontTx/>
              <a:buBlip>
                <a:blip r:embed="rId2"/>
              </a:buBlip>
              <a:tabLst/>
              <a:defRPr>
                <a:solidFill>
                  <a:schemeClr val="tx1"/>
                </a:solidFill>
              </a:defRPr>
            </a:lvl1pPr>
            <a:lvl2pPr marL="543722" marR="0" indent="-286592" algn="l" defTabSz="8163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alibri" pitchFamily="34" charset="0"/>
              <a:buChar char="–"/>
              <a:tabLst/>
              <a:defRPr>
                <a:solidFill>
                  <a:schemeClr val="bg1"/>
                </a:solidFill>
              </a:defRPr>
            </a:lvl2pPr>
            <a:lvl3pPr marL="712462" marR="0" indent="-158920" algn="l" defTabSz="8163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Wingdings 3" pitchFamily="18" charset="2"/>
              <a:buChar char="ê"/>
              <a:tabLst/>
              <a:defRPr>
                <a:solidFill>
                  <a:schemeClr val="bg1"/>
                </a:solidFill>
              </a:defRPr>
            </a:lvl3pPr>
            <a:lvl4pPr marL="1028517" marR="0" indent="-306234" algn="l" defTabSz="8163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>
                <a:solidFill>
                  <a:schemeClr val="bg1"/>
                </a:solidFill>
              </a:defRPr>
            </a:lvl4pPr>
            <a:lvl5pPr marL="1226721" marR="0" indent="-168741" algn="l" defTabSz="8163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Tx/>
              <a:buFont typeface="Wingdings 3" pitchFamily="18" charset="2"/>
              <a:buChar char="ê"/>
              <a:tabLst/>
              <a:defRPr>
                <a:solidFill>
                  <a:schemeClr val="bg1"/>
                </a:solidFill>
              </a:defRPr>
            </a:lvl5pPr>
          </a:lstStyle>
          <a:p>
            <a:pPr marL="257129" marR="0" lvl="0" indent="-257129" algn="l" defTabSz="816334" rtl="0" eaLnBrk="1" fontAlgn="auto" latinLnBrk="0" hangingPunct="1">
              <a:lnSpc>
                <a:spcPct val="100000"/>
              </a:lnSpc>
              <a:spcBef>
                <a:spcPts val="675"/>
              </a:spcBef>
              <a:spcAft>
                <a:spcPts val="0"/>
              </a:spcAft>
              <a:buClrTx/>
              <a:buSzPct val="80000"/>
              <a:buFontTx/>
              <a:buBlip>
                <a:blip r:embed="rId2"/>
              </a:buBlip>
              <a:tabLst/>
              <a:defRPr/>
            </a:pPr>
            <a:r>
              <a:rPr lang="en-US" smtClean="0"/>
              <a:t>Click to edit Master text styles</a:t>
            </a:r>
          </a:p>
          <a:p>
            <a:pPr marL="257129" marR="0" lvl="1" indent="-257129" algn="l" defTabSz="816334" rtl="0" eaLnBrk="1" fontAlgn="auto" latinLnBrk="0" hangingPunct="1">
              <a:lnSpc>
                <a:spcPct val="100000"/>
              </a:lnSpc>
              <a:spcBef>
                <a:spcPts val="675"/>
              </a:spcBef>
              <a:spcAft>
                <a:spcPts val="0"/>
              </a:spcAft>
              <a:buClrTx/>
              <a:buSzPct val="80000"/>
              <a:buFontTx/>
              <a:buBlip>
                <a:blip r:embed="rId2"/>
              </a:buBlip>
              <a:tabLst/>
              <a:defRPr/>
            </a:pPr>
            <a:r>
              <a:rPr lang="en-US" smtClean="0"/>
              <a:t>Second level</a:t>
            </a:r>
          </a:p>
          <a:p>
            <a:pPr marL="257129" marR="0" lvl="2" indent="-257129" algn="l" defTabSz="816334" rtl="0" eaLnBrk="1" fontAlgn="auto" latinLnBrk="0" hangingPunct="1">
              <a:lnSpc>
                <a:spcPct val="100000"/>
              </a:lnSpc>
              <a:spcBef>
                <a:spcPts val="675"/>
              </a:spcBef>
              <a:spcAft>
                <a:spcPts val="0"/>
              </a:spcAft>
              <a:buClrTx/>
              <a:buSzPct val="80000"/>
              <a:buFontTx/>
              <a:buBlip>
                <a:blip r:embed="rId2"/>
              </a:buBlip>
              <a:tabLst/>
              <a:defRPr/>
            </a:pPr>
            <a:r>
              <a:rPr lang="en-US" smtClean="0"/>
              <a:t>Third level</a:t>
            </a:r>
          </a:p>
          <a:p>
            <a:pPr marL="257129" marR="0" lvl="3" indent="-257129" algn="l" defTabSz="816334" rtl="0" eaLnBrk="1" fontAlgn="auto" latinLnBrk="0" hangingPunct="1">
              <a:lnSpc>
                <a:spcPct val="100000"/>
              </a:lnSpc>
              <a:spcBef>
                <a:spcPts val="675"/>
              </a:spcBef>
              <a:spcAft>
                <a:spcPts val="0"/>
              </a:spcAft>
              <a:buClrTx/>
              <a:buSzPct val="80000"/>
              <a:buFontTx/>
              <a:buBlip>
                <a:blip r:embed="rId2"/>
              </a:buBlip>
              <a:tabLst/>
              <a:defRPr/>
            </a:pPr>
            <a:r>
              <a:rPr lang="en-US" smtClean="0"/>
              <a:t>Fourth level</a:t>
            </a:r>
          </a:p>
          <a:p>
            <a:pPr marL="257129" marR="0" lvl="4" indent="-257129" algn="l" defTabSz="816334" rtl="0" eaLnBrk="1" fontAlgn="auto" latinLnBrk="0" hangingPunct="1">
              <a:lnSpc>
                <a:spcPct val="100000"/>
              </a:lnSpc>
              <a:spcBef>
                <a:spcPts val="675"/>
              </a:spcBef>
              <a:spcAft>
                <a:spcPts val="0"/>
              </a:spcAft>
              <a:buClrTx/>
              <a:buSzPct val="80000"/>
              <a:buFontTx/>
              <a:buBlip>
                <a:blip r:embed="rId2"/>
              </a:buBlip>
              <a:tabLst/>
              <a:defRPr/>
            </a:pPr>
            <a:r>
              <a:rPr lang="en-US" smtClean="0"/>
              <a:t>Fifth level</a:t>
            </a:r>
            <a:endParaRPr lang="en-US" dirty="0" smtClean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head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7CC8FC-DC84-4CE8-AADD-ED05D9A2A54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 bwMode="gray">
          <a:xfrm>
            <a:off x="457201" y="1313090"/>
            <a:ext cx="8229600" cy="3567283"/>
          </a:xfrm>
        </p:spPr>
        <p:txBody>
          <a:bodyPr/>
          <a:lstStyle>
            <a:lvl1pPr marL="257129" marR="0" indent="-257129" algn="l" defTabSz="816334" rtl="0" eaLnBrk="1" fontAlgn="auto" latinLnBrk="0" hangingPunct="1">
              <a:lnSpc>
                <a:spcPct val="100000"/>
              </a:lnSpc>
              <a:spcBef>
                <a:spcPts val="675"/>
              </a:spcBef>
              <a:spcAft>
                <a:spcPts val="0"/>
              </a:spcAft>
              <a:buClrTx/>
              <a:buSzPct val="80000"/>
              <a:buFontTx/>
              <a:buBlip>
                <a:blip r:embed="rId2"/>
              </a:buBlip>
              <a:tabLst/>
              <a:defRPr>
                <a:solidFill>
                  <a:schemeClr val="tx1"/>
                </a:solidFill>
              </a:defRPr>
            </a:lvl1pPr>
            <a:lvl2pPr marL="543722" marR="0" indent="-286592" algn="l" defTabSz="8163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alibri" pitchFamily="34" charset="0"/>
              <a:buChar char="–"/>
              <a:tabLst/>
              <a:defRPr>
                <a:solidFill>
                  <a:schemeClr val="bg1"/>
                </a:solidFill>
              </a:defRPr>
            </a:lvl2pPr>
            <a:lvl3pPr marL="712462" marR="0" indent="-158920" algn="l" defTabSz="8163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Wingdings 3" pitchFamily="18" charset="2"/>
              <a:buChar char="ê"/>
              <a:tabLst/>
              <a:defRPr>
                <a:solidFill>
                  <a:schemeClr val="bg1"/>
                </a:solidFill>
              </a:defRPr>
            </a:lvl3pPr>
            <a:lvl4pPr marL="1028517" marR="0" indent="-306234" algn="l" defTabSz="8163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>
                <a:solidFill>
                  <a:schemeClr val="bg1"/>
                </a:solidFill>
              </a:defRPr>
            </a:lvl4pPr>
            <a:lvl5pPr marL="1226721" marR="0" indent="-168741" algn="l" defTabSz="8163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Tx/>
              <a:buFont typeface="Wingdings 3" pitchFamily="18" charset="2"/>
              <a:buChar char="ê"/>
              <a:tabLst/>
              <a:defRPr>
                <a:solidFill>
                  <a:schemeClr val="bg1"/>
                </a:solidFill>
              </a:defRPr>
            </a:lvl5pPr>
          </a:lstStyle>
          <a:p>
            <a:pPr marL="257129" marR="0" lvl="0" indent="-257129" algn="l" defTabSz="816334" rtl="0" eaLnBrk="1" fontAlgn="auto" latinLnBrk="0" hangingPunct="1">
              <a:lnSpc>
                <a:spcPct val="100000"/>
              </a:lnSpc>
              <a:spcBef>
                <a:spcPts val="675"/>
              </a:spcBef>
              <a:spcAft>
                <a:spcPts val="0"/>
              </a:spcAft>
              <a:buClrTx/>
              <a:buSzPct val="80000"/>
              <a:buFontTx/>
              <a:buBlip>
                <a:blip r:embed="rId2"/>
              </a:buBlip>
              <a:tabLst/>
              <a:defRPr/>
            </a:pPr>
            <a:r>
              <a:rPr lang="en-US" smtClean="0"/>
              <a:t>Click to edit Master text styles</a:t>
            </a:r>
          </a:p>
          <a:p>
            <a:pPr marL="257129" marR="0" lvl="1" indent="-257129" algn="l" defTabSz="816334" rtl="0" eaLnBrk="1" fontAlgn="auto" latinLnBrk="0" hangingPunct="1">
              <a:lnSpc>
                <a:spcPct val="100000"/>
              </a:lnSpc>
              <a:spcBef>
                <a:spcPts val="675"/>
              </a:spcBef>
              <a:spcAft>
                <a:spcPts val="0"/>
              </a:spcAft>
              <a:buClrTx/>
              <a:buSzPct val="80000"/>
              <a:buFontTx/>
              <a:buBlip>
                <a:blip r:embed="rId2"/>
              </a:buBlip>
              <a:tabLst/>
              <a:defRPr/>
            </a:pPr>
            <a:r>
              <a:rPr lang="en-US" smtClean="0"/>
              <a:t>Second level</a:t>
            </a:r>
          </a:p>
          <a:p>
            <a:pPr marL="257129" marR="0" lvl="2" indent="-257129" algn="l" defTabSz="816334" rtl="0" eaLnBrk="1" fontAlgn="auto" latinLnBrk="0" hangingPunct="1">
              <a:lnSpc>
                <a:spcPct val="100000"/>
              </a:lnSpc>
              <a:spcBef>
                <a:spcPts val="675"/>
              </a:spcBef>
              <a:spcAft>
                <a:spcPts val="0"/>
              </a:spcAft>
              <a:buClrTx/>
              <a:buSzPct val="80000"/>
              <a:buFontTx/>
              <a:buBlip>
                <a:blip r:embed="rId2"/>
              </a:buBlip>
              <a:tabLst/>
              <a:defRPr/>
            </a:pPr>
            <a:r>
              <a:rPr lang="en-US" smtClean="0"/>
              <a:t>Third level</a:t>
            </a:r>
          </a:p>
          <a:p>
            <a:pPr marL="257129" marR="0" lvl="3" indent="-257129" algn="l" defTabSz="816334" rtl="0" eaLnBrk="1" fontAlgn="auto" latinLnBrk="0" hangingPunct="1">
              <a:lnSpc>
                <a:spcPct val="100000"/>
              </a:lnSpc>
              <a:spcBef>
                <a:spcPts val="675"/>
              </a:spcBef>
              <a:spcAft>
                <a:spcPts val="0"/>
              </a:spcAft>
              <a:buClrTx/>
              <a:buSzPct val="80000"/>
              <a:buFontTx/>
              <a:buBlip>
                <a:blip r:embed="rId2"/>
              </a:buBlip>
              <a:tabLst/>
              <a:defRPr/>
            </a:pPr>
            <a:r>
              <a:rPr lang="en-US" smtClean="0"/>
              <a:t>Fourth level</a:t>
            </a:r>
          </a:p>
          <a:p>
            <a:pPr marL="257129" marR="0" lvl="4" indent="-257129" algn="l" defTabSz="816334" rtl="0" eaLnBrk="1" fontAlgn="auto" latinLnBrk="0" hangingPunct="1">
              <a:lnSpc>
                <a:spcPct val="100000"/>
              </a:lnSpc>
              <a:spcBef>
                <a:spcPts val="675"/>
              </a:spcBef>
              <a:spcAft>
                <a:spcPts val="0"/>
              </a:spcAft>
              <a:buClrTx/>
              <a:buSzPct val="80000"/>
              <a:buFontTx/>
              <a:buBlip>
                <a:blip r:embed="rId2"/>
              </a:buBlip>
              <a:tabLst/>
              <a:defRPr/>
            </a:pPr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0" y="785685"/>
            <a:ext cx="9144000" cy="479779"/>
          </a:xfrm>
        </p:spPr>
        <p:txBody>
          <a:bodyPr>
            <a:normAutofit/>
          </a:bodyPr>
          <a:lstStyle>
            <a:lvl1pPr algn="ctr">
              <a:buFontTx/>
              <a:buNone/>
              <a:defRPr sz="22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head,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" y="1"/>
            <a:ext cx="9143999" cy="91172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789260"/>
            <a:ext cx="9144000" cy="578258"/>
          </a:xfrm>
        </p:spPr>
        <p:txBody>
          <a:bodyPr anchor="t">
            <a:normAutofit/>
          </a:bodyPr>
          <a:lstStyle>
            <a:lvl1pPr marL="0" indent="0" algn="ctr">
              <a:spcBef>
                <a:spcPts val="0"/>
              </a:spcBef>
              <a:buNone/>
              <a:defRPr sz="2200">
                <a:solidFill>
                  <a:schemeClr val="tx1"/>
                </a:solidFill>
              </a:defRPr>
            </a:lvl1pPr>
            <a:lvl2pPr marL="4081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163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245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326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0408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4490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8571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2653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7CC8FC-DC84-4CE8-AADD-ED05D9A2A54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Content Placeholder 2"/>
          <p:cNvSpPr>
            <a:spLocks noGrp="1"/>
          </p:cNvSpPr>
          <p:nvPr>
            <p:ph idx="13"/>
          </p:nvPr>
        </p:nvSpPr>
        <p:spPr>
          <a:xfrm>
            <a:off x="4579040" y="1251901"/>
            <a:ext cx="3277375" cy="76195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2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4"/>
          </p:nvPr>
        </p:nvSpPr>
        <p:spPr>
          <a:xfrm>
            <a:off x="4572447" y="1971003"/>
            <a:ext cx="3746569" cy="2886748"/>
          </a:xfrm>
        </p:spPr>
        <p:txBody>
          <a:bodyPr/>
          <a:lstStyle>
            <a:lvl1pPr>
              <a:spcBef>
                <a:spcPts val="337"/>
              </a:spcBef>
              <a:buClr>
                <a:schemeClr val="accent4"/>
              </a:buClr>
              <a:buSzPct val="91000"/>
              <a:buFont typeface="Lucida Grande"/>
              <a:buChar char="•"/>
              <a:defRPr sz="1800"/>
            </a:lvl1pPr>
            <a:lvl2pPr>
              <a:spcBef>
                <a:spcPts val="0"/>
              </a:spcBef>
              <a:defRPr sz="1600"/>
            </a:lvl2pPr>
            <a:lvl3pPr>
              <a:spcBef>
                <a:spcPts val="0"/>
              </a:spcBef>
              <a:defRPr sz="1500"/>
            </a:lvl3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5"/>
          </p:nvPr>
        </p:nvSpPr>
        <p:spPr>
          <a:xfrm>
            <a:off x="544025" y="1251901"/>
            <a:ext cx="3277375" cy="76195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2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6"/>
          </p:nvPr>
        </p:nvSpPr>
        <p:spPr>
          <a:xfrm>
            <a:off x="537432" y="1971003"/>
            <a:ext cx="3746569" cy="2886748"/>
          </a:xfrm>
        </p:spPr>
        <p:txBody>
          <a:bodyPr/>
          <a:lstStyle>
            <a:lvl1pPr>
              <a:spcBef>
                <a:spcPts val="337"/>
              </a:spcBef>
              <a:buClr>
                <a:schemeClr val="accent4"/>
              </a:buClr>
              <a:buSzPct val="91000"/>
              <a:buFont typeface="Lucida Grande"/>
              <a:buChar char="•"/>
              <a:defRPr sz="1800"/>
            </a:lvl1pPr>
            <a:lvl2pPr>
              <a:spcBef>
                <a:spcPts val="0"/>
              </a:spcBef>
              <a:defRPr sz="1600"/>
            </a:lvl2pPr>
            <a:lvl3pPr>
              <a:spcBef>
                <a:spcPts val="0"/>
              </a:spcBef>
              <a:defRPr sz="1500"/>
            </a:lvl3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Left Subhead, Left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7CC8FC-DC84-4CE8-AADD-ED05D9A2A54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Content Placeholder 2"/>
          <p:cNvSpPr>
            <a:spLocks noGrp="1"/>
          </p:cNvSpPr>
          <p:nvPr>
            <p:ph idx="13"/>
          </p:nvPr>
        </p:nvSpPr>
        <p:spPr>
          <a:xfrm>
            <a:off x="399714" y="911722"/>
            <a:ext cx="8134777" cy="544142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2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4"/>
          </p:nvPr>
        </p:nvSpPr>
        <p:spPr>
          <a:xfrm>
            <a:off x="403224" y="1392699"/>
            <a:ext cx="3746569" cy="3394472"/>
          </a:xfrm>
        </p:spPr>
        <p:txBody>
          <a:bodyPr/>
          <a:lstStyle>
            <a:lvl1pPr>
              <a:spcBef>
                <a:spcPts val="337"/>
              </a:spcBef>
              <a:buClr>
                <a:schemeClr val="accent4"/>
              </a:buClr>
              <a:buSzPct val="91000"/>
              <a:buFont typeface="Lucida Grande"/>
              <a:buChar char="•"/>
              <a:defRPr sz="1800"/>
            </a:lvl1pPr>
            <a:lvl2pPr>
              <a:spcBef>
                <a:spcPts val="0"/>
              </a:spcBef>
              <a:defRPr sz="1600"/>
            </a:lvl2pPr>
            <a:lvl3pPr>
              <a:spcBef>
                <a:spcPts val="0"/>
              </a:spcBef>
              <a:defRPr sz="1500"/>
            </a:lvl3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Right Subhead, Right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7CC8FC-DC84-4CE8-AADD-ED05D9A2A54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Content Placeholder 2"/>
          <p:cNvSpPr>
            <a:spLocks noGrp="1"/>
          </p:cNvSpPr>
          <p:nvPr>
            <p:ph idx="13"/>
          </p:nvPr>
        </p:nvSpPr>
        <p:spPr>
          <a:xfrm>
            <a:off x="4675260" y="911722"/>
            <a:ext cx="3964156" cy="76195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2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4"/>
          </p:nvPr>
        </p:nvSpPr>
        <p:spPr>
          <a:xfrm>
            <a:off x="4668667" y="1630824"/>
            <a:ext cx="3746569" cy="2886748"/>
          </a:xfrm>
        </p:spPr>
        <p:txBody>
          <a:bodyPr/>
          <a:lstStyle>
            <a:lvl1pPr>
              <a:spcBef>
                <a:spcPts val="337"/>
              </a:spcBef>
              <a:buClr>
                <a:schemeClr val="accent4"/>
              </a:buClr>
              <a:buSzPct val="91000"/>
              <a:buFont typeface="Lucida Grande"/>
              <a:buChar char="•"/>
              <a:defRPr sz="1800"/>
            </a:lvl1pPr>
            <a:lvl2pPr>
              <a:spcBef>
                <a:spcPts val="0"/>
              </a:spcBef>
              <a:defRPr sz="1600"/>
            </a:lvl2pPr>
            <a:lvl3pPr>
              <a:spcBef>
                <a:spcPts val="0"/>
              </a:spcBef>
              <a:defRPr sz="1500"/>
            </a:lvl3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0" y="10287"/>
            <a:ext cx="9144000" cy="857250"/>
          </a:xfrm>
          <a:prstGeom prst="rect">
            <a:avLst/>
          </a:prstGeom>
        </p:spPr>
        <p:txBody>
          <a:bodyPr vert="horz" lIns="81633" tIns="40817" rIns="81633" bIns="40817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457201" y="1082278"/>
            <a:ext cx="8229600" cy="3394472"/>
          </a:xfrm>
          <a:prstGeom prst="rect">
            <a:avLst/>
          </a:prstGeom>
        </p:spPr>
        <p:txBody>
          <a:bodyPr vert="horz" lIns="81633" tIns="40817" rIns="81633" bIns="40817" rtlCol="0">
            <a:normAutofit/>
          </a:bodyPr>
          <a:lstStyle/>
          <a:p>
            <a:pPr marL="257129" marR="0" lvl="0" indent="-257129" algn="l" defTabSz="816334" rtl="0" eaLnBrk="1" fontAlgn="auto" latinLnBrk="0" hangingPunct="1">
              <a:lnSpc>
                <a:spcPct val="100000"/>
              </a:lnSpc>
              <a:spcBef>
                <a:spcPts val="675"/>
              </a:spcBef>
              <a:spcAft>
                <a:spcPts val="0"/>
              </a:spcAft>
              <a:buClrTx/>
              <a:buSzPct val="80000"/>
              <a:buFontTx/>
              <a:buBlip>
                <a:blip r:embed="rId19"/>
              </a:buBlip>
              <a:tabLst/>
              <a:defRPr/>
            </a:pPr>
            <a:r>
              <a:rPr lang="en-US" dirty="0" smtClean="0"/>
              <a:t>Click to edit Master text styles</a:t>
            </a:r>
          </a:p>
          <a:p>
            <a:pPr marL="257129" marR="0" lvl="0" indent="-257129" algn="l" defTabSz="816334" rtl="0" eaLnBrk="1" fontAlgn="auto" latinLnBrk="0" hangingPunct="1">
              <a:lnSpc>
                <a:spcPct val="100000"/>
              </a:lnSpc>
              <a:spcBef>
                <a:spcPts val="675"/>
              </a:spcBef>
              <a:spcAft>
                <a:spcPts val="0"/>
              </a:spcAft>
              <a:buClrTx/>
              <a:buSzPct val="80000"/>
              <a:buFontTx/>
              <a:buBlip>
                <a:blip r:embed="rId19"/>
              </a:buBlip>
              <a:tabLst/>
              <a:defRPr/>
            </a:pPr>
            <a:r>
              <a:rPr lang="en-US" dirty="0" smtClean="0"/>
              <a:t>Click to edit Master text styles</a:t>
            </a:r>
          </a:p>
          <a:p>
            <a:pPr marL="543722" marR="0" lvl="1" indent="-286592" algn="l" defTabSz="8163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alibri" pitchFamily="34" charset="0"/>
              <a:buChar char="–"/>
              <a:tabLst/>
              <a:defRPr/>
            </a:pPr>
            <a:r>
              <a:rPr kumimoji="0" lang="en-US" sz="19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Second level</a:t>
            </a:r>
          </a:p>
          <a:p>
            <a:pPr marL="712462" marR="0" lvl="2" indent="-158920" algn="l" defTabSz="8163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Wingdings 3" pitchFamily="18" charset="2"/>
              <a:buChar char="ê"/>
              <a:tabLst/>
              <a:defRPr/>
            </a:pPr>
            <a:r>
              <a:rPr kumimoji="0" lang="en-US" sz="19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Third level</a:t>
            </a:r>
          </a:p>
          <a:p>
            <a:pPr marL="1028517" marR="0" lvl="3" indent="-306234" algn="l" defTabSz="8163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en-US" sz="17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Fourth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4379699" y="4770882"/>
            <a:ext cx="385725" cy="257175"/>
          </a:xfrm>
          <a:prstGeom prst="rect">
            <a:avLst/>
          </a:prstGeom>
        </p:spPr>
        <p:txBody>
          <a:bodyPr vert="horz" lIns="81633" tIns="40817" rIns="81633" bIns="40817" rtlCol="0" anchor="ctr"/>
          <a:lstStyle>
            <a:lvl1pPr algn="ctr">
              <a:defRPr sz="1100">
                <a:solidFill>
                  <a:schemeClr val="bg1"/>
                </a:solidFill>
              </a:defRPr>
            </a:lvl1pPr>
          </a:lstStyle>
          <a:p>
            <a:fld id="{027CC8FC-DC84-4CE8-AADD-ED05D9A2A54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2"/>
          <p:cNvSpPr txBox="1">
            <a:spLocks/>
          </p:cNvSpPr>
          <p:nvPr/>
        </p:nvSpPr>
        <p:spPr bwMode="gray">
          <a:xfrm>
            <a:off x="457201" y="1211546"/>
            <a:ext cx="8229600" cy="387294"/>
          </a:xfrm>
          <a:prstGeom prst="rect">
            <a:avLst/>
          </a:prstGeom>
        </p:spPr>
        <p:txBody>
          <a:bodyPr vert="horz" lIns="81633" tIns="40817" rIns="81633" bIns="40817" rtlCol="0">
            <a:normAutofit/>
          </a:bodyPr>
          <a:lstStyle/>
          <a:p>
            <a:pPr marL="257129" marR="0" lvl="0" indent="-257129" algn="l" defTabSz="816334" rtl="0" eaLnBrk="1" fontAlgn="auto" latinLnBrk="0" hangingPunct="1">
              <a:lnSpc>
                <a:spcPct val="100000"/>
              </a:lnSpc>
              <a:spcBef>
                <a:spcPts val="675"/>
              </a:spcBef>
              <a:spcAft>
                <a:spcPts val="0"/>
              </a:spcAft>
              <a:buClrTx/>
              <a:buSzPct val="80000"/>
              <a:buFontTx/>
              <a:buBlip>
                <a:blip r:embed="rId19"/>
              </a:buBlip>
              <a:tabLst/>
              <a:defRPr/>
            </a:pPr>
            <a:endParaRPr kumimoji="0" lang="en-US" sz="17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4" name="Picture 3" descr="FTR-PPT-conf-2014-102.png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726800"/>
            <a:ext cx="9154061" cy="426761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1" r:id="rId2"/>
    <p:sldLayoutId id="2147483680" r:id="rId3"/>
    <p:sldLayoutId id="2147483649" r:id="rId4"/>
    <p:sldLayoutId id="2147483650" r:id="rId5"/>
    <p:sldLayoutId id="2147483690" r:id="rId6"/>
    <p:sldLayoutId id="2147483687" r:id="rId7"/>
    <p:sldLayoutId id="2147483682" r:id="rId8"/>
    <p:sldLayoutId id="2147483686" r:id="rId9"/>
    <p:sldLayoutId id="2147483691" r:id="rId10"/>
    <p:sldLayoutId id="2147483699" r:id="rId11"/>
    <p:sldLayoutId id="2147483700" r:id="rId12"/>
    <p:sldLayoutId id="2147483654" r:id="rId13"/>
    <p:sldLayoutId id="2147483697" r:id="rId14"/>
    <p:sldLayoutId id="2147483701" r:id="rId15"/>
    <p:sldLayoutId id="2147483702" r:id="rId16"/>
    <p:sldLayoutId id="2147483705" r:id="rId17"/>
  </p:sldLayoutIdLst>
  <p:timing>
    <p:tnLst>
      <p:par>
        <p:cTn xmlns:p14="http://schemas.microsoft.com/office/powerpoint/2010/main" id="1" dur="indefinite" restart="never" nodeType="tmRoot"/>
      </p:par>
    </p:tnLst>
  </p:timing>
  <p:hf hdr="0" dt="0"/>
  <p:txStyles>
    <p:titleStyle>
      <a:lvl1pPr algn="ctr" defTabSz="816334" rtl="0" eaLnBrk="1" latinLnBrk="0" hangingPunct="1">
        <a:spcBef>
          <a:spcPct val="0"/>
        </a:spcBef>
        <a:buNone/>
        <a:defRPr sz="3700" kern="1200">
          <a:solidFill>
            <a:srgbClr val="000000"/>
          </a:solidFill>
          <a:latin typeface="+mj-lt"/>
          <a:ea typeface="+mj-ea"/>
          <a:cs typeface="+mj-cs"/>
        </a:defRPr>
      </a:lvl1pPr>
    </p:titleStyle>
    <p:bodyStyle>
      <a:lvl1pPr marL="257129" marR="0" indent="-257129" algn="l" defTabSz="816334" rtl="0" eaLnBrk="1" fontAlgn="auto" latinLnBrk="0" hangingPunct="1">
        <a:lnSpc>
          <a:spcPct val="100000"/>
        </a:lnSpc>
        <a:spcBef>
          <a:spcPts val="675"/>
        </a:spcBef>
        <a:spcAft>
          <a:spcPts val="0"/>
        </a:spcAft>
        <a:buClrTx/>
        <a:buSzPct val="80000"/>
        <a:buFont typeface="Arial"/>
        <a:buChar char="•"/>
        <a:tabLst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543722" marR="0" indent="-286592" algn="l" defTabSz="816334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 typeface="Calibri" pitchFamily="34" charset="0"/>
        <a:buChar char="–"/>
        <a:tabLst/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712462" marR="0" indent="-158920" algn="l" defTabSz="816334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>
          <a:srgbClr val="7F7F7F"/>
        </a:buClr>
        <a:buSzPct val="100000"/>
        <a:buFont typeface="Wingdings 3" pitchFamily="18" charset="2"/>
        <a:buChar char="ê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925665" marR="0" indent="-205703" algn="l" defTabSz="816334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 typeface="Arial" pitchFamily="34" charset="0"/>
        <a:buChar char="–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714819" marR="0" indent="-66854" algn="l" defTabSz="816334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>
          <a:srgbClr val="7F7F7F"/>
        </a:buClr>
        <a:buSzTx/>
        <a:buFont typeface="Wingdings 3" pitchFamily="18" charset="2"/>
        <a:buChar char="ê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244919" indent="-204084" algn="l" defTabSz="816334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53085" indent="-204084" algn="l" defTabSz="816334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061253" indent="-204084" algn="l" defTabSz="816334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469420" indent="-204084" algn="l" defTabSz="816334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16334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08167" algn="l" defTabSz="816334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16334" algn="l" defTabSz="816334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24501" algn="l" defTabSz="816334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632668" algn="l" defTabSz="816334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40835" algn="l" defTabSz="816334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449002" algn="l" defTabSz="816334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857169" algn="l" defTabSz="816334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265336" algn="l" defTabSz="816334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chart" Target="../charts/char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://docs.splunk.com/Documentation/CIM/latest/User/Overview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://www.sans.edu/research/security-laboratory/article/sixtoplogcategories" TargetMode="External"/><Relationship Id="rId3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31.png"/><Relationship Id="rId5" Type="http://schemas.openxmlformats.org/officeDocument/2006/relationships/image" Target="../media/image32.emf"/><Relationship Id="rId6" Type="http://schemas.openxmlformats.org/officeDocument/2006/relationships/image" Target="../media/image33.png"/><Relationship Id="rId7" Type="http://schemas.microsoft.com/office/2007/relationships/hdphoto" Target="../media/hdphoto1.wdp"/><Relationship Id="rId8" Type="http://schemas.openxmlformats.org/officeDocument/2006/relationships/hyperlink" Target="https://github.com/awurster/Splunk-.conf-2014" TargetMode="External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2.emf"/><Relationship Id="rId12" Type="http://schemas.openxmlformats.org/officeDocument/2006/relationships/image" Target="../media/image13.emf"/><Relationship Id="rId13" Type="http://schemas.openxmlformats.org/officeDocument/2006/relationships/image" Target="../media/image14.emf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9.png"/><Relationship Id="rId9" Type="http://schemas.openxmlformats.org/officeDocument/2006/relationships/image" Target="../media/image10.png"/><Relationship Id="rId10" Type="http://schemas.openxmlformats.org/officeDocument/2006/relationships/image" Target="../media/image11.em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microsoft.com/office/2007/relationships/hdphoto" Target="../media/hdphoto1.wdp"/><Relationship Id="rId5" Type="http://schemas.openxmlformats.org/officeDocument/2006/relationships/image" Target="../media/image36.png"/><Relationship Id="rId6" Type="http://schemas.microsoft.com/office/2007/relationships/hdphoto" Target="../media/hdphoto2.wdp"/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32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.png"/><Relationship Id="rId3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microsoft.com/office/2007/relationships/hdphoto" Target="../media/hdphoto3.wdp"/><Relationship Id="rId5" Type="http://schemas.openxmlformats.org/officeDocument/2006/relationships/image" Target="../media/image36.png"/><Relationship Id="rId6" Type="http://schemas.microsoft.com/office/2007/relationships/hdphoto" Target="../media/hdphoto4.wdp"/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32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.png"/><Relationship Id="rId3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4" Type="http://schemas.openxmlformats.org/officeDocument/2006/relationships/image" Target="../media/image33.png"/><Relationship Id="rId5" Type="http://schemas.microsoft.com/office/2007/relationships/hdphoto" Target="../media/hdphoto3.wdp"/><Relationship Id="rId6" Type="http://schemas.openxmlformats.org/officeDocument/2006/relationships/image" Target="../media/image36.png"/><Relationship Id="rId7" Type="http://schemas.microsoft.com/office/2007/relationships/hdphoto" Target="../media/hdphoto4.wdp"/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.png"/><Relationship Id="rId3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4" Type="http://schemas.openxmlformats.org/officeDocument/2006/relationships/image" Target="../media/image33.png"/><Relationship Id="rId5" Type="http://schemas.microsoft.com/office/2007/relationships/hdphoto" Target="../media/hdphoto3.wdp"/><Relationship Id="rId6" Type="http://schemas.openxmlformats.org/officeDocument/2006/relationships/image" Target="../media/image36.png"/><Relationship Id="rId7" Type="http://schemas.microsoft.com/office/2007/relationships/hdphoto" Target="../media/hdphoto4.wdp"/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4.png"/><Relationship Id="rId3" Type="http://schemas.openxmlformats.org/officeDocument/2006/relationships/image" Target="../media/image3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microsoft.com/office/2007/relationships/hdphoto" Target="../media/hdphoto3.wdp"/><Relationship Id="rId5" Type="http://schemas.openxmlformats.org/officeDocument/2006/relationships/image" Target="../media/image36.png"/><Relationship Id="rId6" Type="http://schemas.microsoft.com/office/2007/relationships/hdphoto" Target="../media/hdphoto4.wdp"/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32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4.png"/><Relationship Id="rId3" Type="http://schemas.openxmlformats.org/officeDocument/2006/relationships/image" Target="../media/image3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microsoft.com/office/2007/relationships/hdphoto" Target="../media/hdphoto3.wdp"/><Relationship Id="rId5" Type="http://schemas.openxmlformats.org/officeDocument/2006/relationships/image" Target="../media/image36.png"/><Relationship Id="rId6" Type="http://schemas.microsoft.com/office/2007/relationships/hdphoto" Target="../media/hdphoto4.wdp"/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32.e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4.png"/><Relationship Id="rId6" Type="http://schemas.openxmlformats.org/officeDocument/2006/relationships/image" Target="../media/image28.png"/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github.com/awurster/Splunk-.conf-2014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mailto:awurster@cisco.com" TargetMode="External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6" Type="http://schemas.openxmlformats.org/officeDocument/2006/relationships/image" Target="../media/image41.png"/><Relationship Id="rId7" Type="http://schemas.openxmlformats.org/officeDocument/2006/relationships/hyperlink" Target="https://github.com/awurster" TargetMode="External"/><Relationship Id="rId1" Type="http://schemas.openxmlformats.org/officeDocument/2006/relationships/slideLayout" Target="../slideLayouts/slideLayout15.xml"/><Relationship Id="rId2" Type="http://schemas.openxmlformats.org/officeDocument/2006/relationships/hyperlink" Target="http://www.linkedin.com/pub/andrew-wurster/18/148/468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emf"/><Relationship Id="rId6" Type="http://schemas.openxmlformats.org/officeDocument/2006/relationships/image" Target="../media/image19.emf"/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5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0.emf"/></Relationships>
</file>

<file path=ppt/slides/_rels/slide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0.png"/><Relationship Id="rId12" Type="http://schemas.openxmlformats.org/officeDocument/2006/relationships/image" Target="../media/image11.emf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4.png"/><Relationship Id="rId6" Type="http://schemas.openxmlformats.org/officeDocument/2006/relationships/image" Target="../media/image28.png"/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hyperlink" Target="http://www.sans.edu/research/security-laboratory/article/6toplogs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5"/>
          <p:cNvSpPr txBox="1">
            <a:spLocks/>
          </p:cNvSpPr>
          <p:nvPr/>
        </p:nvSpPr>
        <p:spPr>
          <a:xfrm>
            <a:off x="5399677" y="2845048"/>
            <a:ext cx="3632146" cy="820424"/>
          </a:xfrm>
          <a:prstGeom prst="rect">
            <a:avLst/>
          </a:prstGeom>
        </p:spPr>
        <p:txBody>
          <a:bodyPr vert="horz" lIns="51426" tIns="25713" rIns="51426" bIns="25713"/>
          <a:lstStyle>
            <a:lvl1pPr marL="0" indent="0">
              <a:buNone/>
              <a:defRPr sz="4000" baseline="0"/>
            </a:lvl1pPr>
          </a:lstStyle>
          <a:p>
            <a:pPr algn="r" defTabSz="514259">
              <a:spcBef>
                <a:spcPct val="20000"/>
              </a:spcBef>
              <a:defRPr/>
            </a:pPr>
            <a:r>
              <a:rPr lang="en-US" sz="2500" dirty="0" smtClean="0">
                <a:solidFill>
                  <a:srgbClr val="FFFFFF"/>
                </a:solidFill>
              </a:rPr>
              <a:t>Andrew Wurster</a:t>
            </a:r>
            <a:endParaRPr lang="en-US" sz="2500" dirty="0">
              <a:solidFill>
                <a:srgbClr val="FFFFFF"/>
              </a:solidFill>
            </a:endParaRPr>
          </a:p>
          <a:p>
            <a:pPr algn="r" defTabSz="514259">
              <a:spcBef>
                <a:spcPct val="20000"/>
              </a:spcBef>
              <a:defRPr/>
            </a:pPr>
            <a:r>
              <a:rPr lang="en-US" sz="2000" dirty="0" smtClean="0">
                <a:solidFill>
                  <a:srgbClr val="FFFFFF"/>
                </a:solidFill>
              </a:rPr>
              <a:t>Network Consulting Engineer,</a:t>
            </a:r>
          </a:p>
          <a:p>
            <a:pPr algn="r" defTabSz="514259">
              <a:spcBef>
                <a:spcPct val="20000"/>
              </a:spcBef>
              <a:defRPr/>
            </a:pPr>
            <a:r>
              <a:rPr lang="en-US" sz="2000" dirty="0" smtClean="0">
                <a:solidFill>
                  <a:srgbClr val="FFFFFF"/>
                </a:solidFill>
              </a:rPr>
              <a:t>Cisco</a:t>
            </a:r>
            <a:endParaRPr lang="en-US" sz="2000" dirty="0">
              <a:solidFill>
                <a:srgbClr val="FFFFFF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 smtClean="0"/>
              <a:t>Maximizing Security Intelligence from Your Network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89690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/>
          <p:cNvSpPr/>
          <p:nvPr/>
        </p:nvSpPr>
        <p:spPr>
          <a:xfrm>
            <a:off x="1367271" y="211590"/>
            <a:ext cx="4735699" cy="4744454"/>
          </a:xfrm>
          <a:prstGeom prst="ellipse">
            <a:avLst/>
          </a:prstGeom>
          <a:solidFill>
            <a:schemeClr val="bg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51390" tIns="25695" rIns="51390" bIns="25695" rtlCol="0" anchor="ctr"/>
          <a:lstStyle/>
          <a:p>
            <a:pPr algn="ctr" defTabSz="814814"/>
            <a:endParaRPr lang="en-US" sz="1600" dirty="0">
              <a:solidFill>
                <a:srgbClr val="FFFFFF"/>
              </a:solidFill>
              <a:latin typeface="Arial"/>
              <a:ea typeface="Arial"/>
              <a:cs typeface="Arial"/>
            </a:endParaRPr>
          </a:p>
        </p:txBody>
      </p:sp>
      <p:graphicFrame>
        <p:nvGraphicFramePr>
          <p:cNvPr id="7" name="Chart 6"/>
          <p:cNvGraphicFramePr/>
          <p:nvPr>
            <p:extLst>
              <p:ext uri="{D42A27DB-BD31-4B8C-83A1-F6EECF244321}">
                <p14:modId xmlns:p14="http://schemas.microsoft.com/office/powerpoint/2010/main" val="314100429"/>
              </p:ext>
            </p:extLst>
          </p:nvPr>
        </p:nvGraphicFramePr>
        <p:xfrm>
          <a:off x="138216" y="210912"/>
          <a:ext cx="7767563" cy="47428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8" name="Straight Connector 7"/>
          <p:cNvCxnSpPr/>
          <p:nvPr/>
        </p:nvCxnSpPr>
        <p:spPr>
          <a:xfrm flipV="1">
            <a:off x="3739105" y="-662251"/>
            <a:ext cx="4881" cy="3252675"/>
          </a:xfrm>
          <a:prstGeom prst="line">
            <a:avLst/>
          </a:prstGeom>
          <a:ln w="5715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3734110" y="2580429"/>
            <a:ext cx="4679383" cy="2710724"/>
          </a:xfrm>
          <a:prstGeom prst="line">
            <a:avLst/>
          </a:prstGeom>
          <a:ln w="5715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H="1">
            <a:off x="-430622" y="2595416"/>
            <a:ext cx="4169726" cy="2422358"/>
          </a:xfrm>
          <a:prstGeom prst="line">
            <a:avLst/>
          </a:prstGeom>
          <a:ln w="5715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641028" y="1051003"/>
            <a:ext cx="3287565" cy="3658682"/>
          </a:xfrm>
          <a:prstGeom prst="rect">
            <a:avLst/>
          </a:prstGeom>
        </p:spPr>
        <p:txBody>
          <a:bodyPr spcFirstLastPara="1" wrap="none" lIns="51390" tIns="25695" rIns="51390" bIns="25695" numCol="1" rtlCol="0">
            <a:prstTxWarp prst="textArchDown">
              <a:avLst>
                <a:gd name="adj" fmla="val 1782945"/>
              </a:avLst>
            </a:prstTxWarp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defTabSz="814814"/>
            <a:r>
              <a:rPr lang="en-US" sz="1600" b="1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Anti-Virus</a:t>
            </a:r>
          </a:p>
          <a:p>
            <a:pPr defTabSz="814814"/>
            <a:endParaRPr lang="en-US" sz="1300" dirty="0">
              <a:solidFill>
                <a:srgbClr val="FFFFFF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974366" y="926096"/>
            <a:ext cx="3767322" cy="3238276"/>
          </a:xfrm>
          <a:prstGeom prst="rect">
            <a:avLst/>
          </a:prstGeom>
        </p:spPr>
        <p:txBody>
          <a:bodyPr spcFirstLastPara="1" wrap="none" lIns="51390" tIns="25695" rIns="51390" bIns="25695" numCol="1" rtlCol="0">
            <a:prstTxWarp prst="textArchUp">
              <a:avLst>
                <a:gd name="adj" fmla="val 15301130"/>
              </a:avLst>
            </a:prstTxWarp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defTabSz="814814"/>
            <a:r>
              <a:rPr lang="en-US" sz="1600" b="1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DLP</a:t>
            </a:r>
          </a:p>
          <a:p>
            <a:pPr defTabSz="814814"/>
            <a:endParaRPr lang="en-US" sz="1300" dirty="0">
              <a:solidFill>
                <a:srgbClr val="FFFFFF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247714" y="2225982"/>
            <a:ext cx="1044261" cy="1008893"/>
          </a:xfrm>
          <a:prstGeom prst="rect">
            <a:avLst/>
          </a:prstGeom>
        </p:spPr>
        <p:txBody>
          <a:bodyPr spcFirstLastPara="1" wrap="none" lIns="51390" tIns="25695" rIns="51390" bIns="25695" numCol="1" rtlCol="0">
            <a:prstTxWarp prst="textArchUp">
              <a:avLst>
                <a:gd name="adj" fmla="val 13536008"/>
              </a:avLst>
            </a:prstTxWarp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defTabSz="814814"/>
            <a:r>
              <a:rPr lang="en-US" sz="1300" b="1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IDS</a:t>
            </a:r>
            <a:endParaRPr lang="en-US" sz="1300" dirty="0">
              <a:solidFill>
                <a:srgbClr val="FFFFFF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996155" y="1450408"/>
            <a:ext cx="1457694" cy="1865359"/>
          </a:xfrm>
          <a:prstGeom prst="rect">
            <a:avLst/>
          </a:prstGeom>
        </p:spPr>
        <p:txBody>
          <a:bodyPr spcFirstLastPara="1" wrap="none" lIns="51390" tIns="25695" rIns="51390" bIns="25695" numCol="1" rtlCol="0">
            <a:prstTxWarp prst="textArchDown">
              <a:avLst>
                <a:gd name="adj" fmla="val 2501167"/>
              </a:avLst>
            </a:prstTxWarp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defTabSz="814814"/>
            <a:r>
              <a:rPr lang="en-US" sz="1300" b="1" dirty="0" smtClean="0">
                <a:solidFill>
                  <a:srgbClr val="FFFFFF"/>
                </a:solidFill>
                <a:latin typeface="Arial"/>
                <a:ea typeface="Arial"/>
                <a:cs typeface="Arial"/>
              </a:rPr>
              <a:t>Anti-Malware</a:t>
            </a:r>
            <a:endParaRPr lang="en-US" sz="1300" dirty="0">
              <a:solidFill>
                <a:srgbClr val="FFFFFF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028963" y="846534"/>
            <a:ext cx="1972805" cy="2255123"/>
          </a:xfrm>
          <a:prstGeom prst="rect">
            <a:avLst/>
          </a:prstGeom>
        </p:spPr>
        <p:txBody>
          <a:bodyPr spcFirstLastPara="1" wrap="none" lIns="51390" tIns="25695" rIns="51390" bIns="25695" numCol="1" rtlCol="0">
            <a:prstTxWarp prst="textArchDown">
              <a:avLst>
                <a:gd name="adj" fmla="val 3208392"/>
              </a:avLst>
            </a:prstTxWarp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defTabSz="814814"/>
            <a:r>
              <a:rPr lang="en-US" sz="1300" b="1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IDS</a:t>
            </a:r>
            <a:endParaRPr lang="en-US" sz="1300" dirty="0">
              <a:solidFill>
                <a:srgbClr val="FFFFFF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707054" y="1962142"/>
            <a:ext cx="1095647" cy="1324922"/>
          </a:xfrm>
          <a:prstGeom prst="rect">
            <a:avLst/>
          </a:prstGeom>
        </p:spPr>
        <p:txBody>
          <a:bodyPr spcFirstLastPara="1" wrap="none" lIns="51390" tIns="25695" rIns="51390" bIns="25695" numCol="1" rtlCol="0">
            <a:prstTxWarp prst="textArchUp">
              <a:avLst>
                <a:gd name="adj" fmla="val 679865"/>
              </a:avLst>
            </a:prstTxWarp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defTabSz="814814"/>
            <a:r>
              <a:rPr lang="en-US" sz="1300" b="1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HIPS</a:t>
            </a:r>
          </a:p>
          <a:p>
            <a:pPr defTabSz="814814"/>
            <a:endParaRPr lang="en-US" sz="1300" dirty="0">
              <a:solidFill>
                <a:srgbClr val="FFFFFF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1209" y="227724"/>
            <a:ext cx="1768101" cy="667445"/>
          </a:xfrm>
          <a:prstGeom prst="rect">
            <a:avLst/>
          </a:prstGeom>
          <a:noFill/>
        </p:spPr>
        <p:txBody>
          <a:bodyPr wrap="square" lIns="51390" tIns="25695" rIns="51390" bIns="25695" rtlCol="0">
            <a:spAutoFit/>
          </a:bodyPr>
          <a:lstStyle/>
          <a:p>
            <a:pPr algn="ctr" defTabSz="814814"/>
            <a:r>
              <a:rPr lang="en-US" sz="2000" b="1" dirty="0">
                <a:solidFill>
                  <a:srgbClr val="800000"/>
                </a:solidFill>
                <a:latin typeface="Arial"/>
                <a:ea typeface="Arial"/>
                <a:cs typeface="Arial" pitchFamily="34" charset="0"/>
              </a:rPr>
              <a:t>Anomaly Detection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11654" y="4651983"/>
            <a:ext cx="1883104" cy="359668"/>
          </a:xfrm>
          <a:prstGeom prst="rect">
            <a:avLst/>
          </a:prstGeom>
          <a:noFill/>
        </p:spPr>
        <p:txBody>
          <a:bodyPr wrap="square" lIns="51390" tIns="25695" rIns="51390" bIns="25695" rtlCol="0">
            <a:spAutoFit/>
          </a:bodyPr>
          <a:lstStyle/>
          <a:p>
            <a:pPr algn="ctr" defTabSz="814814"/>
            <a:r>
              <a:rPr lang="en-US" sz="2000" b="1" dirty="0">
                <a:solidFill>
                  <a:srgbClr val="800000"/>
                </a:solidFill>
                <a:latin typeface="Arial"/>
                <a:ea typeface="Arial"/>
                <a:cs typeface="Arial" pitchFamily="34" charset="0"/>
              </a:rPr>
              <a:t>Infected Host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244897" y="3239259"/>
            <a:ext cx="2798396" cy="667445"/>
          </a:xfrm>
          <a:prstGeom prst="rect">
            <a:avLst/>
          </a:prstGeom>
          <a:noFill/>
        </p:spPr>
        <p:txBody>
          <a:bodyPr wrap="square" lIns="51390" tIns="25695" rIns="51390" bIns="25695" rtlCol="0">
            <a:spAutoFit/>
          </a:bodyPr>
          <a:lstStyle/>
          <a:p>
            <a:pPr algn="r" defTabSz="814814"/>
            <a:r>
              <a:rPr lang="en-US" sz="2000" b="1" dirty="0" smtClean="0">
                <a:solidFill>
                  <a:srgbClr val="800000"/>
                </a:solidFill>
                <a:latin typeface="Arial"/>
                <a:ea typeface="Arial"/>
                <a:cs typeface="Arial" pitchFamily="34" charset="0"/>
              </a:rPr>
              <a:t>Command &amp; Control</a:t>
            </a:r>
            <a:r>
              <a:rPr lang="en-US" sz="2000" b="1" dirty="0">
                <a:solidFill>
                  <a:srgbClr val="800000"/>
                </a:solidFill>
                <a:latin typeface="Arial"/>
                <a:ea typeface="Arial"/>
                <a:cs typeface="Arial" pitchFamily="34" charset="0"/>
              </a:rPr>
              <a:t> </a:t>
            </a:r>
            <a:r>
              <a:rPr lang="en-US" sz="2000" b="1" dirty="0" smtClean="0">
                <a:solidFill>
                  <a:srgbClr val="800000"/>
                </a:solidFill>
                <a:latin typeface="Arial"/>
                <a:ea typeface="Arial"/>
                <a:cs typeface="Arial" pitchFamily="34" charset="0"/>
              </a:rPr>
              <a:t>Traffic</a:t>
            </a:r>
            <a:endParaRPr lang="en-US" sz="2000" b="1" dirty="0">
              <a:solidFill>
                <a:srgbClr val="800000"/>
              </a:solidFill>
              <a:latin typeface="Arial"/>
              <a:ea typeface="Arial"/>
              <a:cs typeface="Arial" pitchFamily="34" charset="0"/>
            </a:endParaRPr>
          </a:p>
        </p:txBody>
      </p:sp>
      <p:sp>
        <p:nvSpPr>
          <p:cNvPr id="22" name="Title 21"/>
          <p:cNvSpPr>
            <a:spLocks noGrp="1"/>
          </p:cNvSpPr>
          <p:nvPr>
            <p:ph type="title" idx="4294967295"/>
          </p:nvPr>
        </p:nvSpPr>
        <p:spPr>
          <a:xfrm>
            <a:off x="5097516" y="9525"/>
            <a:ext cx="4046483" cy="857250"/>
          </a:xfrm>
        </p:spPr>
        <p:txBody>
          <a:bodyPr/>
          <a:lstStyle/>
          <a:p>
            <a:pPr algn="r"/>
            <a:r>
              <a:rPr lang="en-US" dirty="0" smtClean="0"/>
              <a:t>Key Technologies</a:t>
            </a:r>
            <a:endParaRPr lang="en-US" dirty="0"/>
          </a:p>
        </p:txBody>
      </p:sp>
      <p:sp>
        <p:nvSpPr>
          <p:cNvPr id="24" name="Content Placeholder 23"/>
          <p:cNvSpPr>
            <a:spLocks noGrp="1"/>
          </p:cNvSpPr>
          <p:nvPr>
            <p:ph sz="quarter" idx="4294967295"/>
          </p:nvPr>
        </p:nvSpPr>
        <p:spPr>
          <a:xfrm>
            <a:off x="6045200" y="785813"/>
            <a:ext cx="3098799" cy="1042987"/>
          </a:xfrm>
        </p:spPr>
        <p:txBody>
          <a:bodyPr>
            <a:normAutofit/>
          </a:bodyPr>
          <a:lstStyle/>
          <a:p>
            <a:pPr marL="0" indent="0" algn="r">
              <a:buNone/>
            </a:pPr>
            <a:r>
              <a:rPr lang="en-US" dirty="0" smtClean="0">
                <a:solidFill>
                  <a:schemeClr val="accent5"/>
                </a:solidFill>
              </a:rPr>
              <a:t>What </a:t>
            </a:r>
            <a:r>
              <a:rPr lang="en-US" dirty="0">
                <a:solidFill>
                  <a:schemeClr val="accent5"/>
                </a:solidFill>
              </a:rPr>
              <a:t>t</a:t>
            </a:r>
            <a:r>
              <a:rPr lang="en-US" dirty="0" smtClean="0">
                <a:solidFill>
                  <a:schemeClr val="accent5"/>
                </a:solidFill>
              </a:rPr>
              <a:t>ype of </a:t>
            </a:r>
            <a:r>
              <a:rPr lang="en-US" b="1" dirty="0" smtClean="0">
                <a:solidFill>
                  <a:srgbClr val="CC3300"/>
                </a:solidFill>
              </a:rPr>
              <a:t>Threat</a:t>
            </a:r>
          </a:p>
          <a:p>
            <a:pPr marL="0" indent="0" algn="r">
              <a:buNone/>
            </a:pPr>
            <a:r>
              <a:rPr lang="en-US" dirty="0">
                <a:solidFill>
                  <a:schemeClr val="accent5"/>
                </a:solidFill>
              </a:rPr>
              <a:t>c</a:t>
            </a:r>
            <a:r>
              <a:rPr lang="en-US" dirty="0" smtClean="0">
                <a:solidFill>
                  <a:schemeClr val="accent5"/>
                </a:solidFill>
              </a:rPr>
              <a:t>an each </a:t>
            </a:r>
            <a:r>
              <a:rPr lang="en-US" dirty="0">
                <a:solidFill>
                  <a:schemeClr val="accent5"/>
                </a:solidFill>
              </a:rPr>
              <a:t>t</a:t>
            </a:r>
            <a:r>
              <a:rPr lang="en-US" dirty="0" smtClean="0">
                <a:solidFill>
                  <a:schemeClr val="accent5"/>
                </a:solidFill>
              </a:rPr>
              <a:t>ool </a:t>
            </a:r>
            <a:r>
              <a:rPr lang="en-US" dirty="0">
                <a:solidFill>
                  <a:schemeClr val="accent5"/>
                </a:solidFill>
              </a:rPr>
              <a:t>d</a:t>
            </a:r>
            <a:r>
              <a:rPr lang="en-US" dirty="0" smtClean="0">
                <a:solidFill>
                  <a:schemeClr val="accent5"/>
                </a:solidFill>
              </a:rPr>
              <a:t>etect</a:t>
            </a:r>
            <a:r>
              <a:rPr lang="en-US" dirty="0" smtClean="0">
                <a:solidFill>
                  <a:schemeClr val="accent5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06016168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Filling </a:t>
            </a:r>
            <a:r>
              <a:rPr lang="en-US" dirty="0" smtClean="0"/>
              <a:t>those Core Competencies from the Network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4582899" y="4770882"/>
            <a:ext cx="385725" cy="257175"/>
          </a:xfrm>
        </p:spPr>
        <p:txBody>
          <a:bodyPr/>
          <a:lstStyle/>
          <a:p>
            <a:fld id="{2F5CCB13-0A32-4557-88E9-079F0C330695}" type="slidenum">
              <a:rPr lang="en-US" smtClean="0"/>
              <a:pPr/>
              <a:t>11</a:t>
            </a:fld>
            <a:endParaRPr lang="en-US" dirty="0"/>
          </a:p>
        </p:txBody>
      </p:sp>
      <p:graphicFrame>
        <p:nvGraphicFramePr>
          <p:cNvPr id="9" name="Content Placeholder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68012275"/>
              </p:ext>
            </p:extLst>
          </p:nvPr>
        </p:nvGraphicFramePr>
        <p:xfrm>
          <a:off x="406400" y="802638"/>
          <a:ext cx="8341360" cy="3289234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052320"/>
                <a:gridCol w="2226655"/>
                <a:gridCol w="4062385"/>
              </a:tblGrid>
              <a:tr h="485075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SANS Competencies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Technologies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Sources, Patterns,</a:t>
                      </a:r>
                      <a:r>
                        <a:rPr lang="en-US" baseline="0" dirty="0" smtClean="0"/>
                        <a:t> and Indicators</a:t>
                      </a:r>
                      <a:endParaRPr lang="en-US" dirty="0"/>
                    </a:p>
                  </a:txBody>
                  <a:tcPr anchor="ctr"/>
                </a:tc>
              </a:tr>
              <a:tr h="485075">
                <a:tc>
                  <a:txBody>
                    <a:bodyPr/>
                    <a:lstStyle/>
                    <a:p>
                      <a:pPr algn="r"/>
                      <a:r>
                        <a:rPr lang="en-US" b="1" dirty="0" smtClean="0"/>
                        <a:t>Authentication, Authorization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Login</a:t>
                      </a:r>
                      <a:r>
                        <a:rPr lang="en-US" sz="1400" baseline="0" dirty="0" smtClean="0"/>
                        <a:t> Activity</a:t>
                      </a:r>
                      <a:r>
                        <a:rPr lang="en-US" sz="1400" dirty="0" smtClean="0"/>
                        <a:t>, Time</a:t>
                      </a:r>
                      <a:r>
                        <a:rPr lang="en-US" sz="1400" baseline="0" dirty="0" smtClean="0"/>
                        <a:t> Spent, Privileges, Endpoint Posture, AAA Logs, Directory Logs ...</a:t>
                      </a:r>
                      <a:endParaRPr lang="en-US" sz="1400" dirty="0" smtClean="0"/>
                    </a:p>
                  </a:txBody>
                  <a:tcPr/>
                </a:tc>
              </a:tr>
              <a:tr h="280833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System, Data Changes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File Hashes, AAA Logs,</a:t>
                      </a:r>
                      <a:r>
                        <a:rPr lang="en-US" sz="1400" baseline="0" dirty="0" smtClean="0"/>
                        <a:t> Host IDS, Change Records, ...</a:t>
                      </a:r>
                      <a:endParaRPr lang="en-US" sz="1400" dirty="0"/>
                    </a:p>
                  </a:txBody>
                  <a:tcPr/>
                </a:tc>
              </a:tr>
              <a:tr h="485075">
                <a:tc>
                  <a:txBody>
                    <a:bodyPr/>
                    <a:lstStyle/>
                    <a:p>
                      <a:pPr algn="r"/>
                      <a:r>
                        <a:rPr lang="en-US" b="1" dirty="0" smtClean="0"/>
                        <a:t>Network Activity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Netflow</a:t>
                      </a:r>
                      <a:r>
                        <a:rPr lang="en-US" sz="1400" dirty="0" smtClean="0"/>
                        <a:t> Stats, Firewall Conns, Proxy Logs, IDS</a:t>
                      </a:r>
                      <a:r>
                        <a:rPr lang="en-US" sz="1400" baseline="0" dirty="0" smtClean="0"/>
                        <a:t> Events,</a:t>
                      </a:r>
                      <a:r>
                        <a:rPr lang="en-US" sz="1400" dirty="0" smtClean="0"/>
                        <a:t> DNS Logs, Time Spent...</a:t>
                      </a:r>
                      <a:endParaRPr lang="en-US" sz="1400" dirty="0" smtClean="0"/>
                    </a:p>
                  </a:txBody>
                  <a:tcPr/>
                </a:tc>
              </a:tr>
              <a:tr h="485075">
                <a:tc>
                  <a:txBody>
                    <a:bodyPr/>
                    <a:lstStyle/>
                    <a:p>
                      <a:pPr algn="r"/>
                      <a:r>
                        <a:rPr lang="en-US" b="1" dirty="0" smtClean="0"/>
                        <a:t>Resource</a:t>
                      </a:r>
                      <a:r>
                        <a:rPr lang="en-US" b="1" baseline="0" dirty="0" smtClean="0"/>
                        <a:t> Access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Email Stats, Proxy Logs, </a:t>
                      </a:r>
                      <a:r>
                        <a:rPr lang="en-US" sz="1400" dirty="0" err="1" smtClean="0"/>
                        <a:t>Netflow</a:t>
                      </a:r>
                      <a:r>
                        <a:rPr lang="en-US" sz="1400" dirty="0" smtClean="0"/>
                        <a:t> Stats,</a:t>
                      </a:r>
                      <a:r>
                        <a:rPr lang="en-US" sz="1400" baseline="0" dirty="0" smtClean="0"/>
                        <a:t> Endpoint Posture, Directory Logs, ...</a:t>
                      </a:r>
                      <a:endParaRPr lang="en-US" sz="1400" dirty="0" smtClean="0"/>
                    </a:p>
                  </a:txBody>
                  <a:tcPr/>
                </a:tc>
              </a:tr>
              <a:tr h="485075">
                <a:tc>
                  <a:txBody>
                    <a:bodyPr/>
                    <a:lstStyle/>
                    <a:p>
                      <a:pPr algn="r"/>
                      <a:r>
                        <a:rPr lang="en-US" b="1" dirty="0" smtClean="0"/>
                        <a:t>Malware Activity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File</a:t>
                      </a:r>
                      <a:r>
                        <a:rPr lang="en-US" sz="1400" baseline="0" dirty="0" smtClean="0"/>
                        <a:t> Downloads</a:t>
                      </a:r>
                      <a:r>
                        <a:rPr lang="en-US" sz="1400" dirty="0" smtClean="0"/>
                        <a:t>, Email Attachments,</a:t>
                      </a:r>
                      <a:r>
                        <a:rPr lang="en-US" sz="1400" baseline="0" dirty="0" smtClean="0"/>
                        <a:t> Firewall Conns, Malware Engine Scans, ...</a:t>
                      </a:r>
                      <a:endParaRPr lang="en-US" sz="1400" dirty="0"/>
                    </a:p>
                  </a:txBody>
                  <a:tcPr/>
                </a:tc>
              </a:tr>
              <a:tr h="280833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Failure,</a:t>
                      </a:r>
                      <a:r>
                        <a:rPr lang="en-US" baseline="0" dirty="0" smtClean="0"/>
                        <a:t> Critical Errors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... </a:t>
                      </a:r>
                      <a:r>
                        <a:rPr lang="en-US" sz="1400" dirty="0" err="1" smtClean="0"/>
                        <a:t>etc</a:t>
                      </a:r>
                      <a:r>
                        <a:rPr lang="en-US" sz="1400" dirty="0" smtClean="0"/>
                        <a:t> ...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11" name="Group 10"/>
          <p:cNvGrpSpPr/>
          <p:nvPr/>
        </p:nvGrpSpPr>
        <p:grpSpPr>
          <a:xfrm>
            <a:off x="2537812" y="2779600"/>
            <a:ext cx="410775" cy="411480"/>
            <a:chOff x="2216642" y="3033873"/>
            <a:chExt cx="410775" cy="411480"/>
          </a:xfrm>
        </p:grpSpPr>
        <p:sp>
          <p:nvSpPr>
            <p:cNvPr id="12" name="Oval 314"/>
            <p:cNvSpPr>
              <a:spLocks noChangeAspect="1"/>
            </p:cNvSpPr>
            <p:nvPr/>
          </p:nvSpPr>
          <p:spPr bwMode="auto">
            <a:xfrm>
              <a:off x="2216642" y="3033873"/>
              <a:ext cx="410775" cy="411480"/>
            </a:xfrm>
            <a:prstGeom prst="ellipse">
              <a:avLst/>
            </a:prstGeom>
            <a:solidFill>
              <a:srgbClr val="193F54"/>
            </a:solidFill>
            <a:ln w="19050" cap="flat">
              <a:solidFill>
                <a:schemeClr val="bg1"/>
              </a:solidFill>
              <a:round/>
              <a:headEnd type="none" w="med" len="med"/>
              <a:tailEnd type="none" w="med" len="med"/>
            </a:ln>
            <a:effectLst/>
          </p:spPr>
          <p:txBody>
            <a:bodyPr lIns="0" tIns="0" rIns="0" bIns="0"/>
            <a:lstStyle/>
            <a:p>
              <a:pPr algn="ctr" eaLnBrk="0" hangingPunct="0">
                <a:lnSpc>
                  <a:spcPct val="90000"/>
                </a:lnSpc>
                <a:defRPr/>
              </a:pPr>
              <a:endParaRPr lang="en-US" kern="0" dirty="0">
                <a:solidFill>
                  <a:schemeClr val="bg1"/>
                </a:solidFill>
                <a:latin typeface="Arial"/>
              </a:endParaRPr>
            </a:p>
          </p:txBody>
        </p:sp>
        <p:grpSp>
          <p:nvGrpSpPr>
            <p:cNvPr id="13" name="Group 151"/>
            <p:cNvGrpSpPr/>
            <p:nvPr/>
          </p:nvGrpSpPr>
          <p:grpSpPr>
            <a:xfrm>
              <a:off x="2289295" y="3147344"/>
              <a:ext cx="265468" cy="184556"/>
              <a:chOff x="11117263" y="5981265"/>
              <a:chExt cx="463550" cy="322264"/>
            </a:xfrm>
            <a:effectLst/>
          </p:grpSpPr>
          <p:sp>
            <p:nvSpPr>
              <p:cNvPr id="14" name="Freeform 31"/>
              <p:cNvSpPr>
                <a:spLocks/>
              </p:cNvSpPr>
              <p:nvPr/>
            </p:nvSpPr>
            <p:spPr bwMode="auto">
              <a:xfrm>
                <a:off x="11117263" y="6009839"/>
                <a:ext cx="149225" cy="277814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1"/>
                  </a:cxn>
                  <a:cxn ang="0">
                    <a:pos x="0" y="71"/>
                  </a:cxn>
                  <a:cxn ang="0">
                    <a:pos x="1" y="74"/>
                  </a:cxn>
                  <a:cxn ang="0">
                    <a:pos x="40" y="32"/>
                  </a:cxn>
                  <a:cxn ang="0">
                    <a:pos x="1" y="0"/>
                  </a:cxn>
                </a:cxnLst>
                <a:rect l="0" t="0" r="r" b="b"/>
                <a:pathLst>
                  <a:path w="40" h="74">
                    <a:moveTo>
                      <a:pt x="1" y="0"/>
                    </a:moveTo>
                    <a:cubicBezTo>
                      <a:pt x="1" y="0"/>
                      <a:pt x="0" y="1"/>
                      <a:pt x="0" y="1"/>
                    </a:cubicBezTo>
                    <a:cubicBezTo>
                      <a:pt x="0" y="71"/>
                      <a:pt x="0" y="71"/>
                      <a:pt x="0" y="71"/>
                    </a:cubicBezTo>
                    <a:cubicBezTo>
                      <a:pt x="0" y="72"/>
                      <a:pt x="1" y="73"/>
                      <a:pt x="1" y="74"/>
                    </a:cubicBezTo>
                    <a:cubicBezTo>
                      <a:pt x="40" y="32"/>
                      <a:pt x="40" y="32"/>
                      <a:pt x="40" y="32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dirty="0">
                  <a:solidFill>
                    <a:schemeClr val="bg1"/>
                  </a:solidFill>
                  <a:latin typeface="Arial"/>
                </a:endParaRPr>
              </a:p>
            </p:txBody>
          </p:sp>
          <p:sp>
            <p:nvSpPr>
              <p:cNvPr id="15" name="Freeform 32"/>
              <p:cNvSpPr>
                <a:spLocks/>
              </p:cNvSpPr>
              <p:nvPr/>
            </p:nvSpPr>
            <p:spPr bwMode="auto">
              <a:xfrm>
                <a:off x="11431588" y="6009839"/>
                <a:ext cx="149225" cy="277814"/>
              </a:xfrm>
              <a:custGeom>
                <a:avLst/>
                <a:gdLst/>
                <a:ahLst/>
                <a:cxnLst>
                  <a:cxn ang="0">
                    <a:pos x="40" y="0"/>
                  </a:cxn>
                  <a:cxn ang="0">
                    <a:pos x="40" y="1"/>
                  </a:cxn>
                  <a:cxn ang="0">
                    <a:pos x="40" y="71"/>
                  </a:cxn>
                  <a:cxn ang="0">
                    <a:pos x="39" y="74"/>
                  </a:cxn>
                  <a:cxn ang="0">
                    <a:pos x="0" y="32"/>
                  </a:cxn>
                  <a:cxn ang="0">
                    <a:pos x="40" y="0"/>
                  </a:cxn>
                </a:cxnLst>
                <a:rect l="0" t="0" r="r" b="b"/>
                <a:pathLst>
                  <a:path w="40" h="74">
                    <a:moveTo>
                      <a:pt x="40" y="0"/>
                    </a:moveTo>
                    <a:cubicBezTo>
                      <a:pt x="40" y="0"/>
                      <a:pt x="40" y="1"/>
                      <a:pt x="40" y="1"/>
                    </a:cubicBezTo>
                    <a:cubicBezTo>
                      <a:pt x="40" y="71"/>
                      <a:pt x="40" y="71"/>
                      <a:pt x="40" y="71"/>
                    </a:cubicBezTo>
                    <a:cubicBezTo>
                      <a:pt x="40" y="72"/>
                      <a:pt x="40" y="73"/>
                      <a:pt x="39" y="74"/>
                    </a:cubicBezTo>
                    <a:cubicBezTo>
                      <a:pt x="0" y="32"/>
                      <a:pt x="0" y="32"/>
                      <a:pt x="0" y="32"/>
                    </a:cubicBezTo>
                    <a:lnTo>
                      <a:pt x="40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dirty="0">
                  <a:solidFill>
                    <a:schemeClr val="bg1"/>
                  </a:solidFill>
                  <a:latin typeface="Arial"/>
                </a:endParaRPr>
              </a:p>
            </p:txBody>
          </p:sp>
          <p:sp>
            <p:nvSpPr>
              <p:cNvPr id="16" name="Freeform 33"/>
              <p:cNvSpPr>
                <a:spLocks/>
              </p:cNvSpPr>
              <p:nvPr/>
            </p:nvSpPr>
            <p:spPr bwMode="auto">
              <a:xfrm>
                <a:off x="11153775" y="6152717"/>
                <a:ext cx="390526" cy="150812"/>
              </a:xfrm>
              <a:custGeom>
                <a:avLst/>
                <a:gdLst/>
                <a:ahLst/>
                <a:cxnLst>
                  <a:cxn ang="0">
                    <a:pos x="52" y="40"/>
                  </a:cxn>
                  <a:cxn ang="0">
                    <a:pos x="104" y="40"/>
                  </a:cxn>
                  <a:cxn ang="0">
                    <a:pos x="104" y="40"/>
                  </a:cxn>
                  <a:cxn ang="0">
                    <a:pos x="67" y="0"/>
                  </a:cxn>
                  <a:cxn ang="0">
                    <a:pos x="55" y="10"/>
                  </a:cxn>
                  <a:cxn ang="0">
                    <a:pos x="52" y="11"/>
                  </a:cxn>
                  <a:cxn ang="0">
                    <a:pos x="50" y="10"/>
                  </a:cxn>
                  <a:cxn ang="0">
                    <a:pos x="38" y="0"/>
                  </a:cxn>
                  <a:cxn ang="0">
                    <a:pos x="0" y="40"/>
                  </a:cxn>
                  <a:cxn ang="0">
                    <a:pos x="1" y="40"/>
                  </a:cxn>
                  <a:cxn ang="0">
                    <a:pos x="52" y="40"/>
                  </a:cxn>
                </a:cxnLst>
                <a:rect l="0" t="0" r="r" b="b"/>
                <a:pathLst>
                  <a:path w="104" h="40">
                    <a:moveTo>
                      <a:pt x="52" y="40"/>
                    </a:moveTo>
                    <a:cubicBezTo>
                      <a:pt x="104" y="40"/>
                      <a:pt x="104" y="40"/>
                      <a:pt x="104" y="40"/>
                    </a:cubicBezTo>
                    <a:cubicBezTo>
                      <a:pt x="104" y="40"/>
                      <a:pt x="104" y="40"/>
                      <a:pt x="104" y="40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55" y="10"/>
                      <a:pt x="55" y="10"/>
                      <a:pt x="55" y="10"/>
                    </a:cubicBezTo>
                    <a:cubicBezTo>
                      <a:pt x="54" y="11"/>
                      <a:pt x="53" y="11"/>
                      <a:pt x="52" y="11"/>
                    </a:cubicBezTo>
                    <a:cubicBezTo>
                      <a:pt x="51" y="11"/>
                      <a:pt x="50" y="11"/>
                      <a:pt x="50" y="10"/>
                    </a:cubicBezTo>
                    <a:cubicBezTo>
                      <a:pt x="38" y="0"/>
                      <a:pt x="38" y="0"/>
                      <a:pt x="38" y="0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0" y="40"/>
                      <a:pt x="0" y="40"/>
                      <a:pt x="1" y="40"/>
                    </a:cubicBezTo>
                    <a:lnTo>
                      <a:pt x="52" y="4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dirty="0">
                  <a:solidFill>
                    <a:schemeClr val="bg1"/>
                  </a:solidFill>
                  <a:latin typeface="Arial"/>
                </a:endParaRPr>
              </a:p>
            </p:txBody>
          </p:sp>
          <p:sp>
            <p:nvSpPr>
              <p:cNvPr id="17" name="Freeform 34"/>
              <p:cNvSpPr>
                <a:spLocks/>
              </p:cNvSpPr>
              <p:nvPr/>
            </p:nvSpPr>
            <p:spPr bwMode="auto">
              <a:xfrm>
                <a:off x="11139488" y="5981265"/>
                <a:ext cx="423861" cy="168274"/>
              </a:xfrm>
              <a:custGeom>
                <a:avLst/>
                <a:gdLst/>
                <a:ahLst/>
                <a:cxnLst>
                  <a:cxn ang="0">
                    <a:pos x="56" y="45"/>
                  </a:cxn>
                  <a:cxn ang="0">
                    <a:pos x="60" y="43"/>
                  </a:cxn>
                  <a:cxn ang="0">
                    <a:pos x="113" y="0"/>
                  </a:cxn>
                  <a:cxn ang="0">
                    <a:pos x="111" y="0"/>
                  </a:cxn>
                  <a:cxn ang="0">
                    <a:pos x="56" y="0"/>
                  </a:cxn>
                  <a:cxn ang="0">
                    <a:pos x="2" y="0"/>
                  </a:cxn>
                  <a:cxn ang="0">
                    <a:pos x="0" y="0"/>
                  </a:cxn>
                  <a:cxn ang="0">
                    <a:pos x="52" y="43"/>
                  </a:cxn>
                  <a:cxn ang="0">
                    <a:pos x="56" y="45"/>
                  </a:cxn>
                </a:cxnLst>
                <a:rect l="0" t="0" r="r" b="b"/>
                <a:pathLst>
                  <a:path w="113" h="45">
                    <a:moveTo>
                      <a:pt x="56" y="45"/>
                    </a:moveTo>
                    <a:cubicBezTo>
                      <a:pt x="58" y="45"/>
                      <a:pt x="59" y="44"/>
                      <a:pt x="60" y="43"/>
                    </a:cubicBezTo>
                    <a:cubicBezTo>
                      <a:pt x="113" y="0"/>
                      <a:pt x="113" y="0"/>
                      <a:pt x="113" y="0"/>
                    </a:cubicBezTo>
                    <a:cubicBezTo>
                      <a:pt x="112" y="0"/>
                      <a:pt x="111" y="0"/>
                      <a:pt x="111" y="0"/>
                    </a:cubicBezTo>
                    <a:cubicBezTo>
                      <a:pt x="56" y="0"/>
                      <a:pt x="56" y="0"/>
                      <a:pt x="56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52" y="43"/>
                      <a:pt x="52" y="43"/>
                      <a:pt x="52" y="43"/>
                    </a:cubicBezTo>
                    <a:cubicBezTo>
                      <a:pt x="53" y="44"/>
                      <a:pt x="55" y="45"/>
                      <a:pt x="56" y="45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dirty="0">
                  <a:solidFill>
                    <a:schemeClr val="bg1"/>
                  </a:solidFill>
                  <a:latin typeface="Arial"/>
                </a:endParaRPr>
              </a:p>
            </p:txBody>
          </p:sp>
        </p:grpSp>
      </p:grpSp>
      <p:grpSp>
        <p:nvGrpSpPr>
          <p:cNvPr id="21" name="Group 20"/>
          <p:cNvGrpSpPr/>
          <p:nvPr/>
        </p:nvGrpSpPr>
        <p:grpSpPr>
          <a:xfrm>
            <a:off x="2964180" y="2249408"/>
            <a:ext cx="411480" cy="411480"/>
            <a:chOff x="8795608" y="3927132"/>
            <a:chExt cx="411480" cy="411480"/>
          </a:xfrm>
        </p:grpSpPr>
        <p:sp>
          <p:nvSpPr>
            <p:cNvPr id="22" name="Oval 263"/>
            <p:cNvSpPr>
              <a:spLocks noChangeAspect="1"/>
            </p:cNvSpPr>
            <p:nvPr/>
          </p:nvSpPr>
          <p:spPr bwMode="auto">
            <a:xfrm>
              <a:off x="8795608" y="3927132"/>
              <a:ext cx="411480" cy="411480"/>
            </a:xfrm>
            <a:prstGeom prst="ellipse">
              <a:avLst/>
            </a:prstGeom>
            <a:solidFill>
              <a:srgbClr val="800000"/>
            </a:solidFill>
            <a:ln w="19050" cap="flat">
              <a:solidFill>
                <a:schemeClr val="bg1"/>
              </a:solidFill>
              <a:round/>
              <a:headEnd type="none" w="med" len="med"/>
              <a:tailEnd type="none" w="med" len="med"/>
            </a:ln>
            <a:effectLst/>
          </p:spPr>
          <p:txBody>
            <a:bodyPr lIns="0" tIns="0" rIns="0" bIns="0"/>
            <a:lstStyle/>
            <a:p>
              <a:pPr eaLnBrk="0" hangingPunct="0">
                <a:lnSpc>
                  <a:spcPct val="90000"/>
                </a:lnSpc>
              </a:pPr>
              <a:endParaRPr lang="en-US" kern="0" dirty="0">
                <a:solidFill>
                  <a:schemeClr val="bg1"/>
                </a:solidFill>
                <a:latin typeface="Arial"/>
              </a:endParaRPr>
            </a:p>
          </p:txBody>
        </p:sp>
        <p:grpSp>
          <p:nvGrpSpPr>
            <p:cNvPr id="23" name="Group 22"/>
            <p:cNvGrpSpPr/>
            <p:nvPr/>
          </p:nvGrpSpPr>
          <p:grpSpPr>
            <a:xfrm>
              <a:off x="8870808" y="4051869"/>
              <a:ext cx="261080" cy="162007"/>
              <a:chOff x="8731739" y="8055788"/>
              <a:chExt cx="261080" cy="162007"/>
            </a:xfrm>
          </p:grpSpPr>
          <p:sp>
            <p:nvSpPr>
              <p:cNvPr id="24" name="Rectangle 17"/>
              <p:cNvSpPr>
                <a:spLocks noChangeArrowheads="1"/>
              </p:cNvSpPr>
              <p:nvPr/>
            </p:nvSpPr>
            <p:spPr bwMode="auto">
              <a:xfrm>
                <a:off x="8731739" y="8055788"/>
                <a:ext cx="79757" cy="17447"/>
              </a:xfrm>
              <a:prstGeom prst="rect">
                <a:avLst/>
              </a:prstGeom>
              <a:solidFill>
                <a:srgbClr val="FFFFFF"/>
              </a:solidFill>
              <a:ln w="19050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defTabSz="1190380"/>
                <a:endParaRPr lang="en-US" dirty="0" smtClean="0">
                  <a:solidFill>
                    <a:srgbClr val="4C4D4F"/>
                  </a:solidFill>
                  <a:latin typeface="Arial"/>
                </a:endParaRPr>
              </a:p>
            </p:txBody>
          </p:sp>
          <p:sp>
            <p:nvSpPr>
              <p:cNvPr id="25" name="Rectangle 18"/>
              <p:cNvSpPr>
                <a:spLocks noChangeArrowheads="1"/>
              </p:cNvSpPr>
              <p:nvPr/>
            </p:nvSpPr>
            <p:spPr bwMode="auto">
              <a:xfrm>
                <a:off x="8822712" y="8055788"/>
                <a:ext cx="79757" cy="17447"/>
              </a:xfrm>
              <a:prstGeom prst="rect">
                <a:avLst/>
              </a:prstGeom>
              <a:solidFill>
                <a:srgbClr val="FFFFFF"/>
              </a:solidFill>
              <a:ln w="19050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defTabSz="1190380"/>
                <a:endParaRPr lang="en-US" dirty="0" smtClean="0">
                  <a:solidFill>
                    <a:srgbClr val="4C4D4F"/>
                  </a:solidFill>
                  <a:latin typeface="Arial"/>
                </a:endParaRPr>
              </a:p>
            </p:txBody>
          </p:sp>
          <p:sp>
            <p:nvSpPr>
              <p:cNvPr id="26" name="Rectangle 19"/>
              <p:cNvSpPr>
                <a:spLocks noChangeArrowheads="1"/>
              </p:cNvSpPr>
              <p:nvPr/>
            </p:nvSpPr>
            <p:spPr bwMode="auto">
              <a:xfrm>
                <a:off x="8913062" y="8055788"/>
                <a:ext cx="79757" cy="17447"/>
              </a:xfrm>
              <a:prstGeom prst="rect">
                <a:avLst/>
              </a:prstGeom>
              <a:solidFill>
                <a:srgbClr val="FFFFFF"/>
              </a:solidFill>
              <a:ln w="19050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defTabSz="1190380"/>
                <a:endParaRPr lang="en-US" dirty="0" smtClean="0">
                  <a:solidFill>
                    <a:srgbClr val="4C4D4F"/>
                  </a:solidFill>
                  <a:latin typeface="Arial"/>
                </a:endParaRPr>
              </a:p>
            </p:txBody>
          </p:sp>
          <p:sp>
            <p:nvSpPr>
              <p:cNvPr id="27" name="Rectangle 20"/>
              <p:cNvSpPr>
                <a:spLocks noChangeArrowheads="1"/>
              </p:cNvSpPr>
              <p:nvPr/>
            </p:nvSpPr>
            <p:spPr bwMode="auto">
              <a:xfrm>
                <a:off x="8777225" y="8084451"/>
                <a:ext cx="79757" cy="18070"/>
              </a:xfrm>
              <a:prstGeom prst="rect">
                <a:avLst/>
              </a:prstGeom>
              <a:solidFill>
                <a:srgbClr val="FFFFFF"/>
              </a:solidFill>
              <a:ln w="19050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defTabSz="1190380"/>
                <a:endParaRPr lang="en-US" dirty="0" smtClean="0">
                  <a:solidFill>
                    <a:srgbClr val="4C4D4F"/>
                  </a:solidFill>
                  <a:latin typeface="Arial"/>
                </a:endParaRPr>
              </a:p>
            </p:txBody>
          </p:sp>
          <p:sp>
            <p:nvSpPr>
              <p:cNvPr id="28" name="Rectangle 21"/>
              <p:cNvSpPr>
                <a:spLocks noChangeArrowheads="1"/>
              </p:cNvSpPr>
              <p:nvPr/>
            </p:nvSpPr>
            <p:spPr bwMode="auto">
              <a:xfrm>
                <a:off x="8867575" y="8084451"/>
                <a:ext cx="79757" cy="18070"/>
              </a:xfrm>
              <a:prstGeom prst="rect">
                <a:avLst/>
              </a:prstGeom>
              <a:solidFill>
                <a:srgbClr val="FFFFFF"/>
              </a:solidFill>
              <a:ln w="19050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defTabSz="1190380"/>
                <a:endParaRPr lang="en-US" dirty="0" smtClean="0">
                  <a:solidFill>
                    <a:srgbClr val="4C4D4F"/>
                  </a:solidFill>
                  <a:latin typeface="Arial"/>
                </a:endParaRPr>
              </a:p>
            </p:txBody>
          </p:sp>
          <p:sp>
            <p:nvSpPr>
              <p:cNvPr id="29" name="Rectangle 22"/>
              <p:cNvSpPr>
                <a:spLocks noChangeArrowheads="1"/>
              </p:cNvSpPr>
              <p:nvPr/>
            </p:nvSpPr>
            <p:spPr bwMode="auto">
              <a:xfrm>
                <a:off x="8731739" y="8084451"/>
                <a:ext cx="34271" cy="18070"/>
              </a:xfrm>
              <a:prstGeom prst="rect">
                <a:avLst/>
              </a:prstGeom>
              <a:solidFill>
                <a:srgbClr val="FFFFFF"/>
              </a:solidFill>
              <a:ln w="19050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defTabSz="1190380"/>
                <a:endParaRPr lang="en-US" dirty="0" smtClean="0">
                  <a:solidFill>
                    <a:srgbClr val="4C4D4F"/>
                  </a:solidFill>
                  <a:latin typeface="Arial"/>
                </a:endParaRPr>
              </a:p>
            </p:txBody>
          </p:sp>
          <p:sp>
            <p:nvSpPr>
              <p:cNvPr id="30" name="Rectangle 23"/>
              <p:cNvSpPr>
                <a:spLocks noChangeArrowheads="1"/>
              </p:cNvSpPr>
              <p:nvPr/>
            </p:nvSpPr>
            <p:spPr bwMode="auto">
              <a:xfrm>
                <a:off x="8958548" y="8084451"/>
                <a:ext cx="34271" cy="18070"/>
              </a:xfrm>
              <a:prstGeom prst="rect">
                <a:avLst/>
              </a:prstGeom>
              <a:solidFill>
                <a:srgbClr val="FFFFFF"/>
              </a:solidFill>
              <a:ln w="19050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defTabSz="1190380"/>
                <a:endParaRPr lang="en-US" dirty="0" smtClean="0">
                  <a:solidFill>
                    <a:srgbClr val="4C4D4F"/>
                  </a:solidFill>
                  <a:latin typeface="Arial"/>
                </a:endParaRPr>
              </a:p>
            </p:txBody>
          </p:sp>
          <p:sp>
            <p:nvSpPr>
              <p:cNvPr id="31" name="Rectangle 24"/>
              <p:cNvSpPr>
                <a:spLocks noChangeArrowheads="1"/>
              </p:cNvSpPr>
              <p:nvPr/>
            </p:nvSpPr>
            <p:spPr bwMode="auto">
              <a:xfrm>
                <a:off x="8731739" y="8113114"/>
                <a:ext cx="79757" cy="18070"/>
              </a:xfrm>
              <a:prstGeom prst="rect">
                <a:avLst/>
              </a:prstGeom>
              <a:solidFill>
                <a:srgbClr val="FFFFFF"/>
              </a:solidFill>
              <a:ln w="19050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defTabSz="1190380"/>
                <a:endParaRPr lang="en-US" dirty="0" smtClean="0">
                  <a:solidFill>
                    <a:srgbClr val="4C4D4F"/>
                  </a:solidFill>
                  <a:latin typeface="Arial"/>
                </a:endParaRPr>
              </a:p>
            </p:txBody>
          </p:sp>
          <p:sp>
            <p:nvSpPr>
              <p:cNvPr id="32" name="Rectangle 25"/>
              <p:cNvSpPr>
                <a:spLocks noChangeArrowheads="1"/>
              </p:cNvSpPr>
              <p:nvPr/>
            </p:nvSpPr>
            <p:spPr bwMode="auto">
              <a:xfrm>
                <a:off x="8822712" y="8113114"/>
                <a:ext cx="79757" cy="18070"/>
              </a:xfrm>
              <a:prstGeom prst="rect">
                <a:avLst/>
              </a:prstGeom>
              <a:solidFill>
                <a:srgbClr val="FFFFFF"/>
              </a:solidFill>
              <a:ln w="19050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defTabSz="1190380"/>
                <a:endParaRPr lang="en-US" dirty="0" smtClean="0">
                  <a:solidFill>
                    <a:srgbClr val="4C4D4F"/>
                  </a:solidFill>
                  <a:latin typeface="Arial"/>
                </a:endParaRPr>
              </a:p>
            </p:txBody>
          </p:sp>
          <p:sp>
            <p:nvSpPr>
              <p:cNvPr id="33" name="Rectangle 26"/>
              <p:cNvSpPr>
                <a:spLocks noChangeArrowheads="1"/>
              </p:cNvSpPr>
              <p:nvPr/>
            </p:nvSpPr>
            <p:spPr bwMode="auto">
              <a:xfrm>
                <a:off x="8913062" y="8113114"/>
                <a:ext cx="79757" cy="18070"/>
              </a:xfrm>
              <a:prstGeom prst="rect">
                <a:avLst/>
              </a:prstGeom>
              <a:solidFill>
                <a:srgbClr val="FFFFFF"/>
              </a:solidFill>
              <a:ln w="19050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defTabSz="1190380"/>
                <a:endParaRPr lang="en-US" dirty="0" smtClean="0">
                  <a:solidFill>
                    <a:srgbClr val="4C4D4F"/>
                  </a:solidFill>
                  <a:latin typeface="Arial"/>
                </a:endParaRPr>
              </a:p>
            </p:txBody>
          </p:sp>
          <p:sp>
            <p:nvSpPr>
              <p:cNvPr id="34" name="Rectangle 27"/>
              <p:cNvSpPr>
                <a:spLocks noChangeArrowheads="1"/>
              </p:cNvSpPr>
              <p:nvPr/>
            </p:nvSpPr>
            <p:spPr bwMode="auto">
              <a:xfrm>
                <a:off x="8777225" y="8142399"/>
                <a:ext cx="79757" cy="17447"/>
              </a:xfrm>
              <a:prstGeom prst="rect">
                <a:avLst/>
              </a:prstGeom>
              <a:solidFill>
                <a:srgbClr val="FFFFFF"/>
              </a:solidFill>
              <a:ln w="19050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defTabSz="1190380"/>
                <a:endParaRPr lang="en-US" dirty="0" smtClean="0">
                  <a:solidFill>
                    <a:srgbClr val="4C4D4F"/>
                  </a:solidFill>
                  <a:latin typeface="Arial"/>
                </a:endParaRPr>
              </a:p>
            </p:txBody>
          </p:sp>
          <p:sp>
            <p:nvSpPr>
              <p:cNvPr id="35" name="Rectangle 28"/>
              <p:cNvSpPr>
                <a:spLocks noChangeArrowheads="1"/>
              </p:cNvSpPr>
              <p:nvPr/>
            </p:nvSpPr>
            <p:spPr bwMode="auto">
              <a:xfrm>
                <a:off x="8867575" y="8142399"/>
                <a:ext cx="79757" cy="17447"/>
              </a:xfrm>
              <a:prstGeom prst="rect">
                <a:avLst/>
              </a:prstGeom>
              <a:solidFill>
                <a:srgbClr val="FFFFFF"/>
              </a:solidFill>
              <a:ln w="19050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defTabSz="1190380"/>
                <a:endParaRPr lang="en-US" dirty="0" smtClean="0">
                  <a:solidFill>
                    <a:srgbClr val="4C4D4F"/>
                  </a:solidFill>
                  <a:latin typeface="Arial"/>
                </a:endParaRPr>
              </a:p>
            </p:txBody>
          </p:sp>
          <p:sp>
            <p:nvSpPr>
              <p:cNvPr id="36" name="Rectangle 29"/>
              <p:cNvSpPr>
                <a:spLocks noChangeArrowheads="1"/>
              </p:cNvSpPr>
              <p:nvPr/>
            </p:nvSpPr>
            <p:spPr bwMode="auto">
              <a:xfrm>
                <a:off x="8731739" y="8142399"/>
                <a:ext cx="34271" cy="17447"/>
              </a:xfrm>
              <a:prstGeom prst="rect">
                <a:avLst/>
              </a:prstGeom>
              <a:solidFill>
                <a:srgbClr val="FFFFFF"/>
              </a:solidFill>
              <a:ln w="19050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defTabSz="1190380"/>
                <a:endParaRPr lang="en-US" dirty="0" smtClean="0">
                  <a:solidFill>
                    <a:srgbClr val="4C4D4F"/>
                  </a:solidFill>
                  <a:latin typeface="Arial"/>
                </a:endParaRPr>
              </a:p>
            </p:txBody>
          </p:sp>
          <p:sp>
            <p:nvSpPr>
              <p:cNvPr id="37" name="Rectangle 30"/>
              <p:cNvSpPr>
                <a:spLocks noChangeArrowheads="1"/>
              </p:cNvSpPr>
              <p:nvPr/>
            </p:nvSpPr>
            <p:spPr bwMode="auto">
              <a:xfrm>
                <a:off x="8958548" y="8142399"/>
                <a:ext cx="34271" cy="17447"/>
              </a:xfrm>
              <a:prstGeom prst="rect">
                <a:avLst/>
              </a:prstGeom>
              <a:solidFill>
                <a:srgbClr val="FFFFFF"/>
              </a:solidFill>
              <a:ln w="19050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defTabSz="1190380"/>
                <a:endParaRPr lang="en-US" dirty="0" smtClean="0">
                  <a:solidFill>
                    <a:srgbClr val="4C4D4F"/>
                  </a:solidFill>
                  <a:latin typeface="Arial"/>
                </a:endParaRPr>
              </a:p>
            </p:txBody>
          </p:sp>
          <p:sp>
            <p:nvSpPr>
              <p:cNvPr id="38" name="Rectangle 31"/>
              <p:cNvSpPr>
                <a:spLocks noChangeArrowheads="1"/>
              </p:cNvSpPr>
              <p:nvPr/>
            </p:nvSpPr>
            <p:spPr bwMode="auto">
              <a:xfrm>
                <a:off x="8731739" y="8171062"/>
                <a:ext cx="79757" cy="17447"/>
              </a:xfrm>
              <a:prstGeom prst="rect">
                <a:avLst/>
              </a:prstGeom>
              <a:solidFill>
                <a:srgbClr val="FFFFFF"/>
              </a:solidFill>
              <a:ln w="19050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defTabSz="1190380"/>
                <a:endParaRPr lang="en-US" dirty="0" smtClean="0">
                  <a:solidFill>
                    <a:srgbClr val="4C4D4F"/>
                  </a:solidFill>
                  <a:latin typeface="Arial"/>
                </a:endParaRPr>
              </a:p>
            </p:txBody>
          </p:sp>
          <p:sp>
            <p:nvSpPr>
              <p:cNvPr id="39" name="Rectangle 32"/>
              <p:cNvSpPr>
                <a:spLocks noChangeArrowheads="1"/>
              </p:cNvSpPr>
              <p:nvPr/>
            </p:nvSpPr>
            <p:spPr bwMode="auto">
              <a:xfrm>
                <a:off x="8822712" y="8171062"/>
                <a:ext cx="79757" cy="17447"/>
              </a:xfrm>
              <a:prstGeom prst="rect">
                <a:avLst/>
              </a:prstGeom>
              <a:solidFill>
                <a:srgbClr val="FFFFFF"/>
              </a:solidFill>
              <a:ln w="19050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defTabSz="1190380"/>
                <a:endParaRPr lang="en-US" dirty="0" smtClean="0">
                  <a:solidFill>
                    <a:srgbClr val="4C4D4F"/>
                  </a:solidFill>
                  <a:latin typeface="Arial"/>
                </a:endParaRPr>
              </a:p>
            </p:txBody>
          </p:sp>
          <p:sp>
            <p:nvSpPr>
              <p:cNvPr id="40" name="Rectangle 33"/>
              <p:cNvSpPr>
                <a:spLocks noChangeArrowheads="1"/>
              </p:cNvSpPr>
              <p:nvPr/>
            </p:nvSpPr>
            <p:spPr bwMode="auto">
              <a:xfrm>
                <a:off x="8913062" y="8171062"/>
                <a:ext cx="79757" cy="17447"/>
              </a:xfrm>
              <a:prstGeom prst="rect">
                <a:avLst/>
              </a:prstGeom>
              <a:solidFill>
                <a:srgbClr val="FFFFFF"/>
              </a:solidFill>
              <a:ln w="19050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defTabSz="1190380"/>
                <a:endParaRPr lang="en-US" dirty="0" smtClean="0">
                  <a:solidFill>
                    <a:srgbClr val="4C4D4F"/>
                  </a:solidFill>
                  <a:latin typeface="Arial"/>
                </a:endParaRPr>
              </a:p>
            </p:txBody>
          </p:sp>
          <p:sp>
            <p:nvSpPr>
              <p:cNvPr id="41" name="Rectangle 34"/>
              <p:cNvSpPr>
                <a:spLocks noChangeArrowheads="1"/>
              </p:cNvSpPr>
              <p:nvPr/>
            </p:nvSpPr>
            <p:spPr bwMode="auto">
              <a:xfrm>
                <a:off x="8777225" y="8199725"/>
                <a:ext cx="79757" cy="18070"/>
              </a:xfrm>
              <a:prstGeom prst="rect">
                <a:avLst/>
              </a:prstGeom>
              <a:solidFill>
                <a:srgbClr val="FFFFFF"/>
              </a:solidFill>
              <a:ln w="19050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defTabSz="1190380"/>
                <a:endParaRPr lang="en-US" dirty="0" smtClean="0">
                  <a:solidFill>
                    <a:srgbClr val="4C4D4F"/>
                  </a:solidFill>
                  <a:latin typeface="Arial"/>
                </a:endParaRPr>
              </a:p>
            </p:txBody>
          </p:sp>
          <p:sp>
            <p:nvSpPr>
              <p:cNvPr id="42" name="Rectangle 35"/>
              <p:cNvSpPr>
                <a:spLocks noChangeArrowheads="1"/>
              </p:cNvSpPr>
              <p:nvPr/>
            </p:nvSpPr>
            <p:spPr bwMode="auto">
              <a:xfrm>
                <a:off x="8867575" y="8199725"/>
                <a:ext cx="79757" cy="18070"/>
              </a:xfrm>
              <a:prstGeom prst="rect">
                <a:avLst/>
              </a:prstGeom>
              <a:solidFill>
                <a:srgbClr val="FFFFFF"/>
              </a:solidFill>
              <a:ln w="19050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defTabSz="1190380"/>
                <a:endParaRPr lang="en-US" dirty="0" smtClean="0">
                  <a:solidFill>
                    <a:srgbClr val="4C4D4F"/>
                  </a:solidFill>
                  <a:latin typeface="Arial"/>
                </a:endParaRPr>
              </a:p>
            </p:txBody>
          </p:sp>
          <p:sp>
            <p:nvSpPr>
              <p:cNvPr id="43" name="Rectangle 36"/>
              <p:cNvSpPr>
                <a:spLocks noChangeArrowheads="1"/>
              </p:cNvSpPr>
              <p:nvPr/>
            </p:nvSpPr>
            <p:spPr bwMode="auto">
              <a:xfrm>
                <a:off x="8731739" y="8199725"/>
                <a:ext cx="34271" cy="18070"/>
              </a:xfrm>
              <a:prstGeom prst="rect">
                <a:avLst/>
              </a:prstGeom>
              <a:solidFill>
                <a:srgbClr val="FFFFFF"/>
              </a:solidFill>
              <a:ln w="19050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defTabSz="1190380"/>
                <a:endParaRPr lang="en-US" dirty="0" smtClean="0">
                  <a:solidFill>
                    <a:srgbClr val="4C4D4F"/>
                  </a:solidFill>
                  <a:latin typeface="Arial"/>
                </a:endParaRPr>
              </a:p>
            </p:txBody>
          </p:sp>
          <p:sp>
            <p:nvSpPr>
              <p:cNvPr id="44" name="Rectangle 37"/>
              <p:cNvSpPr>
                <a:spLocks noChangeArrowheads="1"/>
              </p:cNvSpPr>
              <p:nvPr/>
            </p:nvSpPr>
            <p:spPr bwMode="auto">
              <a:xfrm>
                <a:off x="8958548" y="8199725"/>
                <a:ext cx="34271" cy="18070"/>
              </a:xfrm>
              <a:prstGeom prst="rect">
                <a:avLst/>
              </a:prstGeom>
              <a:solidFill>
                <a:srgbClr val="FFFFFF"/>
              </a:solidFill>
              <a:ln w="19050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defTabSz="1190380"/>
                <a:endParaRPr lang="en-US" dirty="0" smtClean="0">
                  <a:solidFill>
                    <a:srgbClr val="4C4D4F"/>
                  </a:solidFill>
                  <a:latin typeface="Arial"/>
                </a:endParaRPr>
              </a:p>
            </p:txBody>
          </p:sp>
        </p:grpSp>
      </p:grpSp>
      <p:grpSp>
        <p:nvGrpSpPr>
          <p:cNvPr id="45" name="Group 44"/>
          <p:cNvGrpSpPr/>
          <p:nvPr/>
        </p:nvGrpSpPr>
        <p:grpSpPr>
          <a:xfrm>
            <a:off x="3380740" y="2778483"/>
            <a:ext cx="411480" cy="411480"/>
            <a:chOff x="8795608" y="2989676"/>
            <a:chExt cx="411480" cy="411480"/>
          </a:xfrm>
        </p:grpSpPr>
        <p:sp>
          <p:nvSpPr>
            <p:cNvPr id="46" name="Oval 263"/>
            <p:cNvSpPr>
              <a:spLocks/>
            </p:cNvSpPr>
            <p:nvPr/>
          </p:nvSpPr>
          <p:spPr bwMode="auto">
            <a:xfrm>
              <a:off x="8795608" y="2989676"/>
              <a:ext cx="411480" cy="411480"/>
            </a:xfrm>
            <a:prstGeom prst="ellipse">
              <a:avLst/>
            </a:prstGeom>
            <a:solidFill>
              <a:srgbClr val="FF6600"/>
            </a:solidFill>
            <a:ln w="19050" cap="flat">
              <a:solidFill>
                <a:schemeClr val="bg1"/>
              </a:solidFill>
              <a:round/>
              <a:headEnd type="none" w="med" len="med"/>
              <a:tailEnd type="none" w="med" len="med"/>
            </a:ln>
            <a:effectLst/>
          </p:spPr>
          <p:txBody>
            <a:bodyPr lIns="0" tIns="0" rIns="0" bIns="0"/>
            <a:lstStyle/>
            <a:p>
              <a:pPr eaLnBrk="0" hangingPunct="0">
                <a:lnSpc>
                  <a:spcPct val="90000"/>
                </a:lnSpc>
              </a:pPr>
              <a:endParaRPr lang="en-US" kern="0" dirty="0">
                <a:solidFill>
                  <a:schemeClr val="bg1"/>
                </a:solidFill>
                <a:latin typeface="Arial"/>
              </a:endParaRPr>
            </a:p>
          </p:txBody>
        </p:sp>
        <p:sp>
          <p:nvSpPr>
            <p:cNvPr id="47" name="Freeform 11"/>
            <p:cNvSpPr>
              <a:spLocks/>
            </p:cNvSpPr>
            <p:nvPr/>
          </p:nvSpPr>
          <p:spPr bwMode="auto">
            <a:xfrm>
              <a:off x="8842598" y="3160491"/>
              <a:ext cx="317500" cy="69850"/>
            </a:xfrm>
            <a:custGeom>
              <a:avLst/>
              <a:gdLst/>
              <a:ahLst/>
              <a:cxnLst/>
              <a:rect l="l" t="t" r="r" b="b"/>
              <a:pathLst>
                <a:path w="317500" h="69850">
                  <a:moveTo>
                    <a:pt x="165100" y="7937"/>
                  </a:moveTo>
                  <a:lnTo>
                    <a:pt x="165100" y="58737"/>
                  </a:lnTo>
                  <a:lnTo>
                    <a:pt x="304800" y="58737"/>
                  </a:lnTo>
                  <a:lnTo>
                    <a:pt x="304800" y="7937"/>
                  </a:lnTo>
                  <a:close/>
                  <a:moveTo>
                    <a:pt x="15875" y="7937"/>
                  </a:moveTo>
                  <a:lnTo>
                    <a:pt x="15875" y="25400"/>
                  </a:lnTo>
                  <a:lnTo>
                    <a:pt x="66675" y="25400"/>
                  </a:lnTo>
                  <a:lnTo>
                    <a:pt x="66675" y="7937"/>
                  </a:lnTo>
                  <a:close/>
                  <a:moveTo>
                    <a:pt x="12267" y="0"/>
                  </a:moveTo>
                  <a:lnTo>
                    <a:pt x="305594" y="0"/>
                  </a:lnTo>
                  <a:cubicBezTo>
                    <a:pt x="312088" y="0"/>
                    <a:pt x="317500" y="5041"/>
                    <a:pt x="317500" y="11162"/>
                  </a:cubicBezTo>
                  <a:lnTo>
                    <a:pt x="317500" y="58689"/>
                  </a:lnTo>
                  <a:cubicBezTo>
                    <a:pt x="317500" y="64809"/>
                    <a:pt x="312088" y="69850"/>
                    <a:pt x="305594" y="69850"/>
                  </a:cubicBezTo>
                  <a:lnTo>
                    <a:pt x="12267" y="69850"/>
                  </a:lnTo>
                  <a:cubicBezTo>
                    <a:pt x="5412" y="69850"/>
                    <a:pt x="0" y="64809"/>
                    <a:pt x="0" y="58689"/>
                  </a:cubicBezTo>
                  <a:lnTo>
                    <a:pt x="0" y="11162"/>
                  </a:lnTo>
                  <a:cubicBezTo>
                    <a:pt x="0" y="5041"/>
                    <a:pt x="5412" y="0"/>
                    <a:pt x="12267" y="0"/>
                  </a:cubicBezTo>
                  <a:close/>
                </a:path>
              </a:pathLst>
            </a:custGeom>
            <a:solidFill>
              <a:srgbClr val="FEFEF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3376067" y="2251852"/>
            <a:ext cx="441146" cy="411480"/>
            <a:chOff x="3732349" y="3033873"/>
            <a:chExt cx="441146" cy="411480"/>
          </a:xfrm>
        </p:grpSpPr>
        <p:sp>
          <p:nvSpPr>
            <p:cNvPr id="49" name="Oval 48"/>
            <p:cNvSpPr>
              <a:spLocks noChangeAspect="1"/>
            </p:cNvSpPr>
            <p:nvPr/>
          </p:nvSpPr>
          <p:spPr bwMode="auto">
            <a:xfrm>
              <a:off x="3747535" y="3033873"/>
              <a:ext cx="410775" cy="411480"/>
            </a:xfrm>
            <a:prstGeom prst="ellipse">
              <a:avLst/>
            </a:prstGeom>
            <a:solidFill>
              <a:srgbClr val="193F54"/>
            </a:solidFill>
            <a:ln w="19050" cap="flat">
              <a:solidFill>
                <a:schemeClr val="bg1"/>
              </a:solidFill>
              <a:round/>
              <a:headEnd type="none" w="med" len="med"/>
              <a:tailEnd type="none" w="med" len="med"/>
            </a:ln>
            <a:effectLst/>
          </p:spPr>
          <p:txBody>
            <a:bodyPr lIns="0" tIns="0" rIns="0" bIns="0"/>
            <a:lstStyle/>
            <a:p>
              <a:pPr eaLnBrk="0" hangingPunct="0">
                <a:lnSpc>
                  <a:spcPct val="90000"/>
                </a:lnSpc>
              </a:pPr>
              <a:endParaRPr lang="en-US" kern="1200" dirty="0">
                <a:solidFill>
                  <a:schemeClr val="bg1"/>
                </a:solidFill>
                <a:latin typeface="Arial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3732349" y="3139586"/>
              <a:ext cx="441146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700" kern="1200" dirty="0" smtClean="0">
                  <a:solidFill>
                    <a:schemeClr val="bg1"/>
                  </a:solidFill>
                  <a:latin typeface="Arial"/>
                </a:rPr>
                <a:t>WWW</a:t>
              </a:r>
              <a:endParaRPr lang="en-US" sz="700" kern="1200" dirty="0">
                <a:solidFill>
                  <a:schemeClr val="bg1"/>
                </a:solidFill>
                <a:latin typeface="Arial"/>
              </a:endParaRPr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2939187" y="2780172"/>
            <a:ext cx="441146" cy="411480"/>
            <a:chOff x="3732349" y="3033873"/>
            <a:chExt cx="441146" cy="411480"/>
          </a:xfrm>
        </p:grpSpPr>
        <p:sp>
          <p:nvSpPr>
            <p:cNvPr id="61" name="Oval 60"/>
            <p:cNvSpPr>
              <a:spLocks noChangeAspect="1"/>
            </p:cNvSpPr>
            <p:nvPr/>
          </p:nvSpPr>
          <p:spPr bwMode="auto">
            <a:xfrm>
              <a:off x="3747535" y="3033873"/>
              <a:ext cx="410775" cy="411480"/>
            </a:xfrm>
            <a:prstGeom prst="ellipse">
              <a:avLst/>
            </a:prstGeom>
            <a:solidFill>
              <a:srgbClr val="193F54"/>
            </a:solidFill>
            <a:ln w="19050" cap="flat">
              <a:solidFill>
                <a:schemeClr val="bg1"/>
              </a:solidFill>
              <a:round/>
              <a:headEnd type="none" w="med" len="med"/>
              <a:tailEnd type="none" w="med" len="med"/>
            </a:ln>
            <a:effectLst/>
          </p:spPr>
          <p:txBody>
            <a:bodyPr lIns="0" tIns="0" rIns="0" bIns="0"/>
            <a:lstStyle/>
            <a:p>
              <a:pPr eaLnBrk="0" hangingPunct="0">
                <a:lnSpc>
                  <a:spcPct val="90000"/>
                </a:lnSpc>
              </a:pPr>
              <a:endParaRPr lang="en-US" kern="1200" dirty="0">
                <a:solidFill>
                  <a:schemeClr val="bg1"/>
                </a:solidFill>
                <a:latin typeface="Arial"/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3732349" y="3139586"/>
              <a:ext cx="441146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700" kern="1200" dirty="0" smtClean="0">
                  <a:solidFill>
                    <a:schemeClr val="bg1"/>
                  </a:solidFill>
                  <a:latin typeface="Arial"/>
                </a:rPr>
                <a:t>WWW</a:t>
              </a:r>
              <a:endParaRPr lang="en-US" sz="700" kern="1200" dirty="0">
                <a:solidFill>
                  <a:schemeClr val="bg1"/>
                </a:solidFill>
                <a:latin typeface="Arial"/>
              </a:endParaRPr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2527283" y="1392692"/>
            <a:ext cx="400387" cy="389756"/>
            <a:chOff x="9415533" y="2889123"/>
            <a:chExt cx="677649" cy="659655"/>
          </a:xfrm>
        </p:grpSpPr>
        <p:sp>
          <p:nvSpPr>
            <p:cNvPr id="64" name="Oval 263"/>
            <p:cNvSpPr>
              <a:spLocks/>
            </p:cNvSpPr>
            <p:nvPr/>
          </p:nvSpPr>
          <p:spPr bwMode="auto">
            <a:xfrm>
              <a:off x="9415533" y="2889123"/>
              <a:ext cx="677649" cy="659655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12700" cmpd="sng">
              <a:headEnd type="none" w="med" len="med"/>
              <a:tailEnd type="none" w="med" len="med"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lIns="0" tIns="0" rIns="0" bIns="0"/>
            <a:lstStyle/>
            <a:p>
              <a:pPr defTabSz="913748" eaLnBrk="0" hangingPunct="0">
                <a:lnSpc>
                  <a:spcPct val="90000"/>
                </a:lnSpc>
                <a:defRPr/>
              </a:pPr>
              <a:endParaRPr lang="en-US" sz="1798" kern="0" dirty="0">
                <a:solidFill>
                  <a:srgbClr val="FFFFFF"/>
                </a:solidFill>
              </a:endParaRPr>
            </a:p>
          </p:txBody>
        </p:sp>
        <p:pic>
          <p:nvPicPr>
            <p:cNvPr id="65" name="Picture 64" descr="router arrows.emf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525768" y="3020120"/>
              <a:ext cx="477105" cy="408571"/>
            </a:xfrm>
            <a:prstGeom prst="rect">
              <a:avLst/>
            </a:prstGeom>
          </p:spPr>
        </p:pic>
      </p:grpSp>
      <p:grpSp>
        <p:nvGrpSpPr>
          <p:cNvPr id="66" name="Group 65"/>
          <p:cNvGrpSpPr/>
          <p:nvPr/>
        </p:nvGrpSpPr>
        <p:grpSpPr>
          <a:xfrm>
            <a:off x="3817620" y="2250163"/>
            <a:ext cx="411480" cy="411480"/>
            <a:chOff x="8795608" y="2989676"/>
            <a:chExt cx="411480" cy="411480"/>
          </a:xfrm>
        </p:grpSpPr>
        <p:sp>
          <p:nvSpPr>
            <p:cNvPr id="67" name="Oval 263"/>
            <p:cNvSpPr>
              <a:spLocks/>
            </p:cNvSpPr>
            <p:nvPr/>
          </p:nvSpPr>
          <p:spPr bwMode="auto">
            <a:xfrm>
              <a:off x="8795608" y="2989676"/>
              <a:ext cx="411480" cy="411480"/>
            </a:xfrm>
            <a:prstGeom prst="ellipse">
              <a:avLst/>
            </a:prstGeom>
            <a:solidFill>
              <a:srgbClr val="800000"/>
            </a:solidFill>
            <a:ln w="19050" cap="flat">
              <a:solidFill>
                <a:schemeClr val="bg1"/>
              </a:solidFill>
              <a:round/>
              <a:headEnd type="none" w="med" len="med"/>
              <a:tailEnd type="none" w="med" len="med"/>
            </a:ln>
            <a:effectLst/>
          </p:spPr>
          <p:txBody>
            <a:bodyPr lIns="0" tIns="0" rIns="0" bIns="0"/>
            <a:lstStyle/>
            <a:p>
              <a:pPr eaLnBrk="0" hangingPunct="0">
                <a:lnSpc>
                  <a:spcPct val="90000"/>
                </a:lnSpc>
              </a:pPr>
              <a:endParaRPr lang="en-US" kern="0" dirty="0">
                <a:solidFill>
                  <a:schemeClr val="bg1"/>
                </a:solidFill>
                <a:latin typeface="Arial"/>
              </a:endParaRPr>
            </a:p>
          </p:txBody>
        </p:sp>
        <p:sp>
          <p:nvSpPr>
            <p:cNvPr id="68" name="Freeform 11"/>
            <p:cNvSpPr>
              <a:spLocks/>
            </p:cNvSpPr>
            <p:nvPr/>
          </p:nvSpPr>
          <p:spPr bwMode="auto">
            <a:xfrm>
              <a:off x="8842598" y="3160491"/>
              <a:ext cx="317500" cy="69850"/>
            </a:xfrm>
            <a:custGeom>
              <a:avLst/>
              <a:gdLst/>
              <a:ahLst/>
              <a:cxnLst/>
              <a:rect l="l" t="t" r="r" b="b"/>
              <a:pathLst>
                <a:path w="317500" h="69850">
                  <a:moveTo>
                    <a:pt x="165100" y="7937"/>
                  </a:moveTo>
                  <a:lnTo>
                    <a:pt x="165100" y="58737"/>
                  </a:lnTo>
                  <a:lnTo>
                    <a:pt x="304800" y="58737"/>
                  </a:lnTo>
                  <a:lnTo>
                    <a:pt x="304800" y="7937"/>
                  </a:lnTo>
                  <a:close/>
                  <a:moveTo>
                    <a:pt x="15875" y="7937"/>
                  </a:moveTo>
                  <a:lnTo>
                    <a:pt x="15875" y="25400"/>
                  </a:lnTo>
                  <a:lnTo>
                    <a:pt x="66675" y="25400"/>
                  </a:lnTo>
                  <a:lnTo>
                    <a:pt x="66675" y="7937"/>
                  </a:lnTo>
                  <a:close/>
                  <a:moveTo>
                    <a:pt x="12267" y="0"/>
                  </a:moveTo>
                  <a:lnTo>
                    <a:pt x="305594" y="0"/>
                  </a:lnTo>
                  <a:cubicBezTo>
                    <a:pt x="312088" y="0"/>
                    <a:pt x="317500" y="5041"/>
                    <a:pt x="317500" y="11162"/>
                  </a:cubicBezTo>
                  <a:lnTo>
                    <a:pt x="317500" y="58689"/>
                  </a:lnTo>
                  <a:cubicBezTo>
                    <a:pt x="317500" y="64809"/>
                    <a:pt x="312088" y="69850"/>
                    <a:pt x="305594" y="69850"/>
                  </a:cubicBezTo>
                  <a:lnTo>
                    <a:pt x="12267" y="69850"/>
                  </a:lnTo>
                  <a:cubicBezTo>
                    <a:pt x="5412" y="69850"/>
                    <a:pt x="0" y="64809"/>
                    <a:pt x="0" y="58689"/>
                  </a:cubicBezTo>
                  <a:lnTo>
                    <a:pt x="0" y="11162"/>
                  </a:lnTo>
                  <a:cubicBezTo>
                    <a:pt x="0" y="5041"/>
                    <a:pt x="5412" y="0"/>
                    <a:pt x="12267" y="0"/>
                  </a:cubicBezTo>
                  <a:close/>
                </a:path>
              </a:pathLst>
            </a:custGeom>
            <a:solidFill>
              <a:srgbClr val="FEFEF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2522627" y="3288172"/>
            <a:ext cx="441146" cy="411480"/>
            <a:chOff x="3732349" y="3033873"/>
            <a:chExt cx="441146" cy="411480"/>
          </a:xfrm>
        </p:grpSpPr>
        <p:sp>
          <p:nvSpPr>
            <p:cNvPr id="70" name="Oval 69"/>
            <p:cNvSpPr>
              <a:spLocks noChangeAspect="1"/>
            </p:cNvSpPr>
            <p:nvPr/>
          </p:nvSpPr>
          <p:spPr bwMode="auto">
            <a:xfrm>
              <a:off x="3747535" y="3033873"/>
              <a:ext cx="410775" cy="411480"/>
            </a:xfrm>
            <a:prstGeom prst="ellipse">
              <a:avLst/>
            </a:prstGeom>
            <a:solidFill>
              <a:srgbClr val="193F54"/>
            </a:solidFill>
            <a:ln w="19050" cap="flat">
              <a:solidFill>
                <a:schemeClr val="bg1"/>
              </a:solidFill>
              <a:round/>
              <a:headEnd type="none" w="med" len="med"/>
              <a:tailEnd type="none" w="med" len="med"/>
            </a:ln>
            <a:effectLst/>
          </p:spPr>
          <p:txBody>
            <a:bodyPr lIns="0" tIns="0" rIns="0" bIns="0"/>
            <a:lstStyle/>
            <a:p>
              <a:pPr eaLnBrk="0" hangingPunct="0">
                <a:lnSpc>
                  <a:spcPct val="90000"/>
                </a:lnSpc>
              </a:pPr>
              <a:endParaRPr lang="en-US" kern="1200" dirty="0">
                <a:solidFill>
                  <a:schemeClr val="bg1"/>
                </a:solidFill>
                <a:latin typeface="Arial"/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3732349" y="3139586"/>
              <a:ext cx="441146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700" kern="1200" dirty="0" smtClean="0">
                  <a:solidFill>
                    <a:schemeClr val="bg1"/>
                  </a:solidFill>
                  <a:latin typeface="Arial"/>
                </a:rPr>
                <a:t>WWW</a:t>
              </a:r>
              <a:endParaRPr lang="en-US" sz="700" kern="1200" dirty="0">
                <a:solidFill>
                  <a:schemeClr val="bg1"/>
                </a:solidFill>
                <a:latin typeface="Arial"/>
              </a:endParaRPr>
            </a:p>
          </p:txBody>
        </p:sp>
      </p:grpSp>
      <p:grpSp>
        <p:nvGrpSpPr>
          <p:cNvPr id="72" name="Group 71"/>
          <p:cNvGrpSpPr/>
          <p:nvPr/>
        </p:nvGrpSpPr>
        <p:grpSpPr>
          <a:xfrm>
            <a:off x="2974692" y="3287600"/>
            <a:ext cx="410775" cy="411480"/>
            <a:chOff x="2216642" y="3033873"/>
            <a:chExt cx="410775" cy="411480"/>
          </a:xfrm>
        </p:grpSpPr>
        <p:sp>
          <p:nvSpPr>
            <p:cNvPr id="73" name="Oval 314"/>
            <p:cNvSpPr>
              <a:spLocks noChangeAspect="1"/>
            </p:cNvSpPr>
            <p:nvPr/>
          </p:nvSpPr>
          <p:spPr bwMode="auto">
            <a:xfrm>
              <a:off x="2216642" y="3033873"/>
              <a:ext cx="410775" cy="411480"/>
            </a:xfrm>
            <a:prstGeom prst="ellipse">
              <a:avLst/>
            </a:prstGeom>
            <a:solidFill>
              <a:srgbClr val="193F54"/>
            </a:solidFill>
            <a:ln w="19050" cap="flat">
              <a:solidFill>
                <a:schemeClr val="bg1"/>
              </a:solidFill>
              <a:round/>
              <a:headEnd type="none" w="med" len="med"/>
              <a:tailEnd type="none" w="med" len="med"/>
            </a:ln>
            <a:effectLst/>
          </p:spPr>
          <p:txBody>
            <a:bodyPr lIns="0" tIns="0" rIns="0" bIns="0"/>
            <a:lstStyle/>
            <a:p>
              <a:pPr algn="ctr" eaLnBrk="0" hangingPunct="0">
                <a:lnSpc>
                  <a:spcPct val="90000"/>
                </a:lnSpc>
                <a:defRPr/>
              </a:pPr>
              <a:endParaRPr lang="en-US" kern="0" dirty="0">
                <a:solidFill>
                  <a:schemeClr val="bg1"/>
                </a:solidFill>
                <a:latin typeface="Arial"/>
              </a:endParaRPr>
            </a:p>
          </p:txBody>
        </p:sp>
        <p:grpSp>
          <p:nvGrpSpPr>
            <p:cNvPr id="74" name="Group 151"/>
            <p:cNvGrpSpPr/>
            <p:nvPr/>
          </p:nvGrpSpPr>
          <p:grpSpPr>
            <a:xfrm>
              <a:off x="2289295" y="3147344"/>
              <a:ext cx="265468" cy="184556"/>
              <a:chOff x="11117263" y="5981265"/>
              <a:chExt cx="463550" cy="322264"/>
            </a:xfrm>
            <a:effectLst/>
          </p:grpSpPr>
          <p:sp>
            <p:nvSpPr>
              <p:cNvPr id="75" name="Freeform 31"/>
              <p:cNvSpPr>
                <a:spLocks/>
              </p:cNvSpPr>
              <p:nvPr/>
            </p:nvSpPr>
            <p:spPr bwMode="auto">
              <a:xfrm>
                <a:off x="11117263" y="6009839"/>
                <a:ext cx="149225" cy="277814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1"/>
                  </a:cxn>
                  <a:cxn ang="0">
                    <a:pos x="0" y="71"/>
                  </a:cxn>
                  <a:cxn ang="0">
                    <a:pos x="1" y="74"/>
                  </a:cxn>
                  <a:cxn ang="0">
                    <a:pos x="40" y="32"/>
                  </a:cxn>
                  <a:cxn ang="0">
                    <a:pos x="1" y="0"/>
                  </a:cxn>
                </a:cxnLst>
                <a:rect l="0" t="0" r="r" b="b"/>
                <a:pathLst>
                  <a:path w="40" h="74">
                    <a:moveTo>
                      <a:pt x="1" y="0"/>
                    </a:moveTo>
                    <a:cubicBezTo>
                      <a:pt x="1" y="0"/>
                      <a:pt x="0" y="1"/>
                      <a:pt x="0" y="1"/>
                    </a:cubicBezTo>
                    <a:cubicBezTo>
                      <a:pt x="0" y="71"/>
                      <a:pt x="0" y="71"/>
                      <a:pt x="0" y="71"/>
                    </a:cubicBezTo>
                    <a:cubicBezTo>
                      <a:pt x="0" y="72"/>
                      <a:pt x="1" y="73"/>
                      <a:pt x="1" y="74"/>
                    </a:cubicBezTo>
                    <a:cubicBezTo>
                      <a:pt x="40" y="32"/>
                      <a:pt x="40" y="32"/>
                      <a:pt x="40" y="32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dirty="0">
                  <a:solidFill>
                    <a:schemeClr val="bg1"/>
                  </a:solidFill>
                  <a:latin typeface="Arial"/>
                </a:endParaRPr>
              </a:p>
            </p:txBody>
          </p:sp>
          <p:sp>
            <p:nvSpPr>
              <p:cNvPr id="76" name="Freeform 32"/>
              <p:cNvSpPr>
                <a:spLocks/>
              </p:cNvSpPr>
              <p:nvPr/>
            </p:nvSpPr>
            <p:spPr bwMode="auto">
              <a:xfrm>
                <a:off x="11431588" y="6009839"/>
                <a:ext cx="149225" cy="277814"/>
              </a:xfrm>
              <a:custGeom>
                <a:avLst/>
                <a:gdLst/>
                <a:ahLst/>
                <a:cxnLst>
                  <a:cxn ang="0">
                    <a:pos x="40" y="0"/>
                  </a:cxn>
                  <a:cxn ang="0">
                    <a:pos x="40" y="1"/>
                  </a:cxn>
                  <a:cxn ang="0">
                    <a:pos x="40" y="71"/>
                  </a:cxn>
                  <a:cxn ang="0">
                    <a:pos x="39" y="74"/>
                  </a:cxn>
                  <a:cxn ang="0">
                    <a:pos x="0" y="32"/>
                  </a:cxn>
                  <a:cxn ang="0">
                    <a:pos x="40" y="0"/>
                  </a:cxn>
                </a:cxnLst>
                <a:rect l="0" t="0" r="r" b="b"/>
                <a:pathLst>
                  <a:path w="40" h="74">
                    <a:moveTo>
                      <a:pt x="40" y="0"/>
                    </a:moveTo>
                    <a:cubicBezTo>
                      <a:pt x="40" y="0"/>
                      <a:pt x="40" y="1"/>
                      <a:pt x="40" y="1"/>
                    </a:cubicBezTo>
                    <a:cubicBezTo>
                      <a:pt x="40" y="71"/>
                      <a:pt x="40" y="71"/>
                      <a:pt x="40" y="71"/>
                    </a:cubicBezTo>
                    <a:cubicBezTo>
                      <a:pt x="40" y="72"/>
                      <a:pt x="40" y="73"/>
                      <a:pt x="39" y="74"/>
                    </a:cubicBezTo>
                    <a:cubicBezTo>
                      <a:pt x="0" y="32"/>
                      <a:pt x="0" y="32"/>
                      <a:pt x="0" y="32"/>
                    </a:cubicBezTo>
                    <a:lnTo>
                      <a:pt x="40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dirty="0">
                  <a:solidFill>
                    <a:schemeClr val="bg1"/>
                  </a:solidFill>
                  <a:latin typeface="Arial"/>
                </a:endParaRPr>
              </a:p>
            </p:txBody>
          </p:sp>
          <p:sp>
            <p:nvSpPr>
              <p:cNvPr id="77" name="Freeform 33"/>
              <p:cNvSpPr>
                <a:spLocks/>
              </p:cNvSpPr>
              <p:nvPr/>
            </p:nvSpPr>
            <p:spPr bwMode="auto">
              <a:xfrm>
                <a:off x="11153775" y="6152717"/>
                <a:ext cx="390526" cy="150812"/>
              </a:xfrm>
              <a:custGeom>
                <a:avLst/>
                <a:gdLst/>
                <a:ahLst/>
                <a:cxnLst>
                  <a:cxn ang="0">
                    <a:pos x="52" y="40"/>
                  </a:cxn>
                  <a:cxn ang="0">
                    <a:pos x="104" y="40"/>
                  </a:cxn>
                  <a:cxn ang="0">
                    <a:pos x="104" y="40"/>
                  </a:cxn>
                  <a:cxn ang="0">
                    <a:pos x="67" y="0"/>
                  </a:cxn>
                  <a:cxn ang="0">
                    <a:pos x="55" y="10"/>
                  </a:cxn>
                  <a:cxn ang="0">
                    <a:pos x="52" y="11"/>
                  </a:cxn>
                  <a:cxn ang="0">
                    <a:pos x="50" y="10"/>
                  </a:cxn>
                  <a:cxn ang="0">
                    <a:pos x="38" y="0"/>
                  </a:cxn>
                  <a:cxn ang="0">
                    <a:pos x="0" y="40"/>
                  </a:cxn>
                  <a:cxn ang="0">
                    <a:pos x="1" y="40"/>
                  </a:cxn>
                  <a:cxn ang="0">
                    <a:pos x="52" y="40"/>
                  </a:cxn>
                </a:cxnLst>
                <a:rect l="0" t="0" r="r" b="b"/>
                <a:pathLst>
                  <a:path w="104" h="40">
                    <a:moveTo>
                      <a:pt x="52" y="40"/>
                    </a:moveTo>
                    <a:cubicBezTo>
                      <a:pt x="104" y="40"/>
                      <a:pt x="104" y="40"/>
                      <a:pt x="104" y="40"/>
                    </a:cubicBezTo>
                    <a:cubicBezTo>
                      <a:pt x="104" y="40"/>
                      <a:pt x="104" y="40"/>
                      <a:pt x="104" y="40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55" y="10"/>
                      <a:pt x="55" y="10"/>
                      <a:pt x="55" y="10"/>
                    </a:cubicBezTo>
                    <a:cubicBezTo>
                      <a:pt x="54" y="11"/>
                      <a:pt x="53" y="11"/>
                      <a:pt x="52" y="11"/>
                    </a:cubicBezTo>
                    <a:cubicBezTo>
                      <a:pt x="51" y="11"/>
                      <a:pt x="50" y="11"/>
                      <a:pt x="50" y="10"/>
                    </a:cubicBezTo>
                    <a:cubicBezTo>
                      <a:pt x="38" y="0"/>
                      <a:pt x="38" y="0"/>
                      <a:pt x="38" y="0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0" y="40"/>
                      <a:pt x="0" y="40"/>
                      <a:pt x="1" y="40"/>
                    </a:cubicBezTo>
                    <a:lnTo>
                      <a:pt x="52" y="4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dirty="0">
                  <a:solidFill>
                    <a:schemeClr val="bg1"/>
                  </a:solidFill>
                  <a:latin typeface="Arial"/>
                </a:endParaRPr>
              </a:p>
            </p:txBody>
          </p:sp>
          <p:sp>
            <p:nvSpPr>
              <p:cNvPr id="78" name="Freeform 34"/>
              <p:cNvSpPr>
                <a:spLocks/>
              </p:cNvSpPr>
              <p:nvPr/>
            </p:nvSpPr>
            <p:spPr bwMode="auto">
              <a:xfrm>
                <a:off x="11139488" y="5981265"/>
                <a:ext cx="423861" cy="168274"/>
              </a:xfrm>
              <a:custGeom>
                <a:avLst/>
                <a:gdLst/>
                <a:ahLst/>
                <a:cxnLst>
                  <a:cxn ang="0">
                    <a:pos x="56" y="45"/>
                  </a:cxn>
                  <a:cxn ang="0">
                    <a:pos x="60" y="43"/>
                  </a:cxn>
                  <a:cxn ang="0">
                    <a:pos x="113" y="0"/>
                  </a:cxn>
                  <a:cxn ang="0">
                    <a:pos x="111" y="0"/>
                  </a:cxn>
                  <a:cxn ang="0">
                    <a:pos x="56" y="0"/>
                  </a:cxn>
                  <a:cxn ang="0">
                    <a:pos x="2" y="0"/>
                  </a:cxn>
                  <a:cxn ang="0">
                    <a:pos x="0" y="0"/>
                  </a:cxn>
                  <a:cxn ang="0">
                    <a:pos x="52" y="43"/>
                  </a:cxn>
                  <a:cxn ang="0">
                    <a:pos x="56" y="45"/>
                  </a:cxn>
                </a:cxnLst>
                <a:rect l="0" t="0" r="r" b="b"/>
                <a:pathLst>
                  <a:path w="113" h="45">
                    <a:moveTo>
                      <a:pt x="56" y="45"/>
                    </a:moveTo>
                    <a:cubicBezTo>
                      <a:pt x="58" y="45"/>
                      <a:pt x="59" y="44"/>
                      <a:pt x="60" y="43"/>
                    </a:cubicBezTo>
                    <a:cubicBezTo>
                      <a:pt x="113" y="0"/>
                      <a:pt x="113" y="0"/>
                      <a:pt x="113" y="0"/>
                    </a:cubicBezTo>
                    <a:cubicBezTo>
                      <a:pt x="112" y="0"/>
                      <a:pt x="111" y="0"/>
                      <a:pt x="111" y="0"/>
                    </a:cubicBezTo>
                    <a:cubicBezTo>
                      <a:pt x="56" y="0"/>
                      <a:pt x="56" y="0"/>
                      <a:pt x="56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52" y="43"/>
                      <a:pt x="52" y="43"/>
                      <a:pt x="52" y="43"/>
                    </a:cubicBezTo>
                    <a:cubicBezTo>
                      <a:pt x="53" y="44"/>
                      <a:pt x="55" y="45"/>
                      <a:pt x="56" y="45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dirty="0">
                  <a:solidFill>
                    <a:schemeClr val="bg1"/>
                  </a:solidFill>
                  <a:latin typeface="Arial"/>
                </a:endParaRPr>
              </a:p>
            </p:txBody>
          </p:sp>
        </p:grpSp>
      </p:grpSp>
      <p:grpSp>
        <p:nvGrpSpPr>
          <p:cNvPr id="79" name="Group 78"/>
          <p:cNvGrpSpPr/>
          <p:nvPr/>
        </p:nvGrpSpPr>
        <p:grpSpPr>
          <a:xfrm>
            <a:off x="3401060" y="3285728"/>
            <a:ext cx="411480" cy="411480"/>
            <a:chOff x="8795608" y="3927132"/>
            <a:chExt cx="411480" cy="411480"/>
          </a:xfrm>
        </p:grpSpPr>
        <p:sp>
          <p:nvSpPr>
            <p:cNvPr id="80" name="Oval 263"/>
            <p:cNvSpPr>
              <a:spLocks noChangeAspect="1"/>
            </p:cNvSpPr>
            <p:nvPr/>
          </p:nvSpPr>
          <p:spPr bwMode="auto">
            <a:xfrm>
              <a:off x="8795608" y="3927132"/>
              <a:ext cx="411480" cy="411480"/>
            </a:xfrm>
            <a:prstGeom prst="ellipse">
              <a:avLst/>
            </a:prstGeom>
            <a:solidFill>
              <a:srgbClr val="800000"/>
            </a:solidFill>
            <a:ln w="19050" cap="flat">
              <a:solidFill>
                <a:schemeClr val="bg1"/>
              </a:solidFill>
              <a:round/>
              <a:headEnd type="none" w="med" len="med"/>
              <a:tailEnd type="none" w="med" len="med"/>
            </a:ln>
            <a:effectLst/>
          </p:spPr>
          <p:txBody>
            <a:bodyPr lIns="0" tIns="0" rIns="0" bIns="0"/>
            <a:lstStyle/>
            <a:p>
              <a:pPr eaLnBrk="0" hangingPunct="0">
                <a:lnSpc>
                  <a:spcPct val="90000"/>
                </a:lnSpc>
              </a:pPr>
              <a:endParaRPr lang="en-US" kern="0" dirty="0">
                <a:solidFill>
                  <a:schemeClr val="bg1"/>
                </a:solidFill>
                <a:latin typeface="Arial"/>
              </a:endParaRPr>
            </a:p>
          </p:txBody>
        </p:sp>
        <p:grpSp>
          <p:nvGrpSpPr>
            <p:cNvPr id="81" name="Group 80"/>
            <p:cNvGrpSpPr/>
            <p:nvPr/>
          </p:nvGrpSpPr>
          <p:grpSpPr>
            <a:xfrm>
              <a:off x="8870808" y="4051869"/>
              <a:ext cx="261080" cy="162007"/>
              <a:chOff x="8731739" y="8055788"/>
              <a:chExt cx="261080" cy="162007"/>
            </a:xfrm>
          </p:grpSpPr>
          <p:sp>
            <p:nvSpPr>
              <p:cNvPr id="82" name="Rectangle 17"/>
              <p:cNvSpPr>
                <a:spLocks noChangeArrowheads="1"/>
              </p:cNvSpPr>
              <p:nvPr/>
            </p:nvSpPr>
            <p:spPr bwMode="auto">
              <a:xfrm>
                <a:off x="8731739" y="8055788"/>
                <a:ext cx="79757" cy="17447"/>
              </a:xfrm>
              <a:prstGeom prst="rect">
                <a:avLst/>
              </a:prstGeom>
              <a:solidFill>
                <a:srgbClr val="FFFFFF"/>
              </a:solidFill>
              <a:ln w="19050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defTabSz="1190380"/>
                <a:endParaRPr lang="en-US" dirty="0" smtClean="0">
                  <a:solidFill>
                    <a:srgbClr val="4C4D4F"/>
                  </a:solidFill>
                  <a:latin typeface="Arial"/>
                </a:endParaRPr>
              </a:p>
            </p:txBody>
          </p:sp>
          <p:sp>
            <p:nvSpPr>
              <p:cNvPr id="83" name="Rectangle 18"/>
              <p:cNvSpPr>
                <a:spLocks noChangeArrowheads="1"/>
              </p:cNvSpPr>
              <p:nvPr/>
            </p:nvSpPr>
            <p:spPr bwMode="auto">
              <a:xfrm>
                <a:off x="8822712" y="8055788"/>
                <a:ext cx="79757" cy="17447"/>
              </a:xfrm>
              <a:prstGeom prst="rect">
                <a:avLst/>
              </a:prstGeom>
              <a:solidFill>
                <a:srgbClr val="FFFFFF"/>
              </a:solidFill>
              <a:ln w="19050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defTabSz="1190380"/>
                <a:endParaRPr lang="en-US" dirty="0" smtClean="0">
                  <a:solidFill>
                    <a:srgbClr val="4C4D4F"/>
                  </a:solidFill>
                  <a:latin typeface="Arial"/>
                </a:endParaRPr>
              </a:p>
            </p:txBody>
          </p:sp>
          <p:sp>
            <p:nvSpPr>
              <p:cNvPr id="84" name="Rectangle 19"/>
              <p:cNvSpPr>
                <a:spLocks noChangeArrowheads="1"/>
              </p:cNvSpPr>
              <p:nvPr/>
            </p:nvSpPr>
            <p:spPr bwMode="auto">
              <a:xfrm>
                <a:off x="8913062" y="8055788"/>
                <a:ext cx="79757" cy="17447"/>
              </a:xfrm>
              <a:prstGeom prst="rect">
                <a:avLst/>
              </a:prstGeom>
              <a:solidFill>
                <a:srgbClr val="FFFFFF"/>
              </a:solidFill>
              <a:ln w="19050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defTabSz="1190380"/>
                <a:endParaRPr lang="en-US" dirty="0" smtClean="0">
                  <a:solidFill>
                    <a:srgbClr val="4C4D4F"/>
                  </a:solidFill>
                  <a:latin typeface="Arial"/>
                </a:endParaRPr>
              </a:p>
            </p:txBody>
          </p:sp>
          <p:sp>
            <p:nvSpPr>
              <p:cNvPr id="85" name="Rectangle 20"/>
              <p:cNvSpPr>
                <a:spLocks noChangeArrowheads="1"/>
              </p:cNvSpPr>
              <p:nvPr/>
            </p:nvSpPr>
            <p:spPr bwMode="auto">
              <a:xfrm>
                <a:off x="8777225" y="8084451"/>
                <a:ext cx="79757" cy="18070"/>
              </a:xfrm>
              <a:prstGeom prst="rect">
                <a:avLst/>
              </a:prstGeom>
              <a:solidFill>
                <a:srgbClr val="FFFFFF"/>
              </a:solidFill>
              <a:ln w="19050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defTabSz="1190380"/>
                <a:endParaRPr lang="en-US" dirty="0" smtClean="0">
                  <a:solidFill>
                    <a:srgbClr val="4C4D4F"/>
                  </a:solidFill>
                  <a:latin typeface="Arial"/>
                </a:endParaRPr>
              </a:p>
            </p:txBody>
          </p:sp>
          <p:sp>
            <p:nvSpPr>
              <p:cNvPr id="86" name="Rectangle 21"/>
              <p:cNvSpPr>
                <a:spLocks noChangeArrowheads="1"/>
              </p:cNvSpPr>
              <p:nvPr/>
            </p:nvSpPr>
            <p:spPr bwMode="auto">
              <a:xfrm>
                <a:off x="8867575" y="8084451"/>
                <a:ext cx="79757" cy="18070"/>
              </a:xfrm>
              <a:prstGeom prst="rect">
                <a:avLst/>
              </a:prstGeom>
              <a:solidFill>
                <a:srgbClr val="FFFFFF"/>
              </a:solidFill>
              <a:ln w="19050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defTabSz="1190380"/>
                <a:endParaRPr lang="en-US" dirty="0" smtClean="0">
                  <a:solidFill>
                    <a:srgbClr val="4C4D4F"/>
                  </a:solidFill>
                  <a:latin typeface="Arial"/>
                </a:endParaRPr>
              </a:p>
            </p:txBody>
          </p:sp>
          <p:sp>
            <p:nvSpPr>
              <p:cNvPr id="87" name="Rectangle 22"/>
              <p:cNvSpPr>
                <a:spLocks noChangeArrowheads="1"/>
              </p:cNvSpPr>
              <p:nvPr/>
            </p:nvSpPr>
            <p:spPr bwMode="auto">
              <a:xfrm>
                <a:off x="8731739" y="8084451"/>
                <a:ext cx="34271" cy="18070"/>
              </a:xfrm>
              <a:prstGeom prst="rect">
                <a:avLst/>
              </a:prstGeom>
              <a:solidFill>
                <a:srgbClr val="FFFFFF"/>
              </a:solidFill>
              <a:ln w="19050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defTabSz="1190380"/>
                <a:endParaRPr lang="en-US" dirty="0" smtClean="0">
                  <a:solidFill>
                    <a:srgbClr val="4C4D4F"/>
                  </a:solidFill>
                  <a:latin typeface="Arial"/>
                </a:endParaRPr>
              </a:p>
            </p:txBody>
          </p:sp>
          <p:sp>
            <p:nvSpPr>
              <p:cNvPr id="88" name="Rectangle 23"/>
              <p:cNvSpPr>
                <a:spLocks noChangeArrowheads="1"/>
              </p:cNvSpPr>
              <p:nvPr/>
            </p:nvSpPr>
            <p:spPr bwMode="auto">
              <a:xfrm>
                <a:off x="8958548" y="8084451"/>
                <a:ext cx="34271" cy="18070"/>
              </a:xfrm>
              <a:prstGeom prst="rect">
                <a:avLst/>
              </a:prstGeom>
              <a:solidFill>
                <a:srgbClr val="FFFFFF"/>
              </a:solidFill>
              <a:ln w="19050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defTabSz="1190380"/>
                <a:endParaRPr lang="en-US" dirty="0" smtClean="0">
                  <a:solidFill>
                    <a:srgbClr val="4C4D4F"/>
                  </a:solidFill>
                  <a:latin typeface="Arial"/>
                </a:endParaRPr>
              </a:p>
            </p:txBody>
          </p:sp>
          <p:sp>
            <p:nvSpPr>
              <p:cNvPr id="89" name="Rectangle 24"/>
              <p:cNvSpPr>
                <a:spLocks noChangeArrowheads="1"/>
              </p:cNvSpPr>
              <p:nvPr/>
            </p:nvSpPr>
            <p:spPr bwMode="auto">
              <a:xfrm>
                <a:off x="8731739" y="8113114"/>
                <a:ext cx="79757" cy="18070"/>
              </a:xfrm>
              <a:prstGeom prst="rect">
                <a:avLst/>
              </a:prstGeom>
              <a:solidFill>
                <a:srgbClr val="FFFFFF"/>
              </a:solidFill>
              <a:ln w="19050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defTabSz="1190380"/>
                <a:endParaRPr lang="en-US" dirty="0" smtClean="0">
                  <a:solidFill>
                    <a:srgbClr val="4C4D4F"/>
                  </a:solidFill>
                  <a:latin typeface="Arial"/>
                </a:endParaRPr>
              </a:p>
            </p:txBody>
          </p:sp>
          <p:sp>
            <p:nvSpPr>
              <p:cNvPr id="90" name="Rectangle 25"/>
              <p:cNvSpPr>
                <a:spLocks noChangeArrowheads="1"/>
              </p:cNvSpPr>
              <p:nvPr/>
            </p:nvSpPr>
            <p:spPr bwMode="auto">
              <a:xfrm>
                <a:off x="8822712" y="8113114"/>
                <a:ext cx="79757" cy="18070"/>
              </a:xfrm>
              <a:prstGeom prst="rect">
                <a:avLst/>
              </a:prstGeom>
              <a:solidFill>
                <a:srgbClr val="FFFFFF"/>
              </a:solidFill>
              <a:ln w="19050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defTabSz="1190380"/>
                <a:endParaRPr lang="en-US" dirty="0" smtClean="0">
                  <a:solidFill>
                    <a:srgbClr val="4C4D4F"/>
                  </a:solidFill>
                  <a:latin typeface="Arial"/>
                </a:endParaRPr>
              </a:p>
            </p:txBody>
          </p:sp>
          <p:sp>
            <p:nvSpPr>
              <p:cNvPr id="91" name="Rectangle 26"/>
              <p:cNvSpPr>
                <a:spLocks noChangeArrowheads="1"/>
              </p:cNvSpPr>
              <p:nvPr/>
            </p:nvSpPr>
            <p:spPr bwMode="auto">
              <a:xfrm>
                <a:off x="8913062" y="8113114"/>
                <a:ext cx="79757" cy="18070"/>
              </a:xfrm>
              <a:prstGeom prst="rect">
                <a:avLst/>
              </a:prstGeom>
              <a:solidFill>
                <a:srgbClr val="FFFFFF"/>
              </a:solidFill>
              <a:ln w="19050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defTabSz="1190380"/>
                <a:endParaRPr lang="en-US" dirty="0" smtClean="0">
                  <a:solidFill>
                    <a:srgbClr val="4C4D4F"/>
                  </a:solidFill>
                  <a:latin typeface="Arial"/>
                </a:endParaRPr>
              </a:p>
            </p:txBody>
          </p:sp>
          <p:sp>
            <p:nvSpPr>
              <p:cNvPr id="92" name="Rectangle 27"/>
              <p:cNvSpPr>
                <a:spLocks noChangeArrowheads="1"/>
              </p:cNvSpPr>
              <p:nvPr/>
            </p:nvSpPr>
            <p:spPr bwMode="auto">
              <a:xfrm>
                <a:off x="8777225" y="8142399"/>
                <a:ext cx="79757" cy="17447"/>
              </a:xfrm>
              <a:prstGeom prst="rect">
                <a:avLst/>
              </a:prstGeom>
              <a:solidFill>
                <a:srgbClr val="FFFFFF"/>
              </a:solidFill>
              <a:ln w="19050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defTabSz="1190380"/>
                <a:endParaRPr lang="en-US" dirty="0" smtClean="0">
                  <a:solidFill>
                    <a:srgbClr val="4C4D4F"/>
                  </a:solidFill>
                  <a:latin typeface="Arial"/>
                </a:endParaRPr>
              </a:p>
            </p:txBody>
          </p:sp>
          <p:sp>
            <p:nvSpPr>
              <p:cNvPr id="93" name="Rectangle 28"/>
              <p:cNvSpPr>
                <a:spLocks noChangeArrowheads="1"/>
              </p:cNvSpPr>
              <p:nvPr/>
            </p:nvSpPr>
            <p:spPr bwMode="auto">
              <a:xfrm>
                <a:off x="8867575" y="8142399"/>
                <a:ext cx="79757" cy="17447"/>
              </a:xfrm>
              <a:prstGeom prst="rect">
                <a:avLst/>
              </a:prstGeom>
              <a:solidFill>
                <a:srgbClr val="FFFFFF"/>
              </a:solidFill>
              <a:ln w="19050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defTabSz="1190380"/>
                <a:endParaRPr lang="en-US" dirty="0" smtClean="0">
                  <a:solidFill>
                    <a:srgbClr val="4C4D4F"/>
                  </a:solidFill>
                  <a:latin typeface="Arial"/>
                </a:endParaRPr>
              </a:p>
            </p:txBody>
          </p:sp>
          <p:sp>
            <p:nvSpPr>
              <p:cNvPr id="94" name="Rectangle 29"/>
              <p:cNvSpPr>
                <a:spLocks noChangeArrowheads="1"/>
              </p:cNvSpPr>
              <p:nvPr/>
            </p:nvSpPr>
            <p:spPr bwMode="auto">
              <a:xfrm>
                <a:off x="8731739" y="8142399"/>
                <a:ext cx="34271" cy="17447"/>
              </a:xfrm>
              <a:prstGeom prst="rect">
                <a:avLst/>
              </a:prstGeom>
              <a:solidFill>
                <a:srgbClr val="FFFFFF"/>
              </a:solidFill>
              <a:ln w="19050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defTabSz="1190380"/>
                <a:endParaRPr lang="en-US" dirty="0" smtClean="0">
                  <a:solidFill>
                    <a:srgbClr val="4C4D4F"/>
                  </a:solidFill>
                  <a:latin typeface="Arial"/>
                </a:endParaRPr>
              </a:p>
            </p:txBody>
          </p:sp>
          <p:sp>
            <p:nvSpPr>
              <p:cNvPr id="95" name="Rectangle 30"/>
              <p:cNvSpPr>
                <a:spLocks noChangeArrowheads="1"/>
              </p:cNvSpPr>
              <p:nvPr/>
            </p:nvSpPr>
            <p:spPr bwMode="auto">
              <a:xfrm>
                <a:off x="8958548" y="8142399"/>
                <a:ext cx="34271" cy="17447"/>
              </a:xfrm>
              <a:prstGeom prst="rect">
                <a:avLst/>
              </a:prstGeom>
              <a:solidFill>
                <a:srgbClr val="FFFFFF"/>
              </a:solidFill>
              <a:ln w="19050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defTabSz="1190380"/>
                <a:endParaRPr lang="en-US" dirty="0" smtClean="0">
                  <a:solidFill>
                    <a:srgbClr val="4C4D4F"/>
                  </a:solidFill>
                  <a:latin typeface="Arial"/>
                </a:endParaRPr>
              </a:p>
            </p:txBody>
          </p:sp>
          <p:sp>
            <p:nvSpPr>
              <p:cNvPr id="96" name="Rectangle 31"/>
              <p:cNvSpPr>
                <a:spLocks noChangeArrowheads="1"/>
              </p:cNvSpPr>
              <p:nvPr/>
            </p:nvSpPr>
            <p:spPr bwMode="auto">
              <a:xfrm>
                <a:off x="8731739" y="8171062"/>
                <a:ext cx="79757" cy="17447"/>
              </a:xfrm>
              <a:prstGeom prst="rect">
                <a:avLst/>
              </a:prstGeom>
              <a:solidFill>
                <a:srgbClr val="FFFFFF"/>
              </a:solidFill>
              <a:ln w="19050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defTabSz="1190380"/>
                <a:endParaRPr lang="en-US" dirty="0" smtClean="0">
                  <a:solidFill>
                    <a:srgbClr val="4C4D4F"/>
                  </a:solidFill>
                  <a:latin typeface="Arial"/>
                </a:endParaRPr>
              </a:p>
            </p:txBody>
          </p:sp>
          <p:sp>
            <p:nvSpPr>
              <p:cNvPr id="97" name="Rectangle 32"/>
              <p:cNvSpPr>
                <a:spLocks noChangeArrowheads="1"/>
              </p:cNvSpPr>
              <p:nvPr/>
            </p:nvSpPr>
            <p:spPr bwMode="auto">
              <a:xfrm>
                <a:off x="8822712" y="8171062"/>
                <a:ext cx="79757" cy="17447"/>
              </a:xfrm>
              <a:prstGeom prst="rect">
                <a:avLst/>
              </a:prstGeom>
              <a:solidFill>
                <a:srgbClr val="FFFFFF"/>
              </a:solidFill>
              <a:ln w="19050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defTabSz="1190380"/>
                <a:endParaRPr lang="en-US" dirty="0" smtClean="0">
                  <a:solidFill>
                    <a:srgbClr val="4C4D4F"/>
                  </a:solidFill>
                  <a:latin typeface="Arial"/>
                </a:endParaRPr>
              </a:p>
            </p:txBody>
          </p:sp>
          <p:sp>
            <p:nvSpPr>
              <p:cNvPr id="98" name="Rectangle 33"/>
              <p:cNvSpPr>
                <a:spLocks noChangeArrowheads="1"/>
              </p:cNvSpPr>
              <p:nvPr/>
            </p:nvSpPr>
            <p:spPr bwMode="auto">
              <a:xfrm>
                <a:off x="8913062" y="8171062"/>
                <a:ext cx="79757" cy="17447"/>
              </a:xfrm>
              <a:prstGeom prst="rect">
                <a:avLst/>
              </a:prstGeom>
              <a:solidFill>
                <a:srgbClr val="FFFFFF"/>
              </a:solidFill>
              <a:ln w="19050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defTabSz="1190380"/>
                <a:endParaRPr lang="en-US" dirty="0" smtClean="0">
                  <a:solidFill>
                    <a:srgbClr val="4C4D4F"/>
                  </a:solidFill>
                  <a:latin typeface="Arial"/>
                </a:endParaRPr>
              </a:p>
            </p:txBody>
          </p:sp>
          <p:sp>
            <p:nvSpPr>
              <p:cNvPr id="99" name="Rectangle 34"/>
              <p:cNvSpPr>
                <a:spLocks noChangeArrowheads="1"/>
              </p:cNvSpPr>
              <p:nvPr/>
            </p:nvSpPr>
            <p:spPr bwMode="auto">
              <a:xfrm>
                <a:off x="8777225" y="8199725"/>
                <a:ext cx="79757" cy="18070"/>
              </a:xfrm>
              <a:prstGeom prst="rect">
                <a:avLst/>
              </a:prstGeom>
              <a:solidFill>
                <a:srgbClr val="FFFFFF"/>
              </a:solidFill>
              <a:ln w="19050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defTabSz="1190380"/>
                <a:endParaRPr lang="en-US" dirty="0" smtClean="0">
                  <a:solidFill>
                    <a:srgbClr val="4C4D4F"/>
                  </a:solidFill>
                  <a:latin typeface="Arial"/>
                </a:endParaRPr>
              </a:p>
            </p:txBody>
          </p:sp>
          <p:sp>
            <p:nvSpPr>
              <p:cNvPr id="100" name="Rectangle 35"/>
              <p:cNvSpPr>
                <a:spLocks noChangeArrowheads="1"/>
              </p:cNvSpPr>
              <p:nvPr/>
            </p:nvSpPr>
            <p:spPr bwMode="auto">
              <a:xfrm>
                <a:off x="8867575" y="8199725"/>
                <a:ext cx="79757" cy="18070"/>
              </a:xfrm>
              <a:prstGeom prst="rect">
                <a:avLst/>
              </a:prstGeom>
              <a:solidFill>
                <a:srgbClr val="FFFFFF"/>
              </a:solidFill>
              <a:ln w="19050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defTabSz="1190380"/>
                <a:endParaRPr lang="en-US" dirty="0" smtClean="0">
                  <a:solidFill>
                    <a:srgbClr val="4C4D4F"/>
                  </a:solidFill>
                  <a:latin typeface="Arial"/>
                </a:endParaRPr>
              </a:p>
            </p:txBody>
          </p:sp>
          <p:sp>
            <p:nvSpPr>
              <p:cNvPr id="101" name="Rectangle 36"/>
              <p:cNvSpPr>
                <a:spLocks noChangeArrowheads="1"/>
              </p:cNvSpPr>
              <p:nvPr/>
            </p:nvSpPr>
            <p:spPr bwMode="auto">
              <a:xfrm>
                <a:off x="8731739" y="8199725"/>
                <a:ext cx="34271" cy="18070"/>
              </a:xfrm>
              <a:prstGeom prst="rect">
                <a:avLst/>
              </a:prstGeom>
              <a:solidFill>
                <a:srgbClr val="FFFFFF"/>
              </a:solidFill>
              <a:ln w="19050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defTabSz="1190380"/>
                <a:endParaRPr lang="en-US" dirty="0" smtClean="0">
                  <a:solidFill>
                    <a:srgbClr val="4C4D4F"/>
                  </a:solidFill>
                  <a:latin typeface="Arial"/>
                </a:endParaRPr>
              </a:p>
            </p:txBody>
          </p:sp>
          <p:sp>
            <p:nvSpPr>
              <p:cNvPr id="102" name="Rectangle 37"/>
              <p:cNvSpPr>
                <a:spLocks noChangeArrowheads="1"/>
              </p:cNvSpPr>
              <p:nvPr/>
            </p:nvSpPr>
            <p:spPr bwMode="auto">
              <a:xfrm>
                <a:off x="8958548" y="8199725"/>
                <a:ext cx="34271" cy="18070"/>
              </a:xfrm>
              <a:prstGeom prst="rect">
                <a:avLst/>
              </a:prstGeom>
              <a:solidFill>
                <a:srgbClr val="FFFFFF"/>
              </a:solidFill>
              <a:ln w="19050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defTabSz="1190380"/>
                <a:endParaRPr lang="en-US" dirty="0" smtClean="0">
                  <a:solidFill>
                    <a:srgbClr val="4C4D4F"/>
                  </a:solidFill>
                  <a:latin typeface="Arial"/>
                </a:endParaRPr>
              </a:p>
            </p:txBody>
          </p:sp>
        </p:grpSp>
      </p:grpSp>
      <p:grpSp>
        <p:nvGrpSpPr>
          <p:cNvPr id="103" name="Group 102"/>
          <p:cNvGrpSpPr/>
          <p:nvPr/>
        </p:nvGrpSpPr>
        <p:grpSpPr>
          <a:xfrm>
            <a:off x="2964180" y="1386563"/>
            <a:ext cx="411480" cy="411480"/>
            <a:chOff x="8795608" y="2989676"/>
            <a:chExt cx="411480" cy="411480"/>
          </a:xfrm>
        </p:grpSpPr>
        <p:sp>
          <p:nvSpPr>
            <p:cNvPr id="104" name="Oval 263"/>
            <p:cNvSpPr>
              <a:spLocks/>
            </p:cNvSpPr>
            <p:nvPr/>
          </p:nvSpPr>
          <p:spPr bwMode="auto">
            <a:xfrm>
              <a:off x="8795608" y="2989676"/>
              <a:ext cx="411480" cy="411480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 w="19050" cap="flat">
              <a:solidFill>
                <a:schemeClr val="bg1"/>
              </a:solidFill>
              <a:round/>
              <a:headEnd type="none" w="med" len="med"/>
              <a:tailEnd type="none" w="med" len="med"/>
            </a:ln>
            <a:effectLst/>
          </p:spPr>
          <p:txBody>
            <a:bodyPr lIns="0" tIns="0" rIns="0" bIns="0"/>
            <a:lstStyle/>
            <a:p>
              <a:pPr eaLnBrk="0" hangingPunct="0">
                <a:lnSpc>
                  <a:spcPct val="90000"/>
                </a:lnSpc>
              </a:pPr>
              <a:endParaRPr lang="en-US" kern="0" dirty="0">
                <a:solidFill>
                  <a:schemeClr val="bg1"/>
                </a:solidFill>
                <a:latin typeface="Arial"/>
              </a:endParaRPr>
            </a:p>
          </p:txBody>
        </p:sp>
        <p:sp>
          <p:nvSpPr>
            <p:cNvPr id="105" name="Freeform 11"/>
            <p:cNvSpPr>
              <a:spLocks/>
            </p:cNvSpPr>
            <p:nvPr/>
          </p:nvSpPr>
          <p:spPr bwMode="auto">
            <a:xfrm>
              <a:off x="8842598" y="3160491"/>
              <a:ext cx="317500" cy="69850"/>
            </a:xfrm>
            <a:custGeom>
              <a:avLst/>
              <a:gdLst/>
              <a:ahLst/>
              <a:cxnLst/>
              <a:rect l="l" t="t" r="r" b="b"/>
              <a:pathLst>
                <a:path w="317500" h="69850">
                  <a:moveTo>
                    <a:pt x="165100" y="7937"/>
                  </a:moveTo>
                  <a:lnTo>
                    <a:pt x="165100" y="58737"/>
                  </a:lnTo>
                  <a:lnTo>
                    <a:pt x="304800" y="58737"/>
                  </a:lnTo>
                  <a:lnTo>
                    <a:pt x="304800" y="7937"/>
                  </a:lnTo>
                  <a:close/>
                  <a:moveTo>
                    <a:pt x="15875" y="7937"/>
                  </a:moveTo>
                  <a:lnTo>
                    <a:pt x="15875" y="25400"/>
                  </a:lnTo>
                  <a:lnTo>
                    <a:pt x="66675" y="25400"/>
                  </a:lnTo>
                  <a:lnTo>
                    <a:pt x="66675" y="7937"/>
                  </a:lnTo>
                  <a:close/>
                  <a:moveTo>
                    <a:pt x="12267" y="0"/>
                  </a:moveTo>
                  <a:lnTo>
                    <a:pt x="305594" y="0"/>
                  </a:lnTo>
                  <a:cubicBezTo>
                    <a:pt x="312088" y="0"/>
                    <a:pt x="317500" y="5041"/>
                    <a:pt x="317500" y="11162"/>
                  </a:cubicBezTo>
                  <a:lnTo>
                    <a:pt x="317500" y="58689"/>
                  </a:lnTo>
                  <a:cubicBezTo>
                    <a:pt x="317500" y="64809"/>
                    <a:pt x="312088" y="69850"/>
                    <a:pt x="305594" y="69850"/>
                  </a:cubicBezTo>
                  <a:lnTo>
                    <a:pt x="12267" y="69850"/>
                  </a:lnTo>
                  <a:cubicBezTo>
                    <a:pt x="5412" y="69850"/>
                    <a:pt x="0" y="64809"/>
                    <a:pt x="0" y="58689"/>
                  </a:cubicBezTo>
                  <a:lnTo>
                    <a:pt x="0" y="11162"/>
                  </a:lnTo>
                  <a:cubicBezTo>
                    <a:pt x="0" y="5041"/>
                    <a:pt x="5412" y="0"/>
                    <a:pt x="12267" y="0"/>
                  </a:cubicBezTo>
                  <a:close/>
                </a:path>
              </a:pathLst>
            </a:custGeom>
            <a:solidFill>
              <a:srgbClr val="FEFEF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109" name="Group 108"/>
          <p:cNvGrpSpPr/>
          <p:nvPr/>
        </p:nvGrpSpPr>
        <p:grpSpPr>
          <a:xfrm>
            <a:off x="3807460" y="2778483"/>
            <a:ext cx="411480" cy="411480"/>
            <a:chOff x="8795608" y="2989676"/>
            <a:chExt cx="411480" cy="411480"/>
          </a:xfrm>
        </p:grpSpPr>
        <p:sp>
          <p:nvSpPr>
            <p:cNvPr id="110" name="Oval 263"/>
            <p:cNvSpPr>
              <a:spLocks/>
            </p:cNvSpPr>
            <p:nvPr/>
          </p:nvSpPr>
          <p:spPr bwMode="auto">
            <a:xfrm>
              <a:off x="8795608" y="2989676"/>
              <a:ext cx="411480" cy="411480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 w="19050" cap="flat">
              <a:solidFill>
                <a:schemeClr val="bg1"/>
              </a:solidFill>
              <a:round/>
              <a:headEnd type="none" w="med" len="med"/>
              <a:tailEnd type="none" w="med" len="med"/>
            </a:ln>
            <a:effectLst/>
          </p:spPr>
          <p:txBody>
            <a:bodyPr lIns="0" tIns="0" rIns="0" bIns="0"/>
            <a:lstStyle/>
            <a:p>
              <a:pPr eaLnBrk="0" hangingPunct="0">
                <a:lnSpc>
                  <a:spcPct val="90000"/>
                </a:lnSpc>
              </a:pPr>
              <a:endParaRPr lang="en-US" kern="0" dirty="0">
                <a:solidFill>
                  <a:schemeClr val="bg1"/>
                </a:solidFill>
                <a:latin typeface="Arial"/>
              </a:endParaRPr>
            </a:p>
          </p:txBody>
        </p:sp>
        <p:sp>
          <p:nvSpPr>
            <p:cNvPr id="111" name="Freeform 11"/>
            <p:cNvSpPr>
              <a:spLocks/>
            </p:cNvSpPr>
            <p:nvPr/>
          </p:nvSpPr>
          <p:spPr bwMode="auto">
            <a:xfrm>
              <a:off x="8842598" y="3160491"/>
              <a:ext cx="317500" cy="69850"/>
            </a:xfrm>
            <a:custGeom>
              <a:avLst/>
              <a:gdLst/>
              <a:ahLst/>
              <a:cxnLst/>
              <a:rect l="l" t="t" r="r" b="b"/>
              <a:pathLst>
                <a:path w="317500" h="69850">
                  <a:moveTo>
                    <a:pt x="165100" y="7937"/>
                  </a:moveTo>
                  <a:lnTo>
                    <a:pt x="165100" y="58737"/>
                  </a:lnTo>
                  <a:lnTo>
                    <a:pt x="304800" y="58737"/>
                  </a:lnTo>
                  <a:lnTo>
                    <a:pt x="304800" y="7937"/>
                  </a:lnTo>
                  <a:close/>
                  <a:moveTo>
                    <a:pt x="15875" y="7937"/>
                  </a:moveTo>
                  <a:lnTo>
                    <a:pt x="15875" y="25400"/>
                  </a:lnTo>
                  <a:lnTo>
                    <a:pt x="66675" y="25400"/>
                  </a:lnTo>
                  <a:lnTo>
                    <a:pt x="66675" y="7937"/>
                  </a:lnTo>
                  <a:close/>
                  <a:moveTo>
                    <a:pt x="12267" y="0"/>
                  </a:moveTo>
                  <a:lnTo>
                    <a:pt x="305594" y="0"/>
                  </a:lnTo>
                  <a:cubicBezTo>
                    <a:pt x="312088" y="0"/>
                    <a:pt x="317500" y="5041"/>
                    <a:pt x="317500" y="11162"/>
                  </a:cubicBezTo>
                  <a:lnTo>
                    <a:pt x="317500" y="58689"/>
                  </a:lnTo>
                  <a:cubicBezTo>
                    <a:pt x="317500" y="64809"/>
                    <a:pt x="312088" y="69850"/>
                    <a:pt x="305594" y="69850"/>
                  </a:cubicBezTo>
                  <a:lnTo>
                    <a:pt x="12267" y="69850"/>
                  </a:lnTo>
                  <a:cubicBezTo>
                    <a:pt x="5412" y="69850"/>
                    <a:pt x="0" y="64809"/>
                    <a:pt x="0" y="58689"/>
                  </a:cubicBezTo>
                  <a:lnTo>
                    <a:pt x="0" y="11162"/>
                  </a:lnTo>
                  <a:cubicBezTo>
                    <a:pt x="0" y="5041"/>
                    <a:pt x="5412" y="0"/>
                    <a:pt x="12267" y="0"/>
                  </a:cubicBezTo>
                  <a:close/>
                </a:path>
              </a:pathLst>
            </a:custGeom>
            <a:solidFill>
              <a:srgbClr val="FEFEF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112" name="Group 111"/>
          <p:cNvGrpSpPr/>
          <p:nvPr/>
        </p:nvGrpSpPr>
        <p:grpSpPr>
          <a:xfrm>
            <a:off x="2537460" y="2240003"/>
            <a:ext cx="411480" cy="411480"/>
            <a:chOff x="8795608" y="2989676"/>
            <a:chExt cx="411480" cy="411480"/>
          </a:xfrm>
        </p:grpSpPr>
        <p:sp>
          <p:nvSpPr>
            <p:cNvPr id="113" name="Oval 263"/>
            <p:cNvSpPr>
              <a:spLocks/>
            </p:cNvSpPr>
            <p:nvPr/>
          </p:nvSpPr>
          <p:spPr bwMode="auto">
            <a:xfrm>
              <a:off x="8795608" y="2989676"/>
              <a:ext cx="411480" cy="411480"/>
            </a:xfrm>
            <a:prstGeom prst="ellipse">
              <a:avLst/>
            </a:prstGeom>
            <a:solidFill>
              <a:srgbClr val="FF6600"/>
            </a:solidFill>
            <a:ln w="19050" cap="flat">
              <a:solidFill>
                <a:schemeClr val="bg1"/>
              </a:solidFill>
              <a:round/>
              <a:headEnd type="none" w="med" len="med"/>
              <a:tailEnd type="none" w="med" len="med"/>
            </a:ln>
            <a:effectLst/>
          </p:spPr>
          <p:txBody>
            <a:bodyPr lIns="0" tIns="0" rIns="0" bIns="0"/>
            <a:lstStyle/>
            <a:p>
              <a:pPr eaLnBrk="0" hangingPunct="0">
                <a:lnSpc>
                  <a:spcPct val="90000"/>
                </a:lnSpc>
              </a:pPr>
              <a:endParaRPr lang="en-US" kern="0" dirty="0">
                <a:solidFill>
                  <a:schemeClr val="bg1"/>
                </a:solidFill>
                <a:latin typeface="Arial"/>
              </a:endParaRPr>
            </a:p>
          </p:txBody>
        </p:sp>
        <p:sp>
          <p:nvSpPr>
            <p:cNvPr id="114" name="Freeform 11"/>
            <p:cNvSpPr>
              <a:spLocks/>
            </p:cNvSpPr>
            <p:nvPr/>
          </p:nvSpPr>
          <p:spPr bwMode="auto">
            <a:xfrm>
              <a:off x="8842598" y="3160491"/>
              <a:ext cx="317500" cy="69850"/>
            </a:xfrm>
            <a:custGeom>
              <a:avLst/>
              <a:gdLst/>
              <a:ahLst/>
              <a:cxnLst/>
              <a:rect l="l" t="t" r="r" b="b"/>
              <a:pathLst>
                <a:path w="317500" h="69850">
                  <a:moveTo>
                    <a:pt x="165100" y="7937"/>
                  </a:moveTo>
                  <a:lnTo>
                    <a:pt x="165100" y="58737"/>
                  </a:lnTo>
                  <a:lnTo>
                    <a:pt x="304800" y="58737"/>
                  </a:lnTo>
                  <a:lnTo>
                    <a:pt x="304800" y="7937"/>
                  </a:lnTo>
                  <a:close/>
                  <a:moveTo>
                    <a:pt x="15875" y="7937"/>
                  </a:moveTo>
                  <a:lnTo>
                    <a:pt x="15875" y="25400"/>
                  </a:lnTo>
                  <a:lnTo>
                    <a:pt x="66675" y="25400"/>
                  </a:lnTo>
                  <a:lnTo>
                    <a:pt x="66675" y="7937"/>
                  </a:lnTo>
                  <a:close/>
                  <a:moveTo>
                    <a:pt x="12267" y="0"/>
                  </a:moveTo>
                  <a:lnTo>
                    <a:pt x="305594" y="0"/>
                  </a:lnTo>
                  <a:cubicBezTo>
                    <a:pt x="312088" y="0"/>
                    <a:pt x="317500" y="5041"/>
                    <a:pt x="317500" y="11162"/>
                  </a:cubicBezTo>
                  <a:lnTo>
                    <a:pt x="317500" y="58689"/>
                  </a:lnTo>
                  <a:cubicBezTo>
                    <a:pt x="317500" y="64809"/>
                    <a:pt x="312088" y="69850"/>
                    <a:pt x="305594" y="69850"/>
                  </a:cubicBezTo>
                  <a:lnTo>
                    <a:pt x="12267" y="69850"/>
                  </a:lnTo>
                  <a:cubicBezTo>
                    <a:pt x="5412" y="69850"/>
                    <a:pt x="0" y="64809"/>
                    <a:pt x="0" y="58689"/>
                  </a:cubicBezTo>
                  <a:lnTo>
                    <a:pt x="0" y="11162"/>
                  </a:lnTo>
                  <a:cubicBezTo>
                    <a:pt x="0" y="5041"/>
                    <a:pt x="5412" y="0"/>
                    <a:pt x="12267" y="0"/>
                  </a:cubicBezTo>
                  <a:close/>
                </a:path>
              </a:pathLst>
            </a:custGeom>
            <a:solidFill>
              <a:srgbClr val="FEFEF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115" name="Group 114"/>
          <p:cNvGrpSpPr/>
          <p:nvPr/>
        </p:nvGrpSpPr>
        <p:grpSpPr>
          <a:xfrm>
            <a:off x="3827780" y="3286483"/>
            <a:ext cx="411480" cy="411480"/>
            <a:chOff x="8795608" y="2989676"/>
            <a:chExt cx="411480" cy="411480"/>
          </a:xfrm>
        </p:grpSpPr>
        <p:sp>
          <p:nvSpPr>
            <p:cNvPr id="116" name="Oval 263"/>
            <p:cNvSpPr>
              <a:spLocks/>
            </p:cNvSpPr>
            <p:nvPr/>
          </p:nvSpPr>
          <p:spPr bwMode="auto">
            <a:xfrm>
              <a:off x="8795608" y="2989676"/>
              <a:ext cx="411480" cy="411480"/>
            </a:xfrm>
            <a:prstGeom prst="ellipse">
              <a:avLst/>
            </a:prstGeom>
            <a:solidFill>
              <a:srgbClr val="800000"/>
            </a:solidFill>
            <a:ln w="19050" cap="flat">
              <a:solidFill>
                <a:schemeClr val="bg1"/>
              </a:solidFill>
              <a:round/>
              <a:headEnd type="none" w="med" len="med"/>
              <a:tailEnd type="none" w="med" len="med"/>
            </a:ln>
            <a:effectLst/>
          </p:spPr>
          <p:txBody>
            <a:bodyPr lIns="0" tIns="0" rIns="0" bIns="0"/>
            <a:lstStyle/>
            <a:p>
              <a:pPr eaLnBrk="0" hangingPunct="0">
                <a:lnSpc>
                  <a:spcPct val="90000"/>
                </a:lnSpc>
              </a:pPr>
              <a:endParaRPr lang="en-US" kern="0" dirty="0">
                <a:solidFill>
                  <a:schemeClr val="bg1"/>
                </a:solidFill>
                <a:latin typeface="Arial"/>
              </a:endParaRPr>
            </a:p>
          </p:txBody>
        </p:sp>
        <p:sp>
          <p:nvSpPr>
            <p:cNvPr id="117" name="Freeform 11"/>
            <p:cNvSpPr>
              <a:spLocks/>
            </p:cNvSpPr>
            <p:nvPr/>
          </p:nvSpPr>
          <p:spPr bwMode="auto">
            <a:xfrm>
              <a:off x="8842598" y="3160491"/>
              <a:ext cx="317500" cy="69850"/>
            </a:xfrm>
            <a:custGeom>
              <a:avLst/>
              <a:gdLst/>
              <a:ahLst/>
              <a:cxnLst/>
              <a:rect l="l" t="t" r="r" b="b"/>
              <a:pathLst>
                <a:path w="317500" h="69850">
                  <a:moveTo>
                    <a:pt x="165100" y="7937"/>
                  </a:moveTo>
                  <a:lnTo>
                    <a:pt x="165100" y="58737"/>
                  </a:lnTo>
                  <a:lnTo>
                    <a:pt x="304800" y="58737"/>
                  </a:lnTo>
                  <a:lnTo>
                    <a:pt x="304800" y="7937"/>
                  </a:lnTo>
                  <a:close/>
                  <a:moveTo>
                    <a:pt x="15875" y="7937"/>
                  </a:moveTo>
                  <a:lnTo>
                    <a:pt x="15875" y="25400"/>
                  </a:lnTo>
                  <a:lnTo>
                    <a:pt x="66675" y="25400"/>
                  </a:lnTo>
                  <a:lnTo>
                    <a:pt x="66675" y="7937"/>
                  </a:lnTo>
                  <a:close/>
                  <a:moveTo>
                    <a:pt x="12267" y="0"/>
                  </a:moveTo>
                  <a:lnTo>
                    <a:pt x="305594" y="0"/>
                  </a:lnTo>
                  <a:cubicBezTo>
                    <a:pt x="312088" y="0"/>
                    <a:pt x="317500" y="5041"/>
                    <a:pt x="317500" y="11162"/>
                  </a:cubicBezTo>
                  <a:lnTo>
                    <a:pt x="317500" y="58689"/>
                  </a:lnTo>
                  <a:cubicBezTo>
                    <a:pt x="317500" y="64809"/>
                    <a:pt x="312088" y="69850"/>
                    <a:pt x="305594" y="69850"/>
                  </a:cubicBezTo>
                  <a:lnTo>
                    <a:pt x="12267" y="69850"/>
                  </a:lnTo>
                  <a:cubicBezTo>
                    <a:pt x="5412" y="69850"/>
                    <a:pt x="0" y="64809"/>
                    <a:pt x="0" y="58689"/>
                  </a:cubicBezTo>
                  <a:lnTo>
                    <a:pt x="0" y="11162"/>
                  </a:lnTo>
                  <a:cubicBezTo>
                    <a:pt x="0" y="5041"/>
                    <a:pt x="5412" y="0"/>
                    <a:pt x="12267" y="0"/>
                  </a:cubicBezTo>
                  <a:close/>
                </a:path>
              </a:pathLst>
            </a:custGeom>
            <a:solidFill>
              <a:srgbClr val="FEFEF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142" name="Group 141"/>
          <p:cNvGrpSpPr/>
          <p:nvPr/>
        </p:nvGrpSpPr>
        <p:grpSpPr>
          <a:xfrm>
            <a:off x="5199732" y="4275660"/>
            <a:ext cx="296671" cy="297180"/>
            <a:chOff x="2216642" y="3033873"/>
            <a:chExt cx="410775" cy="411480"/>
          </a:xfrm>
        </p:grpSpPr>
        <p:sp>
          <p:nvSpPr>
            <p:cNvPr id="143" name="Oval 314"/>
            <p:cNvSpPr>
              <a:spLocks noChangeAspect="1"/>
            </p:cNvSpPr>
            <p:nvPr/>
          </p:nvSpPr>
          <p:spPr bwMode="auto">
            <a:xfrm>
              <a:off x="2216642" y="3033873"/>
              <a:ext cx="410775" cy="411480"/>
            </a:xfrm>
            <a:prstGeom prst="ellipse">
              <a:avLst/>
            </a:prstGeom>
            <a:solidFill>
              <a:srgbClr val="193F54"/>
            </a:solidFill>
            <a:ln w="19050" cap="flat">
              <a:solidFill>
                <a:schemeClr val="bg1"/>
              </a:solidFill>
              <a:round/>
              <a:headEnd type="none" w="med" len="med"/>
              <a:tailEnd type="none" w="med" len="med"/>
            </a:ln>
            <a:effectLst/>
          </p:spPr>
          <p:txBody>
            <a:bodyPr lIns="0" tIns="0" rIns="0" bIns="0"/>
            <a:lstStyle/>
            <a:p>
              <a:pPr algn="ctr" eaLnBrk="0" hangingPunct="0">
                <a:lnSpc>
                  <a:spcPct val="90000"/>
                </a:lnSpc>
                <a:defRPr/>
              </a:pPr>
              <a:endParaRPr lang="en-US" kern="0" dirty="0">
                <a:solidFill>
                  <a:schemeClr val="bg1"/>
                </a:solidFill>
                <a:latin typeface="Arial"/>
              </a:endParaRPr>
            </a:p>
          </p:txBody>
        </p:sp>
        <p:grpSp>
          <p:nvGrpSpPr>
            <p:cNvPr id="144" name="Group 151"/>
            <p:cNvGrpSpPr/>
            <p:nvPr/>
          </p:nvGrpSpPr>
          <p:grpSpPr>
            <a:xfrm>
              <a:off x="2289295" y="3147344"/>
              <a:ext cx="265468" cy="184556"/>
              <a:chOff x="11117263" y="5981265"/>
              <a:chExt cx="463550" cy="322264"/>
            </a:xfrm>
            <a:effectLst/>
          </p:grpSpPr>
          <p:sp>
            <p:nvSpPr>
              <p:cNvPr id="145" name="Freeform 31"/>
              <p:cNvSpPr>
                <a:spLocks/>
              </p:cNvSpPr>
              <p:nvPr/>
            </p:nvSpPr>
            <p:spPr bwMode="auto">
              <a:xfrm>
                <a:off x="11117263" y="6009839"/>
                <a:ext cx="149225" cy="277814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1"/>
                  </a:cxn>
                  <a:cxn ang="0">
                    <a:pos x="0" y="71"/>
                  </a:cxn>
                  <a:cxn ang="0">
                    <a:pos x="1" y="74"/>
                  </a:cxn>
                  <a:cxn ang="0">
                    <a:pos x="40" y="32"/>
                  </a:cxn>
                  <a:cxn ang="0">
                    <a:pos x="1" y="0"/>
                  </a:cxn>
                </a:cxnLst>
                <a:rect l="0" t="0" r="r" b="b"/>
                <a:pathLst>
                  <a:path w="40" h="74">
                    <a:moveTo>
                      <a:pt x="1" y="0"/>
                    </a:moveTo>
                    <a:cubicBezTo>
                      <a:pt x="1" y="0"/>
                      <a:pt x="0" y="1"/>
                      <a:pt x="0" y="1"/>
                    </a:cubicBezTo>
                    <a:cubicBezTo>
                      <a:pt x="0" y="71"/>
                      <a:pt x="0" y="71"/>
                      <a:pt x="0" y="71"/>
                    </a:cubicBezTo>
                    <a:cubicBezTo>
                      <a:pt x="0" y="72"/>
                      <a:pt x="1" y="73"/>
                      <a:pt x="1" y="74"/>
                    </a:cubicBezTo>
                    <a:cubicBezTo>
                      <a:pt x="40" y="32"/>
                      <a:pt x="40" y="32"/>
                      <a:pt x="40" y="32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dirty="0">
                  <a:solidFill>
                    <a:schemeClr val="bg1"/>
                  </a:solidFill>
                  <a:latin typeface="Arial"/>
                </a:endParaRPr>
              </a:p>
            </p:txBody>
          </p:sp>
          <p:sp>
            <p:nvSpPr>
              <p:cNvPr id="146" name="Freeform 32"/>
              <p:cNvSpPr>
                <a:spLocks/>
              </p:cNvSpPr>
              <p:nvPr/>
            </p:nvSpPr>
            <p:spPr bwMode="auto">
              <a:xfrm>
                <a:off x="11431588" y="6009839"/>
                <a:ext cx="149225" cy="277814"/>
              </a:xfrm>
              <a:custGeom>
                <a:avLst/>
                <a:gdLst/>
                <a:ahLst/>
                <a:cxnLst>
                  <a:cxn ang="0">
                    <a:pos x="40" y="0"/>
                  </a:cxn>
                  <a:cxn ang="0">
                    <a:pos x="40" y="1"/>
                  </a:cxn>
                  <a:cxn ang="0">
                    <a:pos x="40" y="71"/>
                  </a:cxn>
                  <a:cxn ang="0">
                    <a:pos x="39" y="74"/>
                  </a:cxn>
                  <a:cxn ang="0">
                    <a:pos x="0" y="32"/>
                  </a:cxn>
                  <a:cxn ang="0">
                    <a:pos x="40" y="0"/>
                  </a:cxn>
                </a:cxnLst>
                <a:rect l="0" t="0" r="r" b="b"/>
                <a:pathLst>
                  <a:path w="40" h="74">
                    <a:moveTo>
                      <a:pt x="40" y="0"/>
                    </a:moveTo>
                    <a:cubicBezTo>
                      <a:pt x="40" y="0"/>
                      <a:pt x="40" y="1"/>
                      <a:pt x="40" y="1"/>
                    </a:cubicBezTo>
                    <a:cubicBezTo>
                      <a:pt x="40" y="71"/>
                      <a:pt x="40" y="71"/>
                      <a:pt x="40" y="71"/>
                    </a:cubicBezTo>
                    <a:cubicBezTo>
                      <a:pt x="40" y="72"/>
                      <a:pt x="40" y="73"/>
                      <a:pt x="39" y="74"/>
                    </a:cubicBezTo>
                    <a:cubicBezTo>
                      <a:pt x="0" y="32"/>
                      <a:pt x="0" y="32"/>
                      <a:pt x="0" y="32"/>
                    </a:cubicBezTo>
                    <a:lnTo>
                      <a:pt x="40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dirty="0">
                  <a:solidFill>
                    <a:schemeClr val="bg1"/>
                  </a:solidFill>
                  <a:latin typeface="Arial"/>
                </a:endParaRPr>
              </a:p>
            </p:txBody>
          </p:sp>
          <p:sp>
            <p:nvSpPr>
              <p:cNvPr id="147" name="Freeform 33"/>
              <p:cNvSpPr>
                <a:spLocks/>
              </p:cNvSpPr>
              <p:nvPr/>
            </p:nvSpPr>
            <p:spPr bwMode="auto">
              <a:xfrm>
                <a:off x="11153775" y="6152717"/>
                <a:ext cx="390526" cy="150812"/>
              </a:xfrm>
              <a:custGeom>
                <a:avLst/>
                <a:gdLst/>
                <a:ahLst/>
                <a:cxnLst>
                  <a:cxn ang="0">
                    <a:pos x="52" y="40"/>
                  </a:cxn>
                  <a:cxn ang="0">
                    <a:pos x="104" y="40"/>
                  </a:cxn>
                  <a:cxn ang="0">
                    <a:pos x="104" y="40"/>
                  </a:cxn>
                  <a:cxn ang="0">
                    <a:pos x="67" y="0"/>
                  </a:cxn>
                  <a:cxn ang="0">
                    <a:pos x="55" y="10"/>
                  </a:cxn>
                  <a:cxn ang="0">
                    <a:pos x="52" y="11"/>
                  </a:cxn>
                  <a:cxn ang="0">
                    <a:pos x="50" y="10"/>
                  </a:cxn>
                  <a:cxn ang="0">
                    <a:pos x="38" y="0"/>
                  </a:cxn>
                  <a:cxn ang="0">
                    <a:pos x="0" y="40"/>
                  </a:cxn>
                  <a:cxn ang="0">
                    <a:pos x="1" y="40"/>
                  </a:cxn>
                  <a:cxn ang="0">
                    <a:pos x="52" y="40"/>
                  </a:cxn>
                </a:cxnLst>
                <a:rect l="0" t="0" r="r" b="b"/>
                <a:pathLst>
                  <a:path w="104" h="40">
                    <a:moveTo>
                      <a:pt x="52" y="40"/>
                    </a:moveTo>
                    <a:cubicBezTo>
                      <a:pt x="104" y="40"/>
                      <a:pt x="104" y="40"/>
                      <a:pt x="104" y="40"/>
                    </a:cubicBezTo>
                    <a:cubicBezTo>
                      <a:pt x="104" y="40"/>
                      <a:pt x="104" y="40"/>
                      <a:pt x="104" y="40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55" y="10"/>
                      <a:pt x="55" y="10"/>
                      <a:pt x="55" y="10"/>
                    </a:cubicBezTo>
                    <a:cubicBezTo>
                      <a:pt x="54" y="11"/>
                      <a:pt x="53" y="11"/>
                      <a:pt x="52" y="11"/>
                    </a:cubicBezTo>
                    <a:cubicBezTo>
                      <a:pt x="51" y="11"/>
                      <a:pt x="50" y="11"/>
                      <a:pt x="50" y="10"/>
                    </a:cubicBezTo>
                    <a:cubicBezTo>
                      <a:pt x="38" y="0"/>
                      <a:pt x="38" y="0"/>
                      <a:pt x="38" y="0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0" y="40"/>
                      <a:pt x="0" y="40"/>
                      <a:pt x="1" y="40"/>
                    </a:cubicBezTo>
                    <a:lnTo>
                      <a:pt x="52" y="4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dirty="0">
                  <a:solidFill>
                    <a:schemeClr val="bg1"/>
                  </a:solidFill>
                  <a:latin typeface="Arial"/>
                </a:endParaRPr>
              </a:p>
            </p:txBody>
          </p:sp>
          <p:sp>
            <p:nvSpPr>
              <p:cNvPr id="148" name="Freeform 34"/>
              <p:cNvSpPr>
                <a:spLocks/>
              </p:cNvSpPr>
              <p:nvPr/>
            </p:nvSpPr>
            <p:spPr bwMode="auto">
              <a:xfrm>
                <a:off x="11139488" y="5981265"/>
                <a:ext cx="423861" cy="168274"/>
              </a:xfrm>
              <a:custGeom>
                <a:avLst/>
                <a:gdLst/>
                <a:ahLst/>
                <a:cxnLst>
                  <a:cxn ang="0">
                    <a:pos x="56" y="45"/>
                  </a:cxn>
                  <a:cxn ang="0">
                    <a:pos x="60" y="43"/>
                  </a:cxn>
                  <a:cxn ang="0">
                    <a:pos x="113" y="0"/>
                  </a:cxn>
                  <a:cxn ang="0">
                    <a:pos x="111" y="0"/>
                  </a:cxn>
                  <a:cxn ang="0">
                    <a:pos x="56" y="0"/>
                  </a:cxn>
                  <a:cxn ang="0">
                    <a:pos x="2" y="0"/>
                  </a:cxn>
                  <a:cxn ang="0">
                    <a:pos x="0" y="0"/>
                  </a:cxn>
                  <a:cxn ang="0">
                    <a:pos x="52" y="43"/>
                  </a:cxn>
                  <a:cxn ang="0">
                    <a:pos x="56" y="45"/>
                  </a:cxn>
                </a:cxnLst>
                <a:rect l="0" t="0" r="r" b="b"/>
                <a:pathLst>
                  <a:path w="113" h="45">
                    <a:moveTo>
                      <a:pt x="56" y="45"/>
                    </a:moveTo>
                    <a:cubicBezTo>
                      <a:pt x="58" y="45"/>
                      <a:pt x="59" y="44"/>
                      <a:pt x="60" y="43"/>
                    </a:cubicBezTo>
                    <a:cubicBezTo>
                      <a:pt x="113" y="0"/>
                      <a:pt x="113" y="0"/>
                      <a:pt x="113" y="0"/>
                    </a:cubicBezTo>
                    <a:cubicBezTo>
                      <a:pt x="112" y="0"/>
                      <a:pt x="111" y="0"/>
                      <a:pt x="111" y="0"/>
                    </a:cubicBezTo>
                    <a:cubicBezTo>
                      <a:pt x="56" y="0"/>
                      <a:pt x="56" y="0"/>
                      <a:pt x="56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52" y="43"/>
                      <a:pt x="52" y="43"/>
                      <a:pt x="52" y="43"/>
                    </a:cubicBezTo>
                    <a:cubicBezTo>
                      <a:pt x="53" y="44"/>
                      <a:pt x="55" y="45"/>
                      <a:pt x="56" y="45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dirty="0">
                  <a:solidFill>
                    <a:schemeClr val="bg1"/>
                  </a:solidFill>
                  <a:latin typeface="Arial"/>
                </a:endParaRPr>
              </a:p>
            </p:txBody>
          </p:sp>
        </p:grpSp>
      </p:grpSp>
      <p:grpSp>
        <p:nvGrpSpPr>
          <p:cNvPr id="149" name="Group 148"/>
          <p:cNvGrpSpPr/>
          <p:nvPr/>
        </p:nvGrpSpPr>
        <p:grpSpPr>
          <a:xfrm>
            <a:off x="1744980" y="4283948"/>
            <a:ext cx="297180" cy="297180"/>
            <a:chOff x="8795608" y="3927132"/>
            <a:chExt cx="411480" cy="411480"/>
          </a:xfrm>
        </p:grpSpPr>
        <p:sp>
          <p:nvSpPr>
            <p:cNvPr id="150" name="Oval 263"/>
            <p:cNvSpPr>
              <a:spLocks noChangeAspect="1"/>
            </p:cNvSpPr>
            <p:nvPr/>
          </p:nvSpPr>
          <p:spPr bwMode="auto">
            <a:xfrm>
              <a:off x="8795608" y="3927132"/>
              <a:ext cx="411480" cy="411480"/>
            </a:xfrm>
            <a:prstGeom prst="ellipse">
              <a:avLst/>
            </a:prstGeom>
            <a:solidFill>
              <a:srgbClr val="800000"/>
            </a:solidFill>
            <a:ln w="19050" cap="flat">
              <a:solidFill>
                <a:schemeClr val="bg1"/>
              </a:solidFill>
              <a:round/>
              <a:headEnd type="none" w="med" len="med"/>
              <a:tailEnd type="none" w="med" len="med"/>
            </a:ln>
            <a:effectLst/>
          </p:spPr>
          <p:txBody>
            <a:bodyPr lIns="0" tIns="0" rIns="0" bIns="0"/>
            <a:lstStyle/>
            <a:p>
              <a:pPr eaLnBrk="0" hangingPunct="0">
                <a:lnSpc>
                  <a:spcPct val="90000"/>
                </a:lnSpc>
              </a:pPr>
              <a:endParaRPr lang="en-US" kern="0" dirty="0">
                <a:solidFill>
                  <a:schemeClr val="bg1"/>
                </a:solidFill>
                <a:latin typeface="Arial"/>
              </a:endParaRPr>
            </a:p>
          </p:txBody>
        </p:sp>
        <p:grpSp>
          <p:nvGrpSpPr>
            <p:cNvPr id="151" name="Group 150"/>
            <p:cNvGrpSpPr/>
            <p:nvPr/>
          </p:nvGrpSpPr>
          <p:grpSpPr>
            <a:xfrm>
              <a:off x="8870808" y="4051869"/>
              <a:ext cx="261080" cy="162007"/>
              <a:chOff x="8731739" y="8055788"/>
              <a:chExt cx="261080" cy="162007"/>
            </a:xfrm>
          </p:grpSpPr>
          <p:sp>
            <p:nvSpPr>
              <p:cNvPr id="152" name="Rectangle 17"/>
              <p:cNvSpPr>
                <a:spLocks noChangeArrowheads="1"/>
              </p:cNvSpPr>
              <p:nvPr/>
            </p:nvSpPr>
            <p:spPr bwMode="auto">
              <a:xfrm>
                <a:off x="8731739" y="8055788"/>
                <a:ext cx="79757" cy="17447"/>
              </a:xfrm>
              <a:prstGeom prst="rect">
                <a:avLst/>
              </a:prstGeom>
              <a:solidFill>
                <a:srgbClr val="FFFFFF"/>
              </a:solidFill>
              <a:ln w="19050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defTabSz="1190380"/>
                <a:endParaRPr lang="en-US" dirty="0" smtClean="0">
                  <a:solidFill>
                    <a:srgbClr val="4C4D4F"/>
                  </a:solidFill>
                  <a:latin typeface="Arial"/>
                </a:endParaRPr>
              </a:p>
            </p:txBody>
          </p:sp>
          <p:sp>
            <p:nvSpPr>
              <p:cNvPr id="153" name="Rectangle 18"/>
              <p:cNvSpPr>
                <a:spLocks noChangeArrowheads="1"/>
              </p:cNvSpPr>
              <p:nvPr/>
            </p:nvSpPr>
            <p:spPr bwMode="auto">
              <a:xfrm>
                <a:off x="8822712" y="8055788"/>
                <a:ext cx="79757" cy="17447"/>
              </a:xfrm>
              <a:prstGeom prst="rect">
                <a:avLst/>
              </a:prstGeom>
              <a:solidFill>
                <a:srgbClr val="FFFFFF"/>
              </a:solidFill>
              <a:ln w="19050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defTabSz="1190380"/>
                <a:endParaRPr lang="en-US" dirty="0" smtClean="0">
                  <a:solidFill>
                    <a:srgbClr val="4C4D4F"/>
                  </a:solidFill>
                  <a:latin typeface="Arial"/>
                </a:endParaRPr>
              </a:p>
            </p:txBody>
          </p:sp>
          <p:sp>
            <p:nvSpPr>
              <p:cNvPr id="154" name="Rectangle 19"/>
              <p:cNvSpPr>
                <a:spLocks noChangeArrowheads="1"/>
              </p:cNvSpPr>
              <p:nvPr/>
            </p:nvSpPr>
            <p:spPr bwMode="auto">
              <a:xfrm>
                <a:off x="8913062" y="8055788"/>
                <a:ext cx="79757" cy="17447"/>
              </a:xfrm>
              <a:prstGeom prst="rect">
                <a:avLst/>
              </a:prstGeom>
              <a:solidFill>
                <a:srgbClr val="FFFFFF"/>
              </a:solidFill>
              <a:ln w="19050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defTabSz="1190380"/>
                <a:endParaRPr lang="en-US" dirty="0" smtClean="0">
                  <a:solidFill>
                    <a:srgbClr val="4C4D4F"/>
                  </a:solidFill>
                  <a:latin typeface="Arial"/>
                </a:endParaRPr>
              </a:p>
            </p:txBody>
          </p:sp>
          <p:sp>
            <p:nvSpPr>
              <p:cNvPr id="155" name="Rectangle 20"/>
              <p:cNvSpPr>
                <a:spLocks noChangeArrowheads="1"/>
              </p:cNvSpPr>
              <p:nvPr/>
            </p:nvSpPr>
            <p:spPr bwMode="auto">
              <a:xfrm>
                <a:off x="8777225" y="8084451"/>
                <a:ext cx="79757" cy="18070"/>
              </a:xfrm>
              <a:prstGeom prst="rect">
                <a:avLst/>
              </a:prstGeom>
              <a:solidFill>
                <a:srgbClr val="FFFFFF"/>
              </a:solidFill>
              <a:ln w="19050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defTabSz="1190380"/>
                <a:endParaRPr lang="en-US" dirty="0" smtClean="0">
                  <a:solidFill>
                    <a:srgbClr val="4C4D4F"/>
                  </a:solidFill>
                  <a:latin typeface="Arial"/>
                </a:endParaRPr>
              </a:p>
            </p:txBody>
          </p:sp>
          <p:sp>
            <p:nvSpPr>
              <p:cNvPr id="156" name="Rectangle 21"/>
              <p:cNvSpPr>
                <a:spLocks noChangeArrowheads="1"/>
              </p:cNvSpPr>
              <p:nvPr/>
            </p:nvSpPr>
            <p:spPr bwMode="auto">
              <a:xfrm>
                <a:off x="8867575" y="8084451"/>
                <a:ext cx="79757" cy="18070"/>
              </a:xfrm>
              <a:prstGeom prst="rect">
                <a:avLst/>
              </a:prstGeom>
              <a:solidFill>
                <a:srgbClr val="FFFFFF"/>
              </a:solidFill>
              <a:ln w="19050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defTabSz="1190380"/>
                <a:endParaRPr lang="en-US" dirty="0" smtClean="0">
                  <a:solidFill>
                    <a:srgbClr val="4C4D4F"/>
                  </a:solidFill>
                  <a:latin typeface="Arial"/>
                </a:endParaRPr>
              </a:p>
            </p:txBody>
          </p:sp>
          <p:sp>
            <p:nvSpPr>
              <p:cNvPr id="157" name="Rectangle 22"/>
              <p:cNvSpPr>
                <a:spLocks noChangeArrowheads="1"/>
              </p:cNvSpPr>
              <p:nvPr/>
            </p:nvSpPr>
            <p:spPr bwMode="auto">
              <a:xfrm>
                <a:off x="8731739" y="8084451"/>
                <a:ext cx="34271" cy="18070"/>
              </a:xfrm>
              <a:prstGeom prst="rect">
                <a:avLst/>
              </a:prstGeom>
              <a:solidFill>
                <a:srgbClr val="FFFFFF"/>
              </a:solidFill>
              <a:ln w="19050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defTabSz="1190380"/>
                <a:endParaRPr lang="en-US" dirty="0" smtClean="0">
                  <a:solidFill>
                    <a:srgbClr val="4C4D4F"/>
                  </a:solidFill>
                  <a:latin typeface="Arial"/>
                </a:endParaRPr>
              </a:p>
            </p:txBody>
          </p:sp>
          <p:sp>
            <p:nvSpPr>
              <p:cNvPr id="158" name="Rectangle 23"/>
              <p:cNvSpPr>
                <a:spLocks noChangeArrowheads="1"/>
              </p:cNvSpPr>
              <p:nvPr/>
            </p:nvSpPr>
            <p:spPr bwMode="auto">
              <a:xfrm>
                <a:off x="8958548" y="8084451"/>
                <a:ext cx="34271" cy="18070"/>
              </a:xfrm>
              <a:prstGeom prst="rect">
                <a:avLst/>
              </a:prstGeom>
              <a:solidFill>
                <a:srgbClr val="FFFFFF"/>
              </a:solidFill>
              <a:ln w="19050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defTabSz="1190380"/>
                <a:endParaRPr lang="en-US" dirty="0" smtClean="0">
                  <a:solidFill>
                    <a:srgbClr val="4C4D4F"/>
                  </a:solidFill>
                  <a:latin typeface="Arial"/>
                </a:endParaRPr>
              </a:p>
            </p:txBody>
          </p:sp>
          <p:sp>
            <p:nvSpPr>
              <p:cNvPr id="159" name="Rectangle 24"/>
              <p:cNvSpPr>
                <a:spLocks noChangeArrowheads="1"/>
              </p:cNvSpPr>
              <p:nvPr/>
            </p:nvSpPr>
            <p:spPr bwMode="auto">
              <a:xfrm>
                <a:off x="8731739" y="8113114"/>
                <a:ext cx="79757" cy="18070"/>
              </a:xfrm>
              <a:prstGeom prst="rect">
                <a:avLst/>
              </a:prstGeom>
              <a:solidFill>
                <a:srgbClr val="FFFFFF"/>
              </a:solidFill>
              <a:ln w="19050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defTabSz="1190380"/>
                <a:endParaRPr lang="en-US" dirty="0" smtClean="0">
                  <a:solidFill>
                    <a:srgbClr val="4C4D4F"/>
                  </a:solidFill>
                  <a:latin typeface="Arial"/>
                </a:endParaRPr>
              </a:p>
            </p:txBody>
          </p:sp>
          <p:sp>
            <p:nvSpPr>
              <p:cNvPr id="160" name="Rectangle 25"/>
              <p:cNvSpPr>
                <a:spLocks noChangeArrowheads="1"/>
              </p:cNvSpPr>
              <p:nvPr/>
            </p:nvSpPr>
            <p:spPr bwMode="auto">
              <a:xfrm>
                <a:off x="8822712" y="8113114"/>
                <a:ext cx="79757" cy="18070"/>
              </a:xfrm>
              <a:prstGeom prst="rect">
                <a:avLst/>
              </a:prstGeom>
              <a:solidFill>
                <a:srgbClr val="FFFFFF"/>
              </a:solidFill>
              <a:ln w="19050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defTabSz="1190380"/>
                <a:endParaRPr lang="en-US" dirty="0" smtClean="0">
                  <a:solidFill>
                    <a:srgbClr val="4C4D4F"/>
                  </a:solidFill>
                  <a:latin typeface="Arial"/>
                </a:endParaRPr>
              </a:p>
            </p:txBody>
          </p:sp>
          <p:sp>
            <p:nvSpPr>
              <p:cNvPr id="161" name="Rectangle 26"/>
              <p:cNvSpPr>
                <a:spLocks noChangeArrowheads="1"/>
              </p:cNvSpPr>
              <p:nvPr/>
            </p:nvSpPr>
            <p:spPr bwMode="auto">
              <a:xfrm>
                <a:off x="8913062" y="8113114"/>
                <a:ext cx="79757" cy="18070"/>
              </a:xfrm>
              <a:prstGeom prst="rect">
                <a:avLst/>
              </a:prstGeom>
              <a:solidFill>
                <a:srgbClr val="FFFFFF"/>
              </a:solidFill>
              <a:ln w="19050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defTabSz="1190380"/>
                <a:endParaRPr lang="en-US" dirty="0" smtClean="0">
                  <a:solidFill>
                    <a:srgbClr val="4C4D4F"/>
                  </a:solidFill>
                  <a:latin typeface="Arial"/>
                </a:endParaRPr>
              </a:p>
            </p:txBody>
          </p:sp>
          <p:sp>
            <p:nvSpPr>
              <p:cNvPr id="162" name="Rectangle 27"/>
              <p:cNvSpPr>
                <a:spLocks noChangeArrowheads="1"/>
              </p:cNvSpPr>
              <p:nvPr/>
            </p:nvSpPr>
            <p:spPr bwMode="auto">
              <a:xfrm>
                <a:off x="8777225" y="8142399"/>
                <a:ext cx="79757" cy="17447"/>
              </a:xfrm>
              <a:prstGeom prst="rect">
                <a:avLst/>
              </a:prstGeom>
              <a:solidFill>
                <a:srgbClr val="FFFFFF"/>
              </a:solidFill>
              <a:ln w="19050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defTabSz="1190380"/>
                <a:endParaRPr lang="en-US" dirty="0" smtClean="0">
                  <a:solidFill>
                    <a:srgbClr val="4C4D4F"/>
                  </a:solidFill>
                  <a:latin typeface="Arial"/>
                </a:endParaRPr>
              </a:p>
            </p:txBody>
          </p:sp>
          <p:sp>
            <p:nvSpPr>
              <p:cNvPr id="163" name="Rectangle 28"/>
              <p:cNvSpPr>
                <a:spLocks noChangeArrowheads="1"/>
              </p:cNvSpPr>
              <p:nvPr/>
            </p:nvSpPr>
            <p:spPr bwMode="auto">
              <a:xfrm>
                <a:off x="8867575" y="8142399"/>
                <a:ext cx="79757" cy="17447"/>
              </a:xfrm>
              <a:prstGeom prst="rect">
                <a:avLst/>
              </a:prstGeom>
              <a:solidFill>
                <a:srgbClr val="FFFFFF"/>
              </a:solidFill>
              <a:ln w="19050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defTabSz="1190380"/>
                <a:endParaRPr lang="en-US" dirty="0" smtClean="0">
                  <a:solidFill>
                    <a:srgbClr val="4C4D4F"/>
                  </a:solidFill>
                  <a:latin typeface="Arial"/>
                </a:endParaRPr>
              </a:p>
            </p:txBody>
          </p:sp>
          <p:sp>
            <p:nvSpPr>
              <p:cNvPr id="164" name="Rectangle 29"/>
              <p:cNvSpPr>
                <a:spLocks noChangeArrowheads="1"/>
              </p:cNvSpPr>
              <p:nvPr/>
            </p:nvSpPr>
            <p:spPr bwMode="auto">
              <a:xfrm>
                <a:off x="8731739" y="8142399"/>
                <a:ext cx="34271" cy="17447"/>
              </a:xfrm>
              <a:prstGeom prst="rect">
                <a:avLst/>
              </a:prstGeom>
              <a:solidFill>
                <a:srgbClr val="FFFFFF"/>
              </a:solidFill>
              <a:ln w="19050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defTabSz="1190380"/>
                <a:endParaRPr lang="en-US" dirty="0" smtClean="0">
                  <a:solidFill>
                    <a:srgbClr val="4C4D4F"/>
                  </a:solidFill>
                  <a:latin typeface="Arial"/>
                </a:endParaRPr>
              </a:p>
            </p:txBody>
          </p:sp>
          <p:sp>
            <p:nvSpPr>
              <p:cNvPr id="165" name="Rectangle 30"/>
              <p:cNvSpPr>
                <a:spLocks noChangeArrowheads="1"/>
              </p:cNvSpPr>
              <p:nvPr/>
            </p:nvSpPr>
            <p:spPr bwMode="auto">
              <a:xfrm>
                <a:off x="8958548" y="8142399"/>
                <a:ext cx="34271" cy="17447"/>
              </a:xfrm>
              <a:prstGeom prst="rect">
                <a:avLst/>
              </a:prstGeom>
              <a:solidFill>
                <a:srgbClr val="FFFFFF"/>
              </a:solidFill>
              <a:ln w="19050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defTabSz="1190380"/>
                <a:endParaRPr lang="en-US" dirty="0" smtClean="0">
                  <a:solidFill>
                    <a:srgbClr val="4C4D4F"/>
                  </a:solidFill>
                  <a:latin typeface="Arial"/>
                </a:endParaRPr>
              </a:p>
            </p:txBody>
          </p:sp>
          <p:sp>
            <p:nvSpPr>
              <p:cNvPr id="166" name="Rectangle 31"/>
              <p:cNvSpPr>
                <a:spLocks noChangeArrowheads="1"/>
              </p:cNvSpPr>
              <p:nvPr/>
            </p:nvSpPr>
            <p:spPr bwMode="auto">
              <a:xfrm>
                <a:off x="8731739" y="8171062"/>
                <a:ext cx="79757" cy="17447"/>
              </a:xfrm>
              <a:prstGeom prst="rect">
                <a:avLst/>
              </a:prstGeom>
              <a:solidFill>
                <a:srgbClr val="FFFFFF"/>
              </a:solidFill>
              <a:ln w="19050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defTabSz="1190380"/>
                <a:endParaRPr lang="en-US" dirty="0" smtClean="0">
                  <a:solidFill>
                    <a:srgbClr val="4C4D4F"/>
                  </a:solidFill>
                  <a:latin typeface="Arial"/>
                </a:endParaRPr>
              </a:p>
            </p:txBody>
          </p:sp>
          <p:sp>
            <p:nvSpPr>
              <p:cNvPr id="167" name="Rectangle 32"/>
              <p:cNvSpPr>
                <a:spLocks noChangeArrowheads="1"/>
              </p:cNvSpPr>
              <p:nvPr/>
            </p:nvSpPr>
            <p:spPr bwMode="auto">
              <a:xfrm>
                <a:off x="8822712" y="8171062"/>
                <a:ext cx="79757" cy="17447"/>
              </a:xfrm>
              <a:prstGeom prst="rect">
                <a:avLst/>
              </a:prstGeom>
              <a:solidFill>
                <a:srgbClr val="FFFFFF"/>
              </a:solidFill>
              <a:ln w="19050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defTabSz="1190380"/>
                <a:endParaRPr lang="en-US" dirty="0" smtClean="0">
                  <a:solidFill>
                    <a:srgbClr val="4C4D4F"/>
                  </a:solidFill>
                  <a:latin typeface="Arial"/>
                </a:endParaRPr>
              </a:p>
            </p:txBody>
          </p:sp>
          <p:sp>
            <p:nvSpPr>
              <p:cNvPr id="168" name="Rectangle 33"/>
              <p:cNvSpPr>
                <a:spLocks noChangeArrowheads="1"/>
              </p:cNvSpPr>
              <p:nvPr/>
            </p:nvSpPr>
            <p:spPr bwMode="auto">
              <a:xfrm>
                <a:off x="8913062" y="8171062"/>
                <a:ext cx="79757" cy="17447"/>
              </a:xfrm>
              <a:prstGeom prst="rect">
                <a:avLst/>
              </a:prstGeom>
              <a:solidFill>
                <a:srgbClr val="FFFFFF"/>
              </a:solidFill>
              <a:ln w="19050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defTabSz="1190380"/>
                <a:endParaRPr lang="en-US" dirty="0" smtClean="0">
                  <a:solidFill>
                    <a:srgbClr val="4C4D4F"/>
                  </a:solidFill>
                  <a:latin typeface="Arial"/>
                </a:endParaRPr>
              </a:p>
            </p:txBody>
          </p:sp>
          <p:sp>
            <p:nvSpPr>
              <p:cNvPr id="169" name="Rectangle 34"/>
              <p:cNvSpPr>
                <a:spLocks noChangeArrowheads="1"/>
              </p:cNvSpPr>
              <p:nvPr/>
            </p:nvSpPr>
            <p:spPr bwMode="auto">
              <a:xfrm>
                <a:off x="8777225" y="8199725"/>
                <a:ext cx="79757" cy="18070"/>
              </a:xfrm>
              <a:prstGeom prst="rect">
                <a:avLst/>
              </a:prstGeom>
              <a:solidFill>
                <a:srgbClr val="FFFFFF"/>
              </a:solidFill>
              <a:ln w="19050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defTabSz="1190380"/>
                <a:endParaRPr lang="en-US" dirty="0" smtClean="0">
                  <a:solidFill>
                    <a:srgbClr val="4C4D4F"/>
                  </a:solidFill>
                  <a:latin typeface="Arial"/>
                </a:endParaRPr>
              </a:p>
            </p:txBody>
          </p:sp>
          <p:sp>
            <p:nvSpPr>
              <p:cNvPr id="170" name="Rectangle 35"/>
              <p:cNvSpPr>
                <a:spLocks noChangeArrowheads="1"/>
              </p:cNvSpPr>
              <p:nvPr/>
            </p:nvSpPr>
            <p:spPr bwMode="auto">
              <a:xfrm>
                <a:off x="8867575" y="8199725"/>
                <a:ext cx="79757" cy="18070"/>
              </a:xfrm>
              <a:prstGeom prst="rect">
                <a:avLst/>
              </a:prstGeom>
              <a:solidFill>
                <a:srgbClr val="FFFFFF"/>
              </a:solidFill>
              <a:ln w="19050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defTabSz="1190380"/>
                <a:endParaRPr lang="en-US" dirty="0" smtClean="0">
                  <a:solidFill>
                    <a:srgbClr val="4C4D4F"/>
                  </a:solidFill>
                  <a:latin typeface="Arial"/>
                </a:endParaRPr>
              </a:p>
            </p:txBody>
          </p:sp>
          <p:sp>
            <p:nvSpPr>
              <p:cNvPr id="171" name="Rectangle 36"/>
              <p:cNvSpPr>
                <a:spLocks noChangeArrowheads="1"/>
              </p:cNvSpPr>
              <p:nvPr/>
            </p:nvSpPr>
            <p:spPr bwMode="auto">
              <a:xfrm>
                <a:off x="8731739" y="8199725"/>
                <a:ext cx="34271" cy="18070"/>
              </a:xfrm>
              <a:prstGeom prst="rect">
                <a:avLst/>
              </a:prstGeom>
              <a:solidFill>
                <a:srgbClr val="FFFFFF"/>
              </a:solidFill>
              <a:ln w="19050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defTabSz="1190380"/>
                <a:endParaRPr lang="en-US" dirty="0" smtClean="0">
                  <a:solidFill>
                    <a:srgbClr val="4C4D4F"/>
                  </a:solidFill>
                  <a:latin typeface="Arial"/>
                </a:endParaRPr>
              </a:p>
            </p:txBody>
          </p:sp>
          <p:sp>
            <p:nvSpPr>
              <p:cNvPr id="172" name="Rectangle 37"/>
              <p:cNvSpPr>
                <a:spLocks noChangeArrowheads="1"/>
              </p:cNvSpPr>
              <p:nvPr/>
            </p:nvSpPr>
            <p:spPr bwMode="auto">
              <a:xfrm>
                <a:off x="8958548" y="8199725"/>
                <a:ext cx="34271" cy="18070"/>
              </a:xfrm>
              <a:prstGeom prst="rect">
                <a:avLst/>
              </a:prstGeom>
              <a:solidFill>
                <a:srgbClr val="FFFFFF"/>
              </a:solidFill>
              <a:ln w="19050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defTabSz="1190380"/>
                <a:endParaRPr lang="en-US" dirty="0" smtClean="0">
                  <a:solidFill>
                    <a:srgbClr val="4C4D4F"/>
                  </a:solidFill>
                  <a:latin typeface="Arial"/>
                </a:endParaRPr>
              </a:p>
            </p:txBody>
          </p:sp>
        </p:grpSp>
      </p:grpSp>
      <p:grpSp>
        <p:nvGrpSpPr>
          <p:cNvPr id="173" name="Group 172"/>
          <p:cNvGrpSpPr/>
          <p:nvPr/>
        </p:nvGrpSpPr>
        <p:grpSpPr>
          <a:xfrm>
            <a:off x="3961859" y="4279900"/>
            <a:ext cx="366225" cy="297180"/>
            <a:chOff x="3699381" y="3033873"/>
            <a:chExt cx="507081" cy="411480"/>
          </a:xfrm>
        </p:grpSpPr>
        <p:sp>
          <p:nvSpPr>
            <p:cNvPr id="174" name="Oval 173"/>
            <p:cNvSpPr>
              <a:spLocks noChangeAspect="1"/>
            </p:cNvSpPr>
            <p:nvPr/>
          </p:nvSpPr>
          <p:spPr bwMode="auto">
            <a:xfrm>
              <a:off x="3747535" y="3033873"/>
              <a:ext cx="410775" cy="411480"/>
            </a:xfrm>
            <a:prstGeom prst="ellipse">
              <a:avLst/>
            </a:prstGeom>
            <a:solidFill>
              <a:srgbClr val="193F54"/>
            </a:solidFill>
            <a:ln w="19050" cap="flat">
              <a:solidFill>
                <a:schemeClr val="bg1"/>
              </a:solidFill>
              <a:round/>
              <a:headEnd type="none" w="med" len="med"/>
              <a:tailEnd type="none" w="med" len="med"/>
            </a:ln>
            <a:effectLst/>
          </p:spPr>
          <p:txBody>
            <a:bodyPr lIns="0" tIns="0" rIns="0" bIns="0"/>
            <a:lstStyle/>
            <a:p>
              <a:pPr eaLnBrk="0" hangingPunct="0">
                <a:lnSpc>
                  <a:spcPct val="90000"/>
                </a:lnSpc>
              </a:pPr>
              <a:endParaRPr lang="en-US" kern="1200" dirty="0">
                <a:solidFill>
                  <a:schemeClr val="bg1"/>
                </a:solidFill>
                <a:latin typeface="Arial"/>
              </a:endParaRPr>
            </a:p>
          </p:txBody>
        </p:sp>
        <p:sp>
          <p:nvSpPr>
            <p:cNvPr id="175" name="TextBox 174"/>
            <p:cNvSpPr txBox="1"/>
            <p:nvPr/>
          </p:nvSpPr>
          <p:spPr>
            <a:xfrm>
              <a:off x="3699381" y="3125518"/>
              <a:ext cx="507081" cy="2343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500" kern="1200" dirty="0" smtClean="0">
                  <a:solidFill>
                    <a:schemeClr val="bg1"/>
                  </a:solidFill>
                  <a:latin typeface="Arial"/>
                </a:rPr>
                <a:t>WWW</a:t>
              </a:r>
              <a:endParaRPr lang="en-US" sz="500" kern="1200" dirty="0">
                <a:solidFill>
                  <a:schemeClr val="bg1"/>
                </a:solidFill>
                <a:latin typeface="Arial"/>
              </a:endParaRPr>
            </a:p>
          </p:txBody>
        </p:sp>
      </p:grpSp>
      <p:grpSp>
        <p:nvGrpSpPr>
          <p:cNvPr id="176" name="Group 175"/>
          <p:cNvGrpSpPr/>
          <p:nvPr/>
        </p:nvGrpSpPr>
        <p:grpSpPr>
          <a:xfrm>
            <a:off x="464804" y="4305118"/>
            <a:ext cx="289168" cy="281490"/>
            <a:chOff x="9415533" y="2889123"/>
            <a:chExt cx="677649" cy="659655"/>
          </a:xfrm>
        </p:grpSpPr>
        <p:sp>
          <p:nvSpPr>
            <p:cNvPr id="177" name="Oval 263"/>
            <p:cNvSpPr>
              <a:spLocks/>
            </p:cNvSpPr>
            <p:nvPr/>
          </p:nvSpPr>
          <p:spPr bwMode="auto">
            <a:xfrm>
              <a:off x="9415533" y="2889123"/>
              <a:ext cx="677649" cy="659655"/>
            </a:xfrm>
            <a:prstGeom prst="ellipse">
              <a:avLst/>
            </a:prstGeom>
            <a:solidFill>
              <a:srgbClr val="474747"/>
            </a:solidFill>
            <a:ln w="12700" cmpd="sng">
              <a:headEnd type="none" w="med" len="med"/>
              <a:tailEnd type="none" w="med" len="med"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lIns="0" tIns="0" rIns="0" bIns="0"/>
            <a:lstStyle/>
            <a:p>
              <a:pPr defTabSz="913748" eaLnBrk="0" hangingPunct="0">
                <a:lnSpc>
                  <a:spcPct val="90000"/>
                </a:lnSpc>
                <a:defRPr/>
              </a:pPr>
              <a:endParaRPr lang="en-US" sz="1798" kern="0" dirty="0">
                <a:solidFill>
                  <a:srgbClr val="FFFFFF"/>
                </a:solidFill>
              </a:endParaRPr>
            </a:p>
          </p:txBody>
        </p:sp>
        <p:pic>
          <p:nvPicPr>
            <p:cNvPr id="178" name="Picture 177" descr="router arrows.emf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525768" y="3020120"/>
              <a:ext cx="477105" cy="408571"/>
            </a:xfrm>
            <a:prstGeom prst="rect">
              <a:avLst/>
            </a:prstGeom>
          </p:spPr>
        </p:pic>
      </p:grpSp>
      <p:grpSp>
        <p:nvGrpSpPr>
          <p:cNvPr id="179" name="Group 178"/>
          <p:cNvGrpSpPr/>
          <p:nvPr/>
        </p:nvGrpSpPr>
        <p:grpSpPr>
          <a:xfrm>
            <a:off x="2821940" y="4294863"/>
            <a:ext cx="297180" cy="297180"/>
            <a:chOff x="8795608" y="2989676"/>
            <a:chExt cx="411480" cy="411480"/>
          </a:xfrm>
        </p:grpSpPr>
        <p:sp>
          <p:nvSpPr>
            <p:cNvPr id="180" name="Oval 263"/>
            <p:cNvSpPr>
              <a:spLocks/>
            </p:cNvSpPr>
            <p:nvPr/>
          </p:nvSpPr>
          <p:spPr bwMode="auto">
            <a:xfrm>
              <a:off x="8795608" y="2989676"/>
              <a:ext cx="411480" cy="411480"/>
            </a:xfrm>
            <a:prstGeom prst="ellipse">
              <a:avLst/>
            </a:prstGeom>
            <a:solidFill>
              <a:srgbClr val="800000"/>
            </a:solidFill>
            <a:ln w="19050" cap="flat">
              <a:solidFill>
                <a:schemeClr val="bg1"/>
              </a:solidFill>
              <a:round/>
              <a:headEnd type="none" w="med" len="med"/>
              <a:tailEnd type="none" w="med" len="med"/>
            </a:ln>
            <a:effectLst/>
          </p:spPr>
          <p:txBody>
            <a:bodyPr lIns="0" tIns="0" rIns="0" bIns="0"/>
            <a:lstStyle/>
            <a:p>
              <a:pPr eaLnBrk="0" hangingPunct="0">
                <a:lnSpc>
                  <a:spcPct val="90000"/>
                </a:lnSpc>
              </a:pPr>
              <a:endParaRPr lang="en-US" kern="0" dirty="0">
                <a:solidFill>
                  <a:schemeClr val="bg1"/>
                </a:solidFill>
                <a:latin typeface="Arial"/>
              </a:endParaRPr>
            </a:p>
          </p:txBody>
        </p:sp>
        <p:sp>
          <p:nvSpPr>
            <p:cNvPr id="181" name="Freeform 11"/>
            <p:cNvSpPr>
              <a:spLocks/>
            </p:cNvSpPr>
            <p:nvPr/>
          </p:nvSpPr>
          <p:spPr bwMode="auto">
            <a:xfrm>
              <a:off x="8842598" y="3160491"/>
              <a:ext cx="317500" cy="69850"/>
            </a:xfrm>
            <a:custGeom>
              <a:avLst/>
              <a:gdLst/>
              <a:ahLst/>
              <a:cxnLst/>
              <a:rect l="l" t="t" r="r" b="b"/>
              <a:pathLst>
                <a:path w="317500" h="69850">
                  <a:moveTo>
                    <a:pt x="165100" y="7937"/>
                  </a:moveTo>
                  <a:lnTo>
                    <a:pt x="165100" y="58737"/>
                  </a:lnTo>
                  <a:lnTo>
                    <a:pt x="304800" y="58737"/>
                  </a:lnTo>
                  <a:lnTo>
                    <a:pt x="304800" y="7937"/>
                  </a:lnTo>
                  <a:close/>
                  <a:moveTo>
                    <a:pt x="15875" y="7937"/>
                  </a:moveTo>
                  <a:lnTo>
                    <a:pt x="15875" y="25400"/>
                  </a:lnTo>
                  <a:lnTo>
                    <a:pt x="66675" y="25400"/>
                  </a:lnTo>
                  <a:lnTo>
                    <a:pt x="66675" y="7937"/>
                  </a:lnTo>
                  <a:close/>
                  <a:moveTo>
                    <a:pt x="12267" y="0"/>
                  </a:moveTo>
                  <a:lnTo>
                    <a:pt x="305594" y="0"/>
                  </a:lnTo>
                  <a:cubicBezTo>
                    <a:pt x="312088" y="0"/>
                    <a:pt x="317500" y="5041"/>
                    <a:pt x="317500" y="11162"/>
                  </a:cubicBezTo>
                  <a:lnTo>
                    <a:pt x="317500" y="58689"/>
                  </a:lnTo>
                  <a:cubicBezTo>
                    <a:pt x="317500" y="64809"/>
                    <a:pt x="312088" y="69850"/>
                    <a:pt x="305594" y="69850"/>
                  </a:cubicBezTo>
                  <a:lnTo>
                    <a:pt x="12267" y="69850"/>
                  </a:lnTo>
                  <a:cubicBezTo>
                    <a:pt x="5412" y="69850"/>
                    <a:pt x="0" y="64809"/>
                    <a:pt x="0" y="58689"/>
                  </a:cubicBezTo>
                  <a:lnTo>
                    <a:pt x="0" y="11162"/>
                  </a:lnTo>
                  <a:cubicBezTo>
                    <a:pt x="0" y="5041"/>
                    <a:pt x="5412" y="0"/>
                    <a:pt x="12267" y="0"/>
                  </a:cubicBezTo>
                  <a:close/>
                </a:path>
              </a:pathLst>
            </a:custGeom>
            <a:solidFill>
              <a:srgbClr val="FEFEF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182" name="Group 181"/>
          <p:cNvGrpSpPr/>
          <p:nvPr/>
        </p:nvGrpSpPr>
        <p:grpSpPr>
          <a:xfrm>
            <a:off x="6621780" y="4259580"/>
            <a:ext cx="297180" cy="297180"/>
            <a:chOff x="8795608" y="2989676"/>
            <a:chExt cx="411480" cy="411480"/>
          </a:xfrm>
        </p:grpSpPr>
        <p:sp>
          <p:nvSpPr>
            <p:cNvPr id="183" name="Oval 263"/>
            <p:cNvSpPr>
              <a:spLocks/>
            </p:cNvSpPr>
            <p:nvPr/>
          </p:nvSpPr>
          <p:spPr bwMode="auto">
            <a:xfrm>
              <a:off x="8795608" y="2989676"/>
              <a:ext cx="411480" cy="411480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 w="19050" cap="flat">
              <a:solidFill>
                <a:schemeClr val="bg1"/>
              </a:solidFill>
              <a:round/>
              <a:headEnd type="none" w="med" len="med"/>
              <a:tailEnd type="none" w="med" len="med"/>
            </a:ln>
            <a:effectLst/>
          </p:spPr>
          <p:txBody>
            <a:bodyPr lIns="0" tIns="0" rIns="0" bIns="0"/>
            <a:lstStyle/>
            <a:p>
              <a:pPr eaLnBrk="0" hangingPunct="0">
                <a:lnSpc>
                  <a:spcPct val="90000"/>
                </a:lnSpc>
              </a:pPr>
              <a:endParaRPr lang="en-US" kern="0" dirty="0">
                <a:solidFill>
                  <a:schemeClr val="bg1"/>
                </a:solidFill>
                <a:latin typeface="Arial"/>
              </a:endParaRPr>
            </a:p>
          </p:txBody>
        </p:sp>
        <p:sp>
          <p:nvSpPr>
            <p:cNvPr id="184" name="Freeform 11"/>
            <p:cNvSpPr>
              <a:spLocks/>
            </p:cNvSpPr>
            <p:nvPr/>
          </p:nvSpPr>
          <p:spPr bwMode="auto">
            <a:xfrm>
              <a:off x="8842598" y="3160491"/>
              <a:ext cx="317500" cy="69850"/>
            </a:xfrm>
            <a:custGeom>
              <a:avLst/>
              <a:gdLst/>
              <a:ahLst/>
              <a:cxnLst/>
              <a:rect l="l" t="t" r="r" b="b"/>
              <a:pathLst>
                <a:path w="317500" h="69850">
                  <a:moveTo>
                    <a:pt x="165100" y="7937"/>
                  </a:moveTo>
                  <a:lnTo>
                    <a:pt x="165100" y="58737"/>
                  </a:lnTo>
                  <a:lnTo>
                    <a:pt x="304800" y="58737"/>
                  </a:lnTo>
                  <a:lnTo>
                    <a:pt x="304800" y="7937"/>
                  </a:lnTo>
                  <a:close/>
                  <a:moveTo>
                    <a:pt x="15875" y="7937"/>
                  </a:moveTo>
                  <a:lnTo>
                    <a:pt x="15875" y="25400"/>
                  </a:lnTo>
                  <a:lnTo>
                    <a:pt x="66675" y="25400"/>
                  </a:lnTo>
                  <a:lnTo>
                    <a:pt x="66675" y="7937"/>
                  </a:lnTo>
                  <a:close/>
                  <a:moveTo>
                    <a:pt x="12267" y="0"/>
                  </a:moveTo>
                  <a:lnTo>
                    <a:pt x="305594" y="0"/>
                  </a:lnTo>
                  <a:cubicBezTo>
                    <a:pt x="312088" y="0"/>
                    <a:pt x="317500" y="5041"/>
                    <a:pt x="317500" y="11162"/>
                  </a:cubicBezTo>
                  <a:lnTo>
                    <a:pt x="317500" y="58689"/>
                  </a:lnTo>
                  <a:cubicBezTo>
                    <a:pt x="317500" y="64809"/>
                    <a:pt x="312088" y="69850"/>
                    <a:pt x="305594" y="69850"/>
                  </a:cubicBezTo>
                  <a:lnTo>
                    <a:pt x="12267" y="69850"/>
                  </a:lnTo>
                  <a:cubicBezTo>
                    <a:pt x="5412" y="69850"/>
                    <a:pt x="0" y="64809"/>
                    <a:pt x="0" y="58689"/>
                  </a:cubicBezTo>
                  <a:lnTo>
                    <a:pt x="0" y="11162"/>
                  </a:lnTo>
                  <a:cubicBezTo>
                    <a:pt x="0" y="5041"/>
                    <a:pt x="5412" y="0"/>
                    <a:pt x="12267" y="0"/>
                  </a:cubicBezTo>
                  <a:close/>
                </a:path>
              </a:pathLst>
            </a:custGeom>
            <a:solidFill>
              <a:srgbClr val="FEFEF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185" name="Group 184"/>
          <p:cNvGrpSpPr/>
          <p:nvPr/>
        </p:nvGrpSpPr>
        <p:grpSpPr>
          <a:xfrm>
            <a:off x="7678420" y="4264383"/>
            <a:ext cx="297180" cy="297180"/>
            <a:chOff x="8795608" y="2989676"/>
            <a:chExt cx="411480" cy="411480"/>
          </a:xfrm>
        </p:grpSpPr>
        <p:sp>
          <p:nvSpPr>
            <p:cNvPr id="186" name="Oval 263"/>
            <p:cNvSpPr>
              <a:spLocks/>
            </p:cNvSpPr>
            <p:nvPr/>
          </p:nvSpPr>
          <p:spPr bwMode="auto">
            <a:xfrm>
              <a:off x="8795608" y="2989676"/>
              <a:ext cx="411480" cy="411480"/>
            </a:xfrm>
            <a:prstGeom prst="ellipse">
              <a:avLst/>
            </a:prstGeom>
            <a:solidFill>
              <a:srgbClr val="FF6600"/>
            </a:solidFill>
            <a:ln w="19050" cap="flat">
              <a:solidFill>
                <a:schemeClr val="bg1"/>
              </a:solidFill>
              <a:round/>
              <a:headEnd type="none" w="med" len="med"/>
              <a:tailEnd type="none" w="med" len="med"/>
            </a:ln>
            <a:effectLst/>
          </p:spPr>
          <p:txBody>
            <a:bodyPr lIns="0" tIns="0" rIns="0" bIns="0"/>
            <a:lstStyle/>
            <a:p>
              <a:pPr eaLnBrk="0" hangingPunct="0">
                <a:lnSpc>
                  <a:spcPct val="90000"/>
                </a:lnSpc>
              </a:pPr>
              <a:endParaRPr lang="en-US" kern="0" dirty="0">
                <a:solidFill>
                  <a:schemeClr val="bg1"/>
                </a:solidFill>
                <a:latin typeface="Arial"/>
              </a:endParaRPr>
            </a:p>
          </p:txBody>
        </p:sp>
        <p:sp>
          <p:nvSpPr>
            <p:cNvPr id="187" name="Freeform 11"/>
            <p:cNvSpPr>
              <a:spLocks/>
            </p:cNvSpPr>
            <p:nvPr/>
          </p:nvSpPr>
          <p:spPr bwMode="auto">
            <a:xfrm>
              <a:off x="8842598" y="3160491"/>
              <a:ext cx="317500" cy="69850"/>
            </a:xfrm>
            <a:custGeom>
              <a:avLst/>
              <a:gdLst/>
              <a:ahLst/>
              <a:cxnLst/>
              <a:rect l="l" t="t" r="r" b="b"/>
              <a:pathLst>
                <a:path w="317500" h="69850">
                  <a:moveTo>
                    <a:pt x="165100" y="7937"/>
                  </a:moveTo>
                  <a:lnTo>
                    <a:pt x="165100" y="58737"/>
                  </a:lnTo>
                  <a:lnTo>
                    <a:pt x="304800" y="58737"/>
                  </a:lnTo>
                  <a:lnTo>
                    <a:pt x="304800" y="7937"/>
                  </a:lnTo>
                  <a:close/>
                  <a:moveTo>
                    <a:pt x="15875" y="7937"/>
                  </a:moveTo>
                  <a:lnTo>
                    <a:pt x="15875" y="25400"/>
                  </a:lnTo>
                  <a:lnTo>
                    <a:pt x="66675" y="25400"/>
                  </a:lnTo>
                  <a:lnTo>
                    <a:pt x="66675" y="7937"/>
                  </a:lnTo>
                  <a:close/>
                  <a:moveTo>
                    <a:pt x="12267" y="0"/>
                  </a:moveTo>
                  <a:lnTo>
                    <a:pt x="305594" y="0"/>
                  </a:lnTo>
                  <a:cubicBezTo>
                    <a:pt x="312088" y="0"/>
                    <a:pt x="317500" y="5041"/>
                    <a:pt x="317500" y="11162"/>
                  </a:cubicBezTo>
                  <a:lnTo>
                    <a:pt x="317500" y="58689"/>
                  </a:lnTo>
                  <a:cubicBezTo>
                    <a:pt x="317500" y="64809"/>
                    <a:pt x="312088" y="69850"/>
                    <a:pt x="305594" y="69850"/>
                  </a:cubicBezTo>
                  <a:lnTo>
                    <a:pt x="12267" y="69850"/>
                  </a:lnTo>
                  <a:cubicBezTo>
                    <a:pt x="5412" y="69850"/>
                    <a:pt x="0" y="64809"/>
                    <a:pt x="0" y="58689"/>
                  </a:cubicBezTo>
                  <a:lnTo>
                    <a:pt x="0" y="11162"/>
                  </a:lnTo>
                  <a:cubicBezTo>
                    <a:pt x="0" y="5041"/>
                    <a:pt x="5412" y="0"/>
                    <a:pt x="12267" y="0"/>
                  </a:cubicBezTo>
                  <a:close/>
                </a:path>
              </a:pathLst>
            </a:custGeom>
            <a:solidFill>
              <a:srgbClr val="FEFEF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4" name="Rectangle 3"/>
          <p:cNvSpPr/>
          <p:nvPr/>
        </p:nvSpPr>
        <p:spPr>
          <a:xfrm>
            <a:off x="751345" y="4200793"/>
            <a:ext cx="113841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/>
              <a:t>Switches, Routers, APs</a:t>
            </a:r>
            <a:endParaRPr lang="en-US" sz="1200" dirty="0"/>
          </a:p>
        </p:txBody>
      </p:sp>
      <p:sp>
        <p:nvSpPr>
          <p:cNvPr id="5" name="Rectangle 4"/>
          <p:cNvSpPr/>
          <p:nvPr/>
        </p:nvSpPr>
        <p:spPr>
          <a:xfrm>
            <a:off x="8025905" y="4180473"/>
            <a:ext cx="80313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 smtClean="0"/>
              <a:t>Netflow</a:t>
            </a:r>
            <a:r>
              <a:rPr lang="en-US" sz="1200" dirty="0" smtClean="0"/>
              <a:t> Analyzer</a:t>
            </a:r>
            <a:endParaRPr lang="en-US" sz="1200" dirty="0"/>
          </a:p>
        </p:txBody>
      </p:sp>
      <p:sp>
        <p:nvSpPr>
          <p:cNvPr id="188" name="Rectangle 187"/>
          <p:cNvSpPr/>
          <p:nvPr/>
        </p:nvSpPr>
        <p:spPr>
          <a:xfrm>
            <a:off x="2102625" y="4302393"/>
            <a:ext cx="75233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/>
              <a:t>Firewall</a:t>
            </a:r>
            <a:endParaRPr lang="en-US" sz="1200" dirty="0"/>
          </a:p>
        </p:txBody>
      </p:sp>
      <p:sp>
        <p:nvSpPr>
          <p:cNvPr id="189" name="Rectangle 188"/>
          <p:cNvSpPr/>
          <p:nvPr/>
        </p:nvSpPr>
        <p:spPr>
          <a:xfrm>
            <a:off x="3179585" y="4210953"/>
            <a:ext cx="75233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/>
              <a:t>NGFW / NGIPS</a:t>
            </a:r>
            <a:endParaRPr lang="en-US" sz="1200" dirty="0"/>
          </a:p>
        </p:txBody>
      </p:sp>
      <p:sp>
        <p:nvSpPr>
          <p:cNvPr id="190" name="Rectangle 189"/>
          <p:cNvSpPr/>
          <p:nvPr/>
        </p:nvSpPr>
        <p:spPr>
          <a:xfrm>
            <a:off x="4266705" y="4282073"/>
            <a:ext cx="89457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/>
              <a:t>Web Proxy</a:t>
            </a:r>
            <a:endParaRPr lang="en-US" sz="1200" dirty="0"/>
          </a:p>
        </p:txBody>
      </p:sp>
      <p:sp>
        <p:nvSpPr>
          <p:cNvPr id="191" name="Rectangle 190"/>
          <p:cNvSpPr/>
          <p:nvPr/>
        </p:nvSpPr>
        <p:spPr>
          <a:xfrm>
            <a:off x="5485905" y="4282073"/>
            <a:ext cx="103681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/>
              <a:t>Mail Gateway</a:t>
            </a:r>
            <a:endParaRPr lang="en-US" sz="1200" dirty="0"/>
          </a:p>
        </p:txBody>
      </p:sp>
      <p:sp>
        <p:nvSpPr>
          <p:cNvPr id="192" name="Rectangle 191"/>
          <p:cNvSpPr/>
          <p:nvPr/>
        </p:nvSpPr>
        <p:spPr>
          <a:xfrm>
            <a:off x="6959105" y="4180473"/>
            <a:ext cx="80313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/>
              <a:t>AAA Server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307030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Input and Source Types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4354895" y="4888858"/>
            <a:ext cx="383410" cy="274637"/>
          </a:xfrm>
          <a:prstGeom prst="rect">
            <a:avLst/>
          </a:prstGeom>
        </p:spPr>
        <p:txBody>
          <a:bodyPr/>
          <a:lstStyle/>
          <a:p>
            <a:fld id="{E8839C46-E965-504D-BC92-3B5C4E312804}" type="slidenum">
              <a:rPr lang="en-US" smtClean="0"/>
              <a:pPr/>
              <a:t>12</a:t>
            </a:fld>
            <a:endParaRPr lang="en-US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1955156"/>
              </p:ext>
            </p:extLst>
          </p:nvPr>
        </p:nvGraphicFramePr>
        <p:xfrm>
          <a:off x="467360" y="871907"/>
          <a:ext cx="8455016" cy="3732599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1384241"/>
                <a:gridCol w="1415345"/>
                <a:gridCol w="1095438"/>
                <a:gridCol w="4559992"/>
              </a:tblGrid>
              <a:tr h="284275">
                <a:tc>
                  <a:txBody>
                    <a:bodyPr/>
                    <a:lstStyle/>
                    <a:p>
                      <a:r>
                        <a:rPr lang="en-US" dirty="0" smtClean="0"/>
                        <a:t>Device Class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Input</a:t>
                      </a:r>
                      <a:r>
                        <a:rPr lang="en-US" baseline="0" dirty="0" smtClean="0"/>
                        <a:t> Method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Protocols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Sample</a:t>
                      </a:r>
                      <a:endParaRPr lang="en-US" dirty="0"/>
                    </a:p>
                  </a:txBody>
                  <a:tcPr/>
                </a:tc>
              </a:tr>
              <a:tr h="629741">
                <a:tc>
                  <a:txBody>
                    <a:bodyPr/>
                    <a:lstStyle/>
                    <a:p>
                      <a:pPr marL="0" marR="0" indent="0" algn="l" defTabSz="8163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ASA Firewall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Network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Syslog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Courier"/>
                          <a:cs typeface="Courier"/>
                        </a:rPr>
                        <a:t>Jul 02 2014 23:14:06: %ASA-5-106100: access-list inbound denied tcp outside/193.201.30.23(135) inside/193.201.30.23(1922) hit-cnt 1 first hit [0x91c26a3, 0x0]</a:t>
                      </a:r>
                    </a:p>
                  </a:txBody>
                  <a:tcPr/>
                </a:tc>
              </a:tr>
              <a:tr h="571960">
                <a:tc>
                  <a:txBody>
                    <a:bodyPr/>
                    <a:lstStyle/>
                    <a:p>
                      <a:pPr marL="0" marR="0" indent="0" algn="l" defTabSz="8163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Email</a:t>
                      </a:r>
                      <a:r>
                        <a:rPr lang="en-US" baseline="0" dirty="0" smtClean="0"/>
                        <a:t> Security Appliance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File / Network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SCP / FTP / Syslog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1000" dirty="0" smtClean="0">
                          <a:latin typeface="Courier"/>
                          <a:cs typeface="Courier"/>
                        </a:rPr>
                        <a:t>Thu Jul 02 23:15:54 2014 Info: MID 245170 Message-ID '&lt;194961.85741.qm@web65710.mail.ac4.yahoo.com&gt;'</a:t>
                      </a:r>
                    </a:p>
                  </a:txBody>
                  <a:tcPr/>
                </a:tc>
              </a:tr>
              <a:tr h="454813">
                <a:tc>
                  <a:txBody>
                    <a:bodyPr/>
                    <a:lstStyle/>
                    <a:p>
                      <a:pPr marL="0" marR="0" indent="0" algn="l" defTabSz="8163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Web</a:t>
                      </a:r>
                      <a:r>
                        <a:rPr lang="en-US" baseline="0" dirty="0" smtClean="0"/>
                        <a:t> Security Appliance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File / Network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SCP / FTP / Syslog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Courier"/>
                          <a:cs typeface="Courier"/>
                        </a:rPr>
                        <a:t>1343913291.98 70 91.208.184.24 TCP_MISS/200 3454 GET http://www.flashgames247.com/thumb/80x70/images/ …</a:t>
                      </a:r>
                    </a:p>
                  </a:txBody>
                  <a:tcPr/>
                </a:tc>
              </a:tr>
              <a:tr h="979597">
                <a:tc>
                  <a:txBody>
                    <a:bodyPr/>
                    <a:lstStyle/>
                    <a:p>
                      <a:pPr marL="0" marR="0" indent="0" algn="l" defTabSz="8163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Cisco IPS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Scripted Input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HTTPS (SDEE)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8163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smtClean="0">
                          <a:latin typeface="Courier"/>
                          <a:cs typeface="Courier"/>
                        </a:rPr>
                        <a:t>2014-07-02 17:58:34,670 - INFO - 1343894300486157000 eventid="6821322601693" hostId=”ips.acme" sig_created="20061120" sig_type="other" severity="informational" app_name="sensorApp" appInstanceId="1588" signature="5575” … </a:t>
                      </a:r>
                    </a:p>
                  </a:txBody>
                  <a:tcPr/>
                </a:tc>
              </a:tr>
              <a:tr h="629741">
                <a:tc>
                  <a:txBody>
                    <a:bodyPr/>
                    <a:lstStyle/>
                    <a:p>
                      <a:pPr marL="0" marR="0" indent="0" algn="l" defTabSz="8163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Generic IOS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Network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Syslog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8163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smtClean="0">
                          <a:latin typeface="Courier"/>
                          <a:cs typeface="Courier"/>
                        </a:rPr>
                        <a:t>Jul 2 23:24:20 10.48.24.32 Aug  2 2014 13:24:20 ace.acme: %ACE-3-251008: Health probe failed for server 192.168.111.12 on port 443</a:t>
                      </a:r>
                      <a:r>
                        <a:rPr lang="en-US" sz="1000" baseline="0" dirty="0" smtClean="0">
                          <a:latin typeface="Courier"/>
                          <a:cs typeface="Courier"/>
                        </a:rPr>
                        <a:t> …</a:t>
                      </a:r>
                      <a:endParaRPr lang="en-US" sz="1000" dirty="0" smtClean="0">
                        <a:latin typeface="Courier"/>
                        <a:cs typeface="Courier"/>
                      </a:endParaRPr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6" name="Group 5"/>
          <p:cNvGrpSpPr/>
          <p:nvPr/>
        </p:nvGrpSpPr>
        <p:grpSpPr>
          <a:xfrm>
            <a:off x="109572" y="1979500"/>
            <a:ext cx="296671" cy="297180"/>
            <a:chOff x="2216642" y="3033873"/>
            <a:chExt cx="410775" cy="411480"/>
          </a:xfrm>
        </p:grpSpPr>
        <p:sp>
          <p:nvSpPr>
            <p:cNvPr id="7" name="Oval 314"/>
            <p:cNvSpPr>
              <a:spLocks noChangeAspect="1"/>
            </p:cNvSpPr>
            <p:nvPr/>
          </p:nvSpPr>
          <p:spPr bwMode="auto">
            <a:xfrm>
              <a:off x="2216642" y="3033873"/>
              <a:ext cx="410775" cy="411480"/>
            </a:xfrm>
            <a:prstGeom prst="ellipse">
              <a:avLst/>
            </a:prstGeom>
            <a:solidFill>
              <a:srgbClr val="193F54"/>
            </a:solidFill>
            <a:ln w="19050" cap="flat">
              <a:solidFill>
                <a:schemeClr val="bg1"/>
              </a:solidFill>
              <a:round/>
              <a:headEnd type="none" w="med" len="med"/>
              <a:tailEnd type="none" w="med" len="med"/>
            </a:ln>
            <a:effectLst/>
          </p:spPr>
          <p:txBody>
            <a:bodyPr lIns="0" tIns="0" rIns="0" bIns="0"/>
            <a:lstStyle/>
            <a:p>
              <a:pPr algn="ctr" eaLnBrk="0" hangingPunct="0">
                <a:lnSpc>
                  <a:spcPct val="90000"/>
                </a:lnSpc>
                <a:defRPr/>
              </a:pPr>
              <a:endParaRPr lang="en-US" kern="0" dirty="0">
                <a:solidFill>
                  <a:schemeClr val="bg1"/>
                </a:solidFill>
                <a:latin typeface="Arial"/>
              </a:endParaRPr>
            </a:p>
          </p:txBody>
        </p:sp>
        <p:grpSp>
          <p:nvGrpSpPr>
            <p:cNvPr id="8" name="Group 151"/>
            <p:cNvGrpSpPr/>
            <p:nvPr/>
          </p:nvGrpSpPr>
          <p:grpSpPr>
            <a:xfrm>
              <a:off x="2289295" y="3147344"/>
              <a:ext cx="265468" cy="184556"/>
              <a:chOff x="11117263" y="5981265"/>
              <a:chExt cx="463550" cy="322264"/>
            </a:xfrm>
            <a:effectLst/>
          </p:grpSpPr>
          <p:sp>
            <p:nvSpPr>
              <p:cNvPr id="10" name="Freeform 31"/>
              <p:cNvSpPr>
                <a:spLocks/>
              </p:cNvSpPr>
              <p:nvPr/>
            </p:nvSpPr>
            <p:spPr bwMode="auto">
              <a:xfrm>
                <a:off x="11117263" y="6009839"/>
                <a:ext cx="149225" cy="277814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1"/>
                  </a:cxn>
                  <a:cxn ang="0">
                    <a:pos x="0" y="71"/>
                  </a:cxn>
                  <a:cxn ang="0">
                    <a:pos x="1" y="74"/>
                  </a:cxn>
                  <a:cxn ang="0">
                    <a:pos x="40" y="32"/>
                  </a:cxn>
                  <a:cxn ang="0">
                    <a:pos x="1" y="0"/>
                  </a:cxn>
                </a:cxnLst>
                <a:rect l="0" t="0" r="r" b="b"/>
                <a:pathLst>
                  <a:path w="40" h="74">
                    <a:moveTo>
                      <a:pt x="1" y="0"/>
                    </a:moveTo>
                    <a:cubicBezTo>
                      <a:pt x="1" y="0"/>
                      <a:pt x="0" y="1"/>
                      <a:pt x="0" y="1"/>
                    </a:cubicBezTo>
                    <a:cubicBezTo>
                      <a:pt x="0" y="71"/>
                      <a:pt x="0" y="71"/>
                      <a:pt x="0" y="71"/>
                    </a:cubicBezTo>
                    <a:cubicBezTo>
                      <a:pt x="0" y="72"/>
                      <a:pt x="1" y="73"/>
                      <a:pt x="1" y="74"/>
                    </a:cubicBezTo>
                    <a:cubicBezTo>
                      <a:pt x="40" y="32"/>
                      <a:pt x="40" y="32"/>
                      <a:pt x="40" y="32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dirty="0">
                  <a:solidFill>
                    <a:schemeClr val="bg1"/>
                  </a:solidFill>
                  <a:latin typeface="Arial"/>
                </a:endParaRPr>
              </a:p>
            </p:txBody>
          </p:sp>
          <p:sp>
            <p:nvSpPr>
              <p:cNvPr id="11" name="Freeform 32"/>
              <p:cNvSpPr>
                <a:spLocks/>
              </p:cNvSpPr>
              <p:nvPr/>
            </p:nvSpPr>
            <p:spPr bwMode="auto">
              <a:xfrm>
                <a:off x="11431588" y="6009839"/>
                <a:ext cx="149225" cy="277814"/>
              </a:xfrm>
              <a:custGeom>
                <a:avLst/>
                <a:gdLst/>
                <a:ahLst/>
                <a:cxnLst>
                  <a:cxn ang="0">
                    <a:pos x="40" y="0"/>
                  </a:cxn>
                  <a:cxn ang="0">
                    <a:pos x="40" y="1"/>
                  </a:cxn>
                  <a:cxn ang="0">
                    <a:pos x="40" y="71"/>
                  </a:cxn>
                  <a:cxn ang="0">
                    <a:pos x="39" y="74"/>
                  </a:cxn>
                  <a:cxn ang="0">
                    <a:pos x="0" y="32"/>
                  </a:cxn>
                  <a:cxn ang="0">
                    <a:pos x="40" y="0"/>
                  </a:cxn>
                </a:cxnLst>
                <a:rect l="0" t="0" r="r" b="b"/>
                <a:pathLst>
                  <a:path w="40" h="74">
                    <a:moveTo>
                      <a:pt x="40" y="0"/>
                    </a:moveTo>
                    <a:cubicBezTo>
                      <a:pt x="40" y="0"/>
                      <a:pt x="40" y="1"/>
                      <a:pt x="40" y="1"/>
                    </a:cubicBezTo>
                    <a:cubicBezTo>
                      <a:pt x="40" y="71"/>
                      <a:pt x="40" y="71"/>
                      <a:pt x="40" y="71"/>
                    </a:cubicBezTo>
                    <a:cubicBezTo>
                      <a:pt x="40" y="72"/>
                      <a:pt x="40" y="73"/>
                      <a:pt x="39" y="74"/>
                    </a:cubicBezTo>
                    <a:cubicBezTo>
                      <a:pt x="0" y="32"/>
                      <a:pt x="0" y="32"/>
                      <a:pt x="0" y="32"/>
                    </a:cubicBezTo>
                    <a:lnTo>
                      <a:pt x="40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dirty="0">
                  <a:solidFill>
                    <a:schemeClr val="bg1"/>
                  </a:solidFill>
                  <a:latin typeface="Arial"/>
                </a:endParaRPr>
              </a:p>
            </p:txBody>
          </p:sp>
          <p:sp>
            <p:nvSpPr>
              <p:cNvPr id="12" name="Freeform 33"/>
              <p:cNvSpPr>
                <a:spLocks/>
              </p:cNvSpPr>
              <p:nvPr/>
            </p:nvSpPr>
            <p:spPr bwMode="auto">
              <a:xfrm>
                <a:off x="11153775" y="6152717"/>
                <a:ext cx="390526" cy="150812"/>
              </a:xfrm>
              <a:custGeom>
                <a:avLst/>
                <a:gdLst/>
                <a:ahLst/>
                <a:cxnLst>
                  <a:cxn ang="0">
                    <a:pos x="52" y="40"/>
                  </a:cxn>
                  <a:cxn ang="0">
                    <a:pos x="104" y="40"/>
                  </a:cxn>
                  <a:cxn ang="0">
                    <a:pos x="104" y="40"/>
                  </a:cxn>
                  <a:cxn ang="0">
                    <a:pos x="67" y="0"/>
                  </a:cxn>
                  <a:cxn ang="0">
                    <a:pos x="55" y="10"/>
                  </a:cxn>
                  <a:cxn ang="0">
                    <a:pos x="52" y="11"/>
                  </a:cxn>
                  <a:cxn ang="0">
                    <a:pos x="50" y="10"/>
                  </a:cxn>
                  <a:cxn ang="0">
                    <a:pos x="38" y="0"/>
                  </a:cxn>
                  <a:cxn ang="0">
                    <a:pos x="0" y="40"/>
                  </a:cxn>
                  <a:cxn ang="0">
                    <a:pos x="1" y="40"/>
                  </a:cxn>
                  <a:cxn ang="0">
                    <a:pos x="52" y="40"/>
                  </a:cxn>
                </a:cxnLst>
                <a:rect l="0" t="0" r="r" b="b"/>
                <a:pathLst>
                  <a:path w="104" h="40">
                    <a:moveTo>
                      <a:pt x="52" y="40"/>
                    </a:moveTo>
                    <a:cubicBezTo>
                      <a:pt x="104" y="40"/>
                      <a:pt x="104" y="40"/>
                      <a:pt x="104" y="40"/>
                    </a:cubicBezTo>
                    <a:cubicBezTo>
                      <a:pt x="104" y="40"/>
                      <a:pt x="104" y="40"/>
                      <a:pt x="104" y="40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55" y="10"/>
                      <a:pt x="55" y="10"/>
                      <a:pt x="55" y="10"/>
                    </a:cubicBezTo>
                    <a:cubicBezTo>
                      <a:pt x="54" y="11"/>
                      <a:pt x="53" y="11"/>
                      <a:pt x="52" y="11"/>
                    </a:cubicBezTo>
                    <a:cubicBezTo>
                      <a:pt x="51" y="11"/>
                      <a:pt x="50" y="11"/>
                      <a:pt x="50" y="10"/>
                    </a:cubicBezTo>
                    <a:cubicBezTo>
                      <a:pt x="38" y="0"/>
                      <a:pt x="38" y="0"/>
                      <a:pt x="38" y="0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0" y="40"/>
                      <a:pt x="0" y="40"/>
                      <a:pt x="1" y="40"/>
                    </a:cubicBezTo>
                    <a:lnTo>
                      <a:pt x="52" y="4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dirty="0">
                  <a:solidFill>
                    <a:schemeClr val="bg1"/>
                  </a:solidFill>
                  <a:latin typeface="Arial"/>
                </a:endParaRPr>
              </a:p>
            </p:txBody>
          </p:sp>
          <p:sp>
            <p:nvSpPr>
              <p:cNvPr id="13" name="Freeform 34"/>
              <p:cNvSpPr>
                <a:spLocks/>
              </p:cNvSpPr>
              <p:nvPr/>
            </p:nvSpPr>
            <p:spPr bwMode="auto">
              <a:xfrm>
                <a:off x="11139488" y="5981265"/>
                <a:ext cx="423861" cy="168274"/>
              </a:xfrm>
              <a:custGeom>
                <a:avLst/>
                <a:gdLst/>
                <a:ahLst/>
                <a:cxnLst>
                  <a:cxn ang="0">
                    <a:pos x="56" y="45"/>
                  </a:cxn>
                  <a:cxn ang="0">
                    <a:pos x="60" y="43"/>
                  </a:cxn>
                  <a:cxn ang="0">
                    <a:pos x="113" y="0"/>
                  </a:cxn>
                  <a:cxn ang="0">
                    <a:pos x="111" y="0"/>
                  </a:cxn>
                  <a:cxn ang="0">
                    <a:pos x="56" y="0"/>
                  </a:cxn>
                  <a:cxn ang="0">
                    <a:pos x="2" y="0"/>
                  </a:cxn>
                  <a:cxn ang="0">
                    <a:pos x="0" y="0"/>
                  </a:cxn>
                  <a:cxn ang="0">
                    <a:pos x="52" y="43"/>
                  </a:cxn>
                  <a:cxn ang="0">
                    <a:pos x="56" y="45"/>
                  </a:cxn>
                </a:cxnLst>
                <a:rect l="0" t="0" r="r" b="b"/>
                <a:pathLst>
                  <a:path w="113" h="45">
                    <a:moveTo>
                      <a:pt x="56" y="45"/>
                    </a:moveTo>
                    <a:cubicBezTo>
                      <a:pt x="58" y="45"/>
                      <a:pt x="59" y="44"/>
                      <a:pt x="60" y="43"/>
                    </a:cubicBezTo>
                    <a:cubicBezTo>
                      <a:pt x="113" y="0"/>
                      <a:pt x="113" y="0"/>
                      <a:pt x="113" y="0"/>
                    </a:cubicBezTo>
                    <a:cubicBezTo>
                      <a:pt x="112" y="0"/>
                      <a:pt x="111" y="0"/>
                      <a:pt x="111" y="0"/>
                    </a:cubicBezTo>
                    <a:cubicBezTo>
                      <a:pt x="56" y="0"/>
                      <a:pt x="56" y="0"/>
                      <a:pt x="56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52" y="43"/>
                      <a:pt x="52" y="43"/>
                      <a:pt x="52" y="43"/>
                    </a:cubicBezTo>
                    <a:cubicBezTo>
                      <a:pt x="53" y="44"/>
                      <a:pt x="55" y="45"/>
                      <a:pt x="56" y="45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dirty="0">
                  <a:solidFill>
                    <a:schemeClr val="bg1"/>
                  </a:solidFill>
                  <a:latin typeface="Arial"/>
                </a:endParaRPr>
              </a:p>
            </p:txBody>
          </p:sp>
        </p:grpSp>
      </p:grpSp>
      <p:grpSp>
        <p:nvGrpSpPr>
          <p:cNvPr id="14" name="Group 13"/>
          <p:cNvGrpSpPr/>
          <p:nvPr/>
        </p:nvGrpSpPr>
        <p:grpSpPr>
          <a:xfrm>
            <a:off x="109220" y="1418828"/>
            <a:ext cx="297180" cy="297180"/>
            <a:chOff x="8795608" y="3927132"/>
            <a:chExt cx="411480" cy="411480"/>
          </a:xfrm>
        </p:grpSpPr>
        <p:sp>
          <p:nvSpPr>
            <p:cNvPr id="15" name="Oval 263"/>
            <p:cNvSpPr>
              <a:spLocks noChangeAspect="1"/>
            </p:cNvSpPr>
            <p:nvPr/>
          </p:nvSpPr>
          <p:spPr bwMode="auto">
            <a:xfrm>
              <a:off x="8795608" y="3927132"/>
              <a:ext cx="411480" cy="411480"/>
            </a:xfrm>
            <a:prstGeom prst="ellipse">
              <a:avLst/>
            </a:prstGeom>
            <a:solidFill>
              <a:srgbClr val="800000"/>
            </a:solidFill>
            <a:ln w="19050" cap="flat">
              <a:solidFill>
                <a:schemeClr val="bg1"/>
              </a:solidFill>
              <a:round/>
              <a:headEnd type="none" w="med" len="med"/>
              <a:tailEnd type="none" w="med" len="med"/>
            </a:ln>
            <a:effectLst/>
          </p:spPr>
          <p:txBody>
            <a:bodyPr lIns="0" tIns="0" rIns="0" bIns="0"/>
            <a:lstStyle/>
            <a:p>
              <a:pPr eaLnBrk="0" hangingPunct="0">
                <a:lnSpc>
                  <a:spcPct val="90000"/>
                </a:lnSpc>
              </a:pPr>
              <a:endParaRPr lang="en-US" kern="0" dirty="0">
                <a:solidFill>
                  <a:schemeClr val="bg1"/>
                </a:solidFill>
                <a:latin typeface="Arial"/>
              </a:endParaRPr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8870808" y="4051869"/>
              <a:ext cx="261080" cy="162007"/>
              <a:chOff x="8731739" y="8055788"/>
              <a:chExt cx="261080" cy="162007"/>
            </a:xfrm>
          </p:grpSpPr>
          <p:sp>
            <p:nvSpPr>
              <p:cNvPr id="17" name="Rectangle 17"/>
              <p:cNvSpPr>
                <a:spLocks noChangeArrowheads="1"/>
              </p:cNvSpPr>
              <p:nvPr/>
            </p:nvSpPr>
            <p:spPr bwMode="auto">
              <a:xfrm>
                <a:off x="8731739" y="8055788"/>
                <a:ext cx="79757" cy="17447"/>
              </a:xfrm>
              <a:prstGeom prst="rect">
                <a:avLst/>
              </a:prstGeom>
              <a:solidFill>
                <a:srgbClr val="FFFFFF"/>
              </a:solidFill>
              <a:ln w="19050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defTabSz="1190380"/>
                <a:endParaRPr lang="en-US" dirty="0" smtClean="0">
                  <a:solidFill>
                    <a:srgbClr val="4C4D4F"/>
                  </a:solidFill>
                  <a:latin typeface="Arial"/>
                </a:endParaRPr>
              </a:p>
            </p:txBody>
          </p:sp>
          <p:sp>
            <p:nvSpPr>
              <p:cNvPr id="18" name="Rectangle 18"/>
              <p:cNvSpPr>
                <a:spLocks noChangeArrowheads="1"/>
              </p:cNvSpPr>
              <p:nvPr/>
            </p:nvSpPr>
            <p:spPr bwMode="auto">
              <a:xfrm>
                <a:off x="8822712" y="8055788"/>
                <a:ext cx="79757" cy="17447"/>
              </a:xfrm>
              <a:prstGeom prst="rect">
                <a:avLst/>
              </a:prstGeom>
              <a:solidFill>
                <a:srgbClr val="FFFFFF"/>
              </a:solidFill>
              <a:ln w="19050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defTabSz="1190380"/>
                <a:endParaRPr lang="en-US" dirty="0" smtClean="0">
                  <a:solidFill>
                    <a:srgbClr val="4C4D4F"/>
                  </a:solidFill>
                  <a:latin typeface="Arial"/>
                </a:endParaRPr>
              </a:p>
            </p:txBody>
          </p:sp>
          <p:sp>
            <p:nvSpPr>
              <p:cNvPr id="19" name="Rectangle 19"/>
              <p:cNvSpPr>
                <a:spLocks noChangeArrowheads="1"/>
              </p:cNvSpPr>
              <p:nvPr/>
            </p:nvSpPr>
            <p:spPr bwMode="auto">
              <a:xfrm>
                <a:off x="8913062" y="8055788"/>
                <a:ext cx="79757" cy="17447"/>
              </a:xfrm>
              <a:prstGeom prst="rect">
                <a:avLst/>
              </a:prstGeom>
              <a:solidFill>
                <a:srgbClr val="FFFFFF"/>
              </a:solidFill>
              <a:ln w="19050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defTabSz="1190380"/>
                <a:endParaRPr lang="en-US" dirty="0" smtClean="0">
                  <a:solidFill>
                    <a:srgbClr val="4C4D4F"/>
                  </a:solidFill>
                  <a:latin typeface="Arial"/>
                </a:endParaRPr>
              </a:p>
            </p:txBody>
          </p:sp>
          <p:sp>
            <p:nvSpPr>
              <p:cNvPr id="20" name="Rectangle 20"/>
              <p:cNvSpPr>
                <a:spLocks noChangeArrowheads="1"/>
              </p:cNvSpPr>
              <p:nvPr/>
            </p:nvSpPr>
            <p:spPr bwMode="auto">
              <a:xfrm>
                <a:off x="8777225" y="8084451"/>
                <a:ext cx="79757" cy="18070"/>
              </a:xfrm>
              <a:prstGeom prst="rect">
                <a:avLst/>
              </a:prstGeom>
              <a:solidFill>
                <a:srgbClr val="FFFFFF"/>
              </a:solidFill>
              <a:ln w="19050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defTabSz="1190380"/>
                <a:endParaRPr lang="en-US" dirty="0" smtClean="0">
                  <a:solidFill>
                    <a:srgbClr val="4C4D4F"/>
                  </a:solidFill>
                  <a:latin typeface="Arial"/>
                </a:endParaRPr>
              </a:p>
            </p:txBody>
          </p:sp>
          <p:sp>
            <p:nvSpPr>
              <p:cNvPr id="21" name="Rectangle 21"/>
              <p:cNvSpPr>
                <a:spLocks noChangeArrowheads="1"/>
              </p:cNvSpPr>
              <p:nvPr/>
            </p:nvSpPr>
            <p:spPr bwMode="auto">
              <a:xfrm>
                <a:off x="8867575" y="8084451"/>
                <a:ext cx="79757" cy="18070"/>
              </a:xfrm>
              <a:prstGeom prst="rect">
                <a:avLst/>
              </a:prstGeom>
              <a:solidFill>
                <a:srgbClr val="FFFFFF"/>
              </a:solidFill>
              <a:ln w="19050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defTabSz="1190380"/>
                <a:endParaRPr lang="en-US" dirty="0" smtClean="0">
                  <a:solidFill>
                    <a:srgbClr val="4C4D4F"/>
                  </a:solidFill>
                  <a:latin typeface="Arial"/>
                </a:endParaRPr>
              </a:p>
            </p:txBody>
          </p:sp>
          <p:sp>
            <p:nvSpPr>
              <p:cNvPr id="22" name="Rectangle 22"/>
              <p:cNvSpPr>
                <a:spLocks noChangeArrowheads="1"/>
              </p:cNvSpPr>
              <p:nvPr/>
            </p:nvSpPr>
            <p:spPr bwMode="auto">
              <a:xfrm>
                <a:off x="8731739" y="8084451"/>
                <a:ext cx="34271" cy="18070"/>
              </a:xfrm>
              <a:prstGeom prst="rect">
                <a:avLst/>
              </a:prstGeom>
              <a:solidFill>
                <a:srgbClr val="FFFFFF"/>
              </a:solidFill>
              <a:ln w="19050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defTabSz="1190380"/>
                <a:endParaRPr lang="en-US" dirty="0" smtClean="0">
                  <a:solidFill>
                    <a:srgbClr val="4C4D4F"/>
                  </a:solidFill>
                  <a:latin typeface="Arial"/>
                </a:endParaRPr>
              </a:p>
            </p:txBody>
          </p:sp>
          <p:sp>
            <p:nvSpPr>
              <p:cNvPr id="23" name="Rectangle 23"/>
              <p:cNvSpPr>
                <a:spLocks noChangeArrowheads="1"/>
              </p:cNvSpPr>
              <p:nvPr/>
            </p:nvSpPr>
            <p:spPr bwMode="auto">
              <a:xfrm>
                <a:off x="8958548" y="8084451"/>
                <a:ext cx="34271" cy="18070"/>
              </a:xfrm>
              <a:prstGeom prst="rect">
                <a:avLst/>
              </a:prstGeom>
              <a:solidFill>
                <a:srgbClr val="FFFFFF"/>
              </a:solidFill>
              <a:ln w="19050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defTabSz="1190380"/>
                <a:endParaRPr lang="en-US" dirty="0" smtClean="0">
                  <a:solidFill>
                    <a:srgbClr val="4C4D4F"/>
                  </a:solidFill>
                  <a:latin typeface="Arial"/>
                </a:endParaRPr>
              </a:p>
            </p:txBody>
          </p:sp>
          <p:sp>
            <p:nvSpPr>
              <p:cNvPr id="24" name="Rectangle 24"/>
              <p:cNvSpPr>
                <a:spLocks noChangeArrowheads="1"/>
              </p:cNvSpPr>
              <p:nvPr/>
            </p:nvSpPr>
            <p:spPr bwMode="auto">
              <a:xfrm>
                <a:off x="8731739" y="8113114"/>
                <a:ext cx="79757" cy="18070"/>
              </a:xfrm>
              <a:prstGeom prst="rect">
                <a:avLst/>
              </a:prstGeom>
              <a:solidFill>
                <a:srgbClr val="FFFFFF"/>
              </a:solidFill>
              <a:ln w="19050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defTabSz="1190380"/>
                <a:endParaRPr lang="en-US" dirty="0" smtClean="0">
                  <a:solidFill>
                    <a:srgbClr val="4C4D4F"/>
                  </a:solidFill>
                  <a:latin typeface="Arial"/>
                </a:endParaRPr>
              </a:p>
            </p:txBody>
          </p:sp>
          <p:sp>
            <p:nvSpPr>
              <p:cNvPr id="25" name="Rectangle 25"/>
              <p:cNvSpPr>
                <a:spLocks noChangeArrowheads="1"/>
              </p:cNvSpPr>
              <p:nvPr/>
            </p:nvSpPr>
            <p:spPr bwMode="auto">
              <a:xfrm>
                <a:off x="8822712" y="8113114"/>
                <a:ext cx="79757" cy="18070"/>
              </a:xfrm>
              <a:prstGeom prst="rect">
                <a:avLst/>
              </a:prstGeom>
              <a:solidFill>
                <a:srgbClr val="FFFFFF"/>
              </a:solidFill>
              <a:ln w="19050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defTabSz="1190380"/>
                <a:endParaRPr lang="en-US" dirty="0" smtClean="0">
                  <a:solidFill>
                    <a:srgbClr val="4C4D4F"/>
                  </a:solidFill>
                  <a:latin typeface="Arial"/>
                </a:endParaRPr>
              </a:p>
            </p:txBody>
          </p:sp>
          <p:sp>
            <p:nvSpPr>
              <p:cNvPr id="26" name="Rectangle 26"/>
              <p:cNvSpPr>
                <a:spLocks noChangeArrowheads="1"/>
              </p:cNvSpPr>
              <p:nvPr/>
            </p:nvSpPr>
            <p:spPr bwMode="auto">
              <a:xfrm>
                <a:off x="8913062" y="8113114"/>
                <a:ext cx="79757" cy="18070"/>
              </a:xfrm>
              <a:prstGeom prst="rect">
                <a:avLst/>
              </a:prstGeom>
              <a:solidFill>
                <a:srgbClr val="FFFFFF"/>
              </a:solidFill>
              <a:ln w="19050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defTabSz="1190380"/>
                <a:endParaRPr lang="en-US" dirty="0" smtClean="0">
                  <a:solidFill>
                    <a:srgbClr val="4C4D4F"/>
                  </a:solidFill>
                  <a:latin typeface="Arial"/>
                </a:endParaRPr>
              </a:p>
            </p:txBody>
          </p:sp>
          <p:sp>
            <p:nvSpPr>
              <p:cNvPr id="27" name="Rectangle 27"/>
              <p:cNvSpPr>
                <a:spLocks noChangeArrowheads="1"/>
              </p:cNvSpPr>
              <p:nvPr/>
            </p:nvSpPr>
            <p:spPr bwMode="auto">
              <a:xfrm>
                <a:off x="8777225" y="8142399"/>
                <a:ext cx="79757" cy="17447"/>
              </a:xfrm>
              <a:prstGeom prst="rect">
                <a:avLst/>
              </a:prstGeom>
              <a:solidFill>
                <a:srgbClr val="FFFFFF"/>
              </a:solidFill>
              <a:ln w="19050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defTabSz="1190380"/>
                <a:endParaRPr lang="en-US" dirty="0" smtClean="0">
                  <a:solidFill>
                    <a:srgbClr val="4C4D4F"/>
                  </a:solidFill>
                  <a:latin typeface="Arial"/>
                </a:endParaRPr>
              </a:p>
            </p:txBody>
          </p:sp>
          <p:sp>
            <p:nvSpPr>
              <p:cNvPr id="28" name="Rectangle 28"/>
              <p:cNvSpPr>
                <a:spLocks noChangeArrowheads="1"/>
              </p:cNvSpPr>
              <p:nvPr/>
            </p:nvSpPr>
            <p:spPr bwMode="auto">
              <a:xfrm>
                <a:off x="8867575" y="8142399"/>
                <a:ext cx="79757" cy="17447"/>
              </a:xfrm>
              <a:prstGeom prst="rect">
                <a:avLst/>
              </a:prstGeom>
              <a:solidFill>
                <a:srgbClr val="FFFFFF"/>
              </a:solidFill>
              <a:ln w="19050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defTabSz="1190380"/>
                <a:endParaRPr lang="en-US" dirty="0" smtClean="0">
                  <a:solidFill>
                    <a:srgbClr val="4C4D4F"/>
                  </a:solidFill>
                  <a:latin typeface="Arial"/>
                </a:endParaRPr>
              </a:p>
            </p:txBody>
          </p:sp>
          <p:sp>
            <p:nvSpPr>
              <p:cNvPr id="29" name="Rectangle 29"/>
              <p:cNvSpPr>
                <a:spLocks noChangeArrowheads="1"/>
              </p:cNvSpPr>
              <p:nvPr/>
            </p:nvSpPr>
            <p:spPr bwMode="auto">
              <a:xfrm>
                <a:off x="8731739" y="8142399"/>
                <a:ext cx="34271" cy="17447"/>
              </a:xfrm>
              <a:prstGeom prst="rect">
                <a:avLst/>
              </a:prstGeom>
              <a:solidFill>
                <a:srgbClr val="FFFFFF"/>
              </a:solidFill>
              <a:ln w="19050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defTabSz="1190380"/>
                <a:endParaRPr lang="en-US" dirty="0" smtClean="0">
                  <a:solidFill>
                    <a:srgbClr val="4C4D4F"/>
                  </a:solidFill>
                  <a:latin typeface="Arial"/>
                </a:endParaRPr>
              </a:p>
            </p:txBody>
          </p:sp>
          <p:sp>
            <p:nvSpPr>
              <p:cNvPr id="30" name="Rectangle 30"/>
              <p:cNvSpPr>
                <a:spLocks noChangeArrowheads="1"/>
              </p:cNvSpPr>
              <p:nvPr/>
            </p:nvSpPr>
            <p:spPr bwMode="auto">
              <a:xfrm>
                <a:off x="8958548" y="8142399"/>
                <a:ext cx="34271" cy="17447"/>
              </a:xfrm>
              <a:prstGeom prst="rect">
                <a:avLst/>
              </a:prstGeom>
              <a:solidFill>
                <a:srgbClr val="FFFFFF"/>
              </a:solidFill>
              <a:ln w="19050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defTabSz="1190380"/>
                <a:endParaRPr lang="en-US" dirty="0" smtClean="0">
                  <a:solidFill>
                    <a:srgbClr val="4C4D4F"/>
                  </a:solidFill>
                  <a:latin typeface="Arial"/>
                </a:endParaRPr>
              </a:p>
            </p:txBody>
          </p:sp>
          <p:sp>
            <p:nvSpPr>
              <p:cNvPr id="31" name="Rectangle 31"/>
              <p:cNvSpPr>
                <a:spLocks noChangeArrowheads="1"/>
              </p:cNvSpPr>
              <p:nvPr/>
            </p:nvSpPr>
            <p:spPr bwMode="auto">
              <a:xfrm>
                <a:off x="8731739" y="8171062"/>
                <a:ext cx="79757" cy="17447"/>
              </a:xfrm>
              <a:prstGeom prst="rect">
                <a:avLst/>
              </a:prstGeom>
              <a:solidFill>
                <a:srgbClr val="FFFFFF"/>
              </a:solidFill>
              <a:ln w="19050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defTabSz="1190380"/>
                <a:endParaRPr lang="en-US" dirty="0" smtClean="0">
                  <a:solidFill>
                    <a:srgbClr val="4C4D4F"/>
                  </a:solidFill>
                  <a:latin typeface="Arial"/>
                </a:endParaRPr>
              </a:p>
            </p:txBody>
          </p:sp>
          <p:sp>
            <p:nvSpPr>
              <p:cNvPr id="32" name="Rectangle 32"/>
              <p:cNvSpPr>
                <a:spLocks noChangeArrowheads="1"/>
              </p:cNvSpPr>
              <p:nvPr/>
            </p:nvSpPr>
            <p:spPr bwMode="auto">
              <a:xfrm>
                <a:off x="8822712" y="8171062"/>
                <a:ext cx="79757" cy="17447"/>
              </a:xfrm>
              <a:prstGeom prst="rect">
                <a:avLst/>
              </a:prstGeom>
              <a:solidFill>
                <a:srgbClr val="FFFFFF"/>
              </a:solidFill>
              <a:ln w="19050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defTabSz="1190380"/>
                <a:endParaRPr lang="en-US" dirty="0" smtClean="0">
                  <a:solidFill>
                    <a:srgbClr val="4C4D4F"/>
                  </a:solidFill>
                  <a:latin typeface="Arial"/>
                </a:endParaRPr>
              </a:p>
            </p:txBody>
          </p:sp>
          <p:sp>
            <p:nvSpPr>
              <p:cNvPr id="33" name="Rectangle 33"/>
              <p:cNvSpPr>
                <a:spLocks noChangeArrowheads="1"/>
              </p:cNvSpPr>
              <p:nvPr/>
            </p:nvSpPr>
            <p:spPr bwMode="auto">
              <a:xfrm>
                <a:off x="8913062" y="8171062"/>
                <a:ext cx="79757" cy="17447"/>
              </a:xfrm>
              <a:prstGeom prst="rect">
                <a:avLst/>
              </a:prstGeom>
              <a:solidFill>
                <a:srgbClr val="FFFFFF"/>
              </a:solidFill>
              <a:ln w="19050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defTabSz="1190380"/>
                <a:endParaRPr lang="en-US" dirty="0" smtClean="0">
                  <a:solidFill>
                    <a:srgbClr val="4C4D4F"/>
                  </a:solidFill>
                  <a:latin typeface="Arial"/>
                </a:endParaRPr>
              </a:p>
            </p:txBody>
          </p:sp>
          <p:sp>
            <p:nvSpPr>
              <p:cNvPr id="34" name="Rectangle 34"/>
              <p:cNvSpPr>
                <a:spLocks noChangeArrowheads="1"/>
              </p:cNvSpPr>
              <p:nvPr/>
            </p:nvSpPr>
            <p:spPr bwMode="auto">
              <a:xfrm>
                <a:off x="8777225" y="8199725"/>
                <a:ext cx="79757" cy="18070"/>
              </a:xfrm>
              <a:prstGeom prst="rect">
                <a:avLst/>
              </a:prstGeom>
              <a:solidFill>
                <a:srgbClr val="FFFFFF"/>
              </a:solidFill>
              <a:ln w="19050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defTabSz="1190380"/>
                <a:endParaRPr lang="en-US" dirty="0" smtClean="0">
                  <a:solidFill>
                    <a:srgbClr val="4C4D4F"/>
                  </a:solidFill>
                  <a:latin typeface="Arial"/>
                </a:endParaRPr>
              </a:p>
            </p:txBody>
          </p:sp>
          <p:sp>
            <p:nvSpPr>
              <p:cNvPr id="35" name="Rectangle 35"/>
              <p:cNvSpPr>
                <a:spLocks noChangeArrowheads="1"/>
              </p:cNvSpPr>
              <p:nvPr/>
            </p:nvSpPr>
            <p:spPr bwMode="auto">
              <a:xfrm>
                <a:off x="8867575" y="8199725"/>
                <a:ext cx="79757" cy="18070"/>
              </a:xfrm>
              <a:prstGeom prst="rect">
                <a:avLst/>
              </a:prstGeom>
              <a:solidFill>
                <a:srgbClr val="FFFFFF"/>
              </a:solidFill>
              <a:ln w="19050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defTabSz="1190380"/>
                <a:endParaRPr lang="en-US" dirty="0" smtClean="0">
                  <a:solidFill>
                    <a:srgbClr val="4C4D4F"/>
                  </a:solidFill>
                  <a:latin typeface="Arial"/>
                </a:endParaRPr>
              </a:p>
            </p:txBody>
          </p:sp>
          <p:sp>
            <p:nvSpPr>
              <p:cNvPr id="36" name="Rectangle 36"/>
              <p:cNvSpPr>
                <a:spLocks noChangeArrowheads="1"/>
              </p:cNvSpPr>
              <p:nvPr/>
            </p:nvSpPr>
            <p:spPr bwMode="auto">
              <a:xfrm>
                <a:off x="8731739" y="8199725"/>
                <a:ext cx="34271" cy="18070"/>
              </a:xfrm>
              <a:prstGeom prst="rect">
                <a:avLst/>
              </a:prstGeom>
              <a:solidFill>
                <a:srgbClr val="FFFFFF"/>
              </a:solidFill>
              <a:ln w="19050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defTabSz="1190380"/>
                <a:endParaRPr lang="en-US" dirty="0" smtClean="0">
                  <a:solidFill>
                    <a:srgbClr val="4C4D4F"/>
                  </a:solidFill>
                  <a:latin typeface="Arial"/>
                </a:endParaRPr>
              </a:p>
            </p:txBody>
          </p:sp>
          <p:sp>
            <p:nvSpPr>
              <p:cNvPr id="37" name="Rectangle 37"/>
              <p:cNvSpPr>
                <a:spLocks noChangeArrowheads="1"/>
              </p:cNvSpPr>
              <p:nvPr/>
            </p:nvSpPr>
            <p:spPr bwMode="auto">
              <a:xfrm>
                <a:off x="8958548" y="8199725"/>
                <a:ext cx="34271" cy="18070"/>
              </a:xfrm>
              <a:prstGeom prst="rect">
                <a:avLst/>
              </a:prstGeom>
              <a:solidFill>
                <a:srgbClr val="FFFFFF"/>
              </a:solidFill>
              <a:ln w="19050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defTabSz="1190380"/>
                <a:endParaRPr lang="en-US" dirty="0" smtClean="0">
                  <a:solidFill>
                    <a:srgbClr val="4C4D4F"/>
                  </a:solidFill>
                  <a:latin typeface="Arial"/>
                </a:endParaRPr>
              </a:p>
            </p:txBody>
          </p:sp>
        </p:grpSp>
      </p:grpSp>
      <p:grpSp>
        <p:nvGrpSpPr>
          <p:cNvPr id="38" name="Group 37"/>
          <p:cNvGrpSpPr/>
          <p:nvPr/>
        </p:nvGrpSpPr>
        <p:grpSpPr>
          <a:xfrm>
            <a:off x="70579" y="2573020"/>
            <a:ext cx="366225" cy="297180"/>
            <a:chOff x="3699381" y="3033873"/>
            <a:chExt cx="507081" cy="411480"/>
          </a:xfrm>
        </p:grpSpPr>
        <p:sp>
          <p:nvSpPr>
            <p:cNvPr id="39" name="Oval 38"/>
            <p:cNvSpPr>
              <a:spLocks noChangeAspect="1"/>
            </p:cNvSpPr>
            <p:nvPr/>
          </p:nvSpPr>
          <p:spPr bwMode="auto">
            <a:xfrm>
              <a:off x="3747535" y="3033873"/>
              <a:ext cx="410775" cy="411480"/>
            </a:xfrm>
            <a:prstGeom prst="ellipse">
              <a:avLst/>
            </a:prstGeom>
            <a:solidFill>
              <a:srgbClr val="193F54"/>
            </a:solidFill>
            <a:ln w="19050" cap="flat">
              <a:solidFill>
                <a:schemeClr val="bg1"/>
              </a:solidFill>
              <a:round/>
              <a:headEnd type="none" w="med" len="med"/>
              <a:tailEnd type="none" w="med" len="med"/>
            </a:ln>
            <a:effectLst/>
          </p:spPr>
          <p:txBody>
            <a:bodyPr lIns="0" tIns="0" rIns="0" bIns="0"/>
            <a:lstStyle/>
            <a:p>
              <a:pPr eaLnBrk="0" hangingPunct="0">
                <a:lnSpc>
                  <a:spcPct val="90000"/>
                </a:lnSpc>
              </a:pPr>
              <a:endParaRPr lang="en-US" kern="1200" dirty="0">
                <a:solidFill>
                  <a:schemeClr val="bg1"/>
                </a:solidFill>
                <a:latin typeface="Arial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3699381" y="3125518"/>
              <a:ext cx="507081" cy="2343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500" kern="1200" dirty="0" smtClean="0">
                  <a:solidFill>
                    <a:schemeClr val="bg1"/>
                  </a:solidFill>
                  <a:latin typeface="Arial"/>
                </a:rPr>
                <a:t>WWW</a:t>
              </a:r>
              <a:endParaRPr lang="en-US" sz="500" kern="1200" dirty="0">
                <a:solidFill>
                  <a:schemeClr val="bg1"/>
                </a:solidFill>
                <a:latin typeface="Arial"/>
              </a:endParaRPr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109204" y="4142558"/>
            <a:ext cx="289168" cy="281490"/>
            <a:chOff x="9415533" y="2889123"/>
            <a:chExt cx="677649" cy="659655"/>
          </a:xfrm>
        </p:grpSpPr>
        <p:sp>
          <p:nvSpPr>
            <p:cNvPr id="42" name="Oval 263"/>
            <p:cNvSpPr>
              <a:spLocks/>
            </p:cNvSpPr>
            <p:nvPr/>
          </p:nvSpPr>
          <p:spPr bwMode="auto">
            <a:xfrm>
              <a:off x="9415533" y="2889123"/>
              <a:ext cx="677649" cy="659655"/>
            </a:xfrm>
            <a:prstGeom prst="ellipse">
              <a:avLst/>
            </a:prstGeom>
            <a:solidFill>
              <a:srgbClr val="474747"/>
            </a:solidFill>
            <a:ln w="12700" cmpd="sng">
              <a:headEnd type="none" w="med" len="med"/>
              <a:tailEnd type="none" w="med" len="med"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lIns="0" tIns="0" rIns="0" bIns="0"/>
            <a:lstStyle/>
            <a:p>
              <a:pPr defTabSz="913748" eaLnBrk="0" hangingPunct="0">
                <a:lnSpc>
                  <a:spcPct val="90000"/>
                </a:lnSpc>
                <a:defRPr/>
              </a:pPr>
              <a:endParaRPr lang="en-US" sz="1798" kern="0" dirty="0">
                <a:solidFill>
                  <a:srgbClr val="FFFFFF"/>
                </a:solidFill>
              </a:endParaRPr>
            </a:p>
          </p:txBody>
        </p:sp>
        <p:pic>
          <p:nvPicPr>
            <p:cNvPr id="43" name="Picture 42" descr="router arrows.emf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525768" y="3020120"/>
              <a:ext cx="477105" cy="408571"/>
            </a:xfrm>
            <a:prstGeom prst="rect">
              <a:avLst/>
            </a:prstGeom>
          </p:spPr>
        </p:pic>
      </p:grpSp>
      <p:grpSp>
        <p:nvGrpSpPr>
          <p:cNvPr id="44" name="Group 43"/>
          <p:cNvGrpSpPr/>
          <p:nvPr/>
        </p:nvGrpSpPr>
        <p:grpSpPr>
          <a:xfrm>
            <a:off x="109220" y="3268703"/>
            <a:ext cx="297180" cy="297180"/>
            <a:chOff x="8795608" y="2989676"/>
            <a:chExt cx="411480" cy="411480"/>
          </a:xfrm>
        </p:grpSpPr>
        <p:sp>
          <p:nvSpPr>
            <p:cNvPr id="45" name="Oval 263"/>
            <p:cNvSpPr>
              <a:spLocks/>
            </p:cNvSpPr>
            <p:nvPr/>
          </p:nvSpPr>
          <p:spPr bwMode="auto">
            <a:xfrm>
              <a:off x="8795608" y="2989676"/>
              <a:ext cx="411480" cy="411480"/>
            </a:xfrm>
            <a:prstGeom prst="ellipse">
              <a:avLst/>
            </a:prstGeom>
            <a:solidFill>
              <a:srgbClr val="800000"/>
            </a:solidFill>
            <a:ln w="19050" cap="flat">
              <a:solidFill>
                <a:schemeClr val="bg1"/>
              </a:solidFill>
              <a:round/>
              <a:headEnd type="none" w="med" len="med"/>
              <a:tailEnd type="none" w="med" len="med"/>
            </a:ln>
            <a:effectLst/>
          </p:spPr>
          <p:txBody>
            <a:bodyPr lIns="0" tIns="0" rIns="0" bIns="0"/>
            <a:lstStyle/>
            <a:p>
              <a:pPr eaLnBrk="0" hangingPunct="0">
                <a:lnSpc>
                  <a:spcPct val="90000"/>
                </a:lnSpc>
              </a:pPr>
              <a:endParaRPr lang="en-US" kern="0" dirty="0">
                <a:solidFill>
                  <a:schemeClr val="bg1"/>
                </a:solidFill>
                <a:latin typeface="Arial"/>
              </a:endParaRPr>
            </a:p>
          </p:txBody>
        </p:sp>
        <p:sp>
          <p:nvSpPr>
            <p:cNvPr id="46" name="Freeform 11"/>
            <p:cNvSpPr>
              <a:spLocks/>
            </p:cNvSpPr>
            <p:nvPr/>
          </p:nvSpPr>
          <p:spPr bwMode="auto">
            <a:xfrm>
              <a:off x="8842598" y="3160491"/>
              <a:ext cx="317500" cy="69850"/>
            </a:xfrm>
            <a:custGeom>
              <a:avLst/>
              <a:gdLst/>
              <a:ahLst/>
              <a:cxnLst/>
              <a:rect l="l" t="t" r="r" b="b"/>
              <a:pathLst>
                <a:path w="317500" h="69850">
                  <a:moveTo>
                    <a:pt x="165100" y="7937"/>
                  </a:moveTo>
                  <a:lnTo>
                    <a:pt x="165100" y="58737"/>
                  </a:lnTo>
                  <a:lnTo>
                    <a:pt x="304800" y="58737"/>
                  </a:lnTo>
                  <a:lnTo>
                    <a:pt x="304800" y="7937"/>
                  </a:lnTo>
                  <a:close/>
                  <a:moveTo>
                    <a:pt x="15875" y="7937"/>
                  </a:moveTo>
                  <a:lnTo>
                    <a:pt x="15875" y="25400"/>
                  </a:lnTo>
                  <a:lnTo>
                    <a:pt x="66675" y="25400"/>
                  </a:lnTo>
                  <a:lnTo>
                    <a:pt x="66675" y="7937"/>
                  </a:lnTo>
                  <a:close/>
                  <a:moveTo>
                    <a:pt x="12267" y="0"/>
                  </a:moveTo>
                  <a:lnTo>
                    <a:pt x="305594" y="0"/>
                  </a:lnTo>
                  <a:cubicBezTo>
                    <a:pt x="312088" y="0"/>
                    <a:pt x="317500" y="5041"/>
                    <a:pt x="317500" y="11162"/>
                  </a:cubicBezTo>
                  <a:lnTo>
                    <a:pt x="317500" y="58689"/>
                  </a:lnTo>
                  <a:cubicBezTo>
                    <a:pt x="317500" y="64809"/>
                    <a:pt x="312088" y="69850"/>
                    <a:pt x="305594" y="69850"/>
                  </a:cubicBezTo>
                  <a:lnTo>
                    <a:pt x="12267" y="69850"/>
                  </a:lnTo>
                  <a:cubicBezTo>
                    <a:pt x="5412" y="69850"/>
                    <a:pt x="0" y="64809"/>
                    <a:pt x="0" y="58689"/>
                  </a:cubicBezTo>
                  <a:lnTo>
                    <a:pt x="0" y="11162"/>
                  </a:lnTo>
                  <a:cubicBezTo>
                    <a:pt x="0" y="5041"/>
                    <a:pt x="5412" y="0"/>
                    <a:pt x="12267" y="0"/>
                  </a:cubicBezTo>
                  <a:close/>
                </a:path>
              </a:pathLst>
            </a:custGeom>
            <a:solidFill>
              <a:srgbClr val="FEFEF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5906206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Input and Source Types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4354895" y="4888858"/>
            <a:ext cx="383410" cy="274637"/>
          </a:xfrm>
          <a:prstGeom prst="rect">
            <a:avLst/>
          </a:prstGeom>
        </p:spPr>
        <p:txBody>
          <a:bodyPr/>
          <a:lstStyle/>
          <a:p>
            <a:fld id="{E8839C46-E965-504D-BC92-3B5C4E312804}" type="slidenum">
              <a:rPr lang="en-US" smtClean="0"/>
              <a:pPr/>
              <a:t>13</a:t>
            </a:fld>
            <a:endParaRPr lang="en-US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1496887"/>
              </p:ext>
            </p:extLst>
          </p:nvPr>
        </p:nvGraphicFramePr>
        <p:xfrm>
          <a:off x="416559" y="804345"/>
          <a:ext cx="8575041" cy="3618998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1310641"/>
                <a:gridCol w="1290320"/>
                <a:gridCol w="989328"/>
                <a:gridCol w="4984752"/>
              </a:tblGrid>
              <a:tr h="313941">
                <a:tc>
                  <a:txBody>
                    <a:bodyPr/>
                    <a:lstStyle/>
                    <a:p>
                      <a:r>
                        <a:rPr lang="en-US" dirty="0" smtClean="0"/>
                        <a:t>Device Class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Input</a:t>
                      </a:r>
                      <a:r>
                        <a:rPr lang="en-US" sz="1500" baseline="0" dirty="0" smtClean="0"/>
                        <a:t> Method</a:t>
                      </a:r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Protocols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Sample</a:t>
                      </a:r>
                      <a:endParaRPr lang="en-US" dirty="0"/>
                    </a:p>
                  </a:txBody>
                  <a:tcPr/>
                </a:tc>
              </a:tr>
              <a:tr h="631648">
                <a:tc>
                  <a:txBody>
                    <a:bodyPr/>
                    <a:lstStyle/>
                    <a:p>
                      <a:pPr marL="0" marR="0" indent="0" algn="l" defTabSz="8163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 smtClean="0"/>
                        <a:t>Sourcefire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Scripted</a:t>
                      </a:r>
                      <a:r>
                        <a:rPr lang="en-US" baseline="0" dirty="0" smtClean="0"/>
                        <a:t> Input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HTTPS </a:t>
                      </a:r>
                      <a:r>
                        <a:rPr lang="en-US" baseline="0" dirty="0" smtClean="0"/>
                        <a:t>(</a:t>
                      </a:r>
                      <a:r>
                        <a:rPr lang="en-US" sz="1200" baseline="0" dirty="0" err="1" smtClean="0"/>
                        <a:t>eStreamer</a:t>
                      </a:r>
                      <a:r>
                        <a:rPr lang="en-US" baseline="0" dirty="0" smtClean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25717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err="1" smtClean="0">
                          <a:latin typeface="Courier"/>
                          <a:cs typeface="Courier"/>
                        </a:rPr>
                        <a:t>rec_type</a:t>
                      </a:r>
                      <a:r>
                        <a:rPr lang="en-US" sz="1000" dirty="0" smtClean="0">
                          <a:latin typeface="Courier"/>
                          <a:cs typeface="Courier"/>
                        </a:rPr>
                        <a:t>=400 </a:t>
                      </a:r>
                      <a:r>
                        <a:rPr lang="en-US" sz="1000" dirty="0" err="1" smtClean="0">
                          <a:latin typeface="Courier"/>
                          <a:cs typeface="Courier"/>
                        </a:rPr>
                        <a:t>rec_type_simple</a:t>
                      </a:r>
                      <a:r>
                        <a:rPr lang="en-US" sz="1000" dirty="0" smtClean="0">
                          <a:latin typeface="Courier"/>
                          <a:cs typeface="Courier"/>
                        </a:rPr>
                        <a:t>="IPS EVENT" </a:t>
                      </a:r>
                      <a:r>
                        <a:rPr lang="en-US" sz="1000" dirty="0" err="1" smtClean="0">
                          <a:latin typeface="Courier"/>
                          <a:cs typeface="Courier"/>
                        </a:rPr>
                        <a:t>event_sec</a:t>
                      </a:r>
                      <a:r>
                        <a:rPr lang="en-US" sz="1000" dirty="0" smtClean="0">
                          <a:latin typeface="Courier"/>
                          <a:cs typeface="Courier"/>
                        </a:rPr>
                        <a:t>=1409300614 </a:t>
                      </a:r>
                      <a:r>
                        <a:rPr lang="en-US" sz="1000" dirty="0" err="1" smtClean="0">
                          <a:latin typeface="Courier"/>
                          <a:cs typeface="Courier"/>
                        </a:rPr>
                        <a:t>event_usec</a:t>
                      </a:r>
                      <a:r>
                        <a:rPr lang="en-US" sz="1000" dirty="0" smtClean="0">
                          <a:latin typeface="Courier"/>
                          <a:cs typeface="Courier"/>
                        </a:rPr>
                        <a:t>=919489 sensor=10.67.34.71 </a:t>
                      </a:r>
                      <a:r>
                        <a:rPr lang="en-US" sz="1000" dirty="0" err="1" smtClean="0">
                          <a:latin typeface="Courier"/>
                          <a:cs typeface="Courier"/>
                        </a:rPr>
                        <a:t>event_id</a:t>
                      </a:r>
                      <a:r>
                        <a:rPr lang="en-US" sz="1000" dirty="0" smtClean="0">
                          <a:latin typeface="Courier"/>
                          <a:cs typeface="Courier"/>
                        </a:rPr>
                        <a:t>=258025 </a:t>
                      </a:r>
                      <a:r>
                        <a:rPr lang="en-US" sz="1000" dirty="0" err="1" smtClean="0">
                          <a:latin typeface="Courier"/>
                          <a:cs typeface="Courier"/>
                        </a:rPr>
                        <a:t>msg</a:t>
                      </a:r>
                      <a:r>
                        <a:rPr lang="en-US" sz="1000" dirty="0" smtClean="0">
                          <a:latin typeface="Courier"/>
                          <a:cs typeface="Courier"/>
                        </a:rPr>
                        <a:t>="APP-DETECT failed FTP login attempt" </a:t>
                      </a:r>
                      <a:r>
                        <a:rPr lang="en-US" sz="1000" dirty="0" err="1" smtClean="0">
                          <a:latin typeface="Courier"/>
                          <a:cs typeface="Courier"/>
                        </a:rPr>
                        <a:t>sid</a:t>
                      </a:r>
                      <a:r>
                        <a:rPr lang="en-US" sz="1000" dirty="0" smtClean="0">
                          <a:latin typeface="Courier"/>
                          <a:cs typeface="Courier"/>
                        </a:rPr>
                        <a:t>=13360 </a:t>
                      </a:r>
                      <a:r>
                        <a:rPr lang="en-US" sz="1000" dirty="0" err="1" smtClean="0">
                          <a:latin typeface="Courier"/>
                          <a:cs typeface="Courier"/>
                        </a:rPr>
                        <a:t>gid</a:t>
                      </a:r>
                      <a:r>
                        <a:rPr lang="en-US" sz="1000" dirty="0" smtClean="0">
                          <a:latin typeface="Courier"/>
                          <a:cs typeface="Courier"/>
                        </a:rPr>
                        <a:t>=1 rev=6 </a:t>
                      </a:r>
                      <a:r>
                        <a:rPr lang="en-US" sz="1000" dirty="0" err="1" smtClean="0">
                          <a:latin typeface="Courier"/>
                          <a:cs typeface="Courier"/>
                        </a:rPr>
                        <a:t>class_desc</a:t>
                      </a:r>
                      <a:r>
                        <a:rPr lang="en-US" sz="1000" dirty="0" smtClean="0">
                          <a:latin typeface="Courier"/>
                          <a:cs typeface="Courier"/>
                        </a:rPr>
                        <a:t>="</a:t>
                      </a:r>
                      <a:r>
                        <a:rPr lang="en-US" sz="1000" dirty="0" err="1" smtClean="0">
                          <a:latin typeface="Courier"/>
                          <a:cs typeface="Courier"/>
                        </a:rPr>
                        <a:t>Misc</a:t>
                      </a:r>
                      <a:r>
                        <a:rPr lang="en-US" sz="1000" dirty="0" smtClean="0">
                          <a:latin typeface="Courier"/>
                          <a:cs typeface="Courier"/>
                        </a:rPr>
                        <a:t> Activity" class=</a:t>
                      </a:r>
                      <a:r>
                        <a:rPr lang="en-US" sz="1000" dirty="0" err="1" smtClean="0">
                          <a:latin typeface="Courier"/>
                          <a:cs typeface="Courier"/>
                        </a:rPr>
                        <a:t>misc</a:t>
                      </a:r>
                      <a:r>
                        <a:rPr lang="en-US" sz="1000" dirty="0" smtClean="0">
                          <a:latin typeface="Courier"/>
                          <a:cs typeface="Courier"/>
                        </a:rPr>
                        <a:t>-activity priority=low </a:t>
                      </a:r>
                      <a:r>
                        <a:rPr lang="en-US" sz="1000" dirty="0" err="1" smtClean="0">
                          <a:latin typeface="Courier"/>
                          <a:cs typeface="Courier"/>
                        </a:rPr>
                        <a:t>src_ip</a:t>
                      </a:r>
                      <a:r>
                        <a:rPr lang="en-US" sz="1000" dirty="0" smtClean="0">
                          <a:latin typeface="Courier"/>
                          <a:cs typeface="Courier"/>
                        </a:rPr>
                        <a:t>=192.168.100.98 </a:t>
                      </a:r>
                      <a:r>
                        <a:rPr lang="en-US" sz="1000" dirty="0" err="1" smtClean="0">
                          <a:latin typeface="Courier"/>
                          <a:cs typeface="Courier"/>
                        </a:rPr>
                        <a:t>dest_ip</a:t>
                      </a:r>
                      <a:r>
                        <a:rPr lang="en-US" sz="1000" dirty="0" smtClean="0">
                          <a:latin typeface="Courier"/>
                          <a:cs typeface="Courier"/>
                        </a:rPr>
                        <a:t>=192.168.10.18 …</a:t>
                      </a:r>
                    </a:p>
                  </a:txBody>
                  <a:tcPr/>
                </a:tc>
              </a:tr>
              <a:tr h="631648">
                <a:tc>
                  <a:txBody>
                    <a:bodyPr/>
                    <a:lstStyle/>
                    <a:p>
                      <a:pPr marL="0" marR="0" indent="0" algn="l" defTabSz="8163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Cyber Threat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Defence</a:t>
                      </a:r>
                      <a:r>
                        <a:rPr lang="en-US" baseline="0" dirty="0" smtClean="0"/>
                        <a:t/>
                      </a:r>
                      <a:br>
                        <a:rPr lang="en-US" baseline="0" dirty="0" smtClean="0"/>
                      </a:br>
                      <a:r>
                        <a:rPr lang="en-US" baseline="0" dirty="0" smtClean="0"/>
                        <a:t>(</a:t>
                      </a:r>
                      <a:r>
                        <a:rPr lang="en-US" baseline="0" dirty="0" err="1" smtClean="0"/>
                        <a:t>Lancope</a:t>
                      </a:r>
                      <a:r>
                        <a:rPr lang="en-US" dirty="0" smtClean="0"/>
                        <a:t>)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Network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Syslog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1000" dirty="0" smtClean="0">
                          <a:latin typeface="Courier"/>
                          <a:cs typeface="Courier"/>
                        </a:rPr>
                        <a:t>Aug 29 17:59:00 stl-as-n07-cyber-smc-1.cisco.com Aug 29 16:59:00 stl-as-n07-cyber-smc-1 </a:t>
                      </a:r>
                      <a:r>
                        <a:rPr lang="nl-NL" sz="1000" dirty="0" err="1" smtClean="0">
                          <a:latin typeface="Courier"/>
                          <a:cs typeface="Courier"/>
                        </a:rPr>
                        <a:t>StealthWatch</a:t>
                      </a:r>
                      <a:r>
                        <a:rPr lang="nl-NL" sz="1000" dirty="0" smtClean="0">
                          <a:latin typeface="Courier"/>
                          <a:cs typeface="Courier"/>
                        </a:rPr>
                        <a:t>[2359]: </a:t>
                      </a:r>
                      <a:r>
                        <a:rPr lang="nl-NL" sz="1000" dirty="0" err="1" smtClean="0">
                          <a:latin typeface="Courier"/>
                          <a:cs typeface="Courier"/>
                        </a:rPr>
                        <a:t>alarm_category_name</a:t>
                      </a:r>
                      <a:r>
                        <a:rPr lang="nl-NL" sz="1000" dirty="0" smtClean="0">
                          <a:latin typeface="Courier"/>
                          <a:cs typeface="Courier"/>
                        </a:rPr>
                        <a:t>="</a:t>
                      </a:r>
                      <a:r>
                        <a:rPr lang="nl-NL" sz="1000" dirty="0" err="1" smtClean="0">
                          <a:latin typeface="Courier"/>
                          <a:cs typeface="Courier"/>
                        </a:rPr>
                        <a:t>Anomaly</a:t>
                      </a:r>
                      <a:r>
                        <a:rPr lang="nl-NL" sz="1000" dirty="0" smtClean="0">
                          <a:latin typeface="Courier"/>
                          <a:cs typeface="Courier"/>
                        </a:rPr>
                        <a:t>", </a:t>
                      </a:r>
                      <a:r>
                        <a:rPr lang="nl-NL" sz="1000" dirty="0" err="1" smtClean="0">
                          <a:latin typeface="Courier"/>
                          <a:cs typeface="Courier"/>
                        </a:rPr>
                        <a:t>alarm_severity_name</a:t>
                      </a:r>
                      <a:r>
                        <a:rPr lang="nl-NL" sz="1000" dirty="0" smtClean="0">
                          <a:latin typeface="Courier"/>
                          <a:cs typeface="Courier"/>
                        </a:rPr>
                        <a:t>="Major", </a:t>
                      </a:r>
                      <a:r>
                        <a:rPr lang="nl-NL" sz="1000" dirty="0" err="1" smtClean="0">
                          <a:latin typeface="Courier"/>
                          <a:cs typeface="Courier"/>
                        </a:rPr>
                        <a:t>alarm_status</a:t>
                      </a:r>
                      <a:r>
                        <a:rPr lang="nl-NL" sz="1000" dirty="0" smtClean="0">
                          <a:latin typeface="Courier"/>
                          <a:cs typeface="Courier"/>
                        </a:rPr>
                        <a:t>="ACTIVE", </a:t>
                      </a:r>
                      <a:r>
                        <a:rPr lang="nl-NL" sz="1000" dirty="0" err="1" smtClean="0">
                          <a:latin typeface="Courier"/>
                          <a:cs typeface="Courier"/>
                        </a:rPr>
                        <a:t>alarm_type_name</a:t>
                      </a:r>
                      <a:r>
                        <a:rPr lang="nl-NL" sz="1000" dirty="0" smtClean="0">
                          <a:latin typeface="Courier"/>
                          <a:cs typeface="Courier"/>
                        </a:rPr>
                        <a:t>="High Target Index", …</a:t>
                      </a:r>
                    </a:p>
                  </a:txBody>
                  <a:tcPr/>
                </a:tc>
              </a:tr>
              <a:tr h="494333">
                <a:tc>
                  <a:txBody>
                    <a:bodyPr/>
                    <a:lstStyle/>
                    <a:p>
                      <a:pPr marL="0" marR="0" indent="0" algn="l" defTabSz="8163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Wireless LAN</a:t>
                      </a:r>
                      <a:r>
                        <a:rPr lang="en-US" baseline="0" dirty="0" smtClean="0"/>
                        <a:t> Controller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Network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Syslog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Courier"/>
                          <a:cs typeface="Courier"/>
                        </a:rPr>
                        <a:t>Aug 30 13:55:28 n07-3850-1-wlc.cisco.com 47920: 0.0.0.0: Aug 30 03:59:02.892: %EPM-6-POLICY_APP_SUCCESS: Policy Application </a:t>
                      </a:r>
                      <a:r>
                        <a:rPr lang="en-US" sz="1000" dirty="0" err="1" smtClean="0">
                          <a:latin typeface="Courier"/>
                          <a:cs typeface="Courier"/>
                        </a:rPr>
                        <a:t>succeded</a:t>
                      </a:r>
                      <a:r>
                        <a:rPr lang="en-US" sz="1000" dirty="0" smtClean="0">
                          <a:latin typeface="Courier"/>
                          <a:cs typeface="Courier"/>
                        </a:rPr>
                        <a:t> for Client [0.0.0.0] MAC [40f3.0868.59d5] </a:t>
                      </a:r>
                      <a:r>
                        <a:rPr lang="en-US" sz="1000" dirty="0" err="1" smtClean="0">
                          <a:latin typeface="Courier"/>
                          <a:cs typeface="Courier"/>
                        </a:rPr>
                        <a:t>AuditSession</a:t>
                      </a:r>
                      <a:r>
                        <a:rPr lang="en-US" sz="1000" dirty="0" smtClean="0">
                          <a:latin typeface="Courier"/>
                          <a:cs typeface="Courier"/>
                        </a:rPr>
                        <a:t> ID [0a43223754014c0600007e44] for POLICY_TYPE [URL Redirect] …</a:t>
                      </a:r>
                    </a:p>
                  </a:txBody>
                  <a:tcPr/>
                </a:tc>
              </a:tr>
              <a:tr h="906278">
                <a:tc>
                  <a:txBody>
                    <a:bodyPr/>
                    <a:lstStyle/>
                    <a:p>
                      <a:pPr marL="0" marR="0" indent="0" algn="l" defTabSz="8163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Cisco ISE / </a:t>
                      </a:r>
                      <a:r>
                        <a:rPr lang="en-US" dirty="0" err="1" smtClean="0"/>
                        <a:t>TrustSec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Network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Syslog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8163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smtClean="0">
                          <a:latin typeface="Courier"/>
                          <a:cs typeface="Courier"/>
                        </a:rPr>
                        <a:t>Aug 31 15:08:13 stl-as-n07-ise-1.cisco.com Aug 31 15:08:14 stl-as-n07-ise-1 </a:t>
                      </a:r>
                      <a:r>
                        <a:rPr lang="en-US" sz="1000" dirty="0" err="1" smtClean="0">
                          <a:latin typeface="Courier"/>
                          <a:cs typeface="Courier"/>
                        </a:rPr>
                        <a:t>CISE_Passed_Authentications</a:t>
                      </a:r>
                      <a:r>
                        <a:rPr lang="en-US" sz="1000" dirty="0" smtClean="0">
                          <a:latin typeface="Courier"/>
                          <a:cs typeface="Courier"/>
                        </a:rPr>
                        <a:t> </a:t>
                      </a:r>
                      <a:r>
                        <a:rPr lang="en-US" sz="1000" dirty="0" smtClean="0">
                          <a:latin typeface="Courier"/>
                          <a:cs typeface="Courier"/>
                        </a:rPr>
                        <a:t>... NOTICE </a:t>
                      </a:r>
                      <a:r>
                        <a:rPr lang="en-US" sz="1000" dirty="0" smtClean="0">
                          <a:latin typeface="Courier"/>
                          <a:cs typeface="Courier"/>
                        </a:rPr>
                        <a:t>Passed-Authentication: Authentication succeeded, </a:t>
                      </a:r>
                      <a:r>
                        <a:rPr lang="en-US" sz="1000" dirty="0" err="1" smtClean="0">
                          <a:latin typeface="Courier"/>
                          <a:cs typeface="Courier"/>
                        </a:rPr>
                        <a:t>ConfigVersionId</a:t>
                      </a:r>
                      <a:r>
                        <a:rPr lang="en-US" sz="1000" dirty="0" smtClean="0">
                          <a:latin typeface="Courier"/>
                          <a:cs typeface="Courier"/>
                        </a:rPr>
                        <a:t>=7, Device IP Address=10.67.34.55, </a:t>
                      </a:r>
                      <a:r>
                        <a:rPr lang="en-US" sz="1000" dirty="0" err="1" smtClean="0">
                          <a:latin typeface="Courier"/>
                          <a:cs typeface="Courier"/>
                        </a:rPr>
                        <a:t>DestinationIPAddress</a:t>
                      </a:r>
                      <a:r>
                        <a:rPr lang="en-US" sz="1000" dirty="0" smtClean="0">
                          <a:latin typeface="Courier"/>
                          <a:cs typeface="Courier"/>
                        </a:rPr>
                        <a:t>=10.67.34.38,…</a:t>
                      </a:r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41" name="Group 40"/>
          <p:cNvGrpSpPr/>
          <p:nvPr/>
        </p:nvGrpSpPr>
        <p:grpSpPr>
          <a:xfrm>
            <a:off x="68564" y="3004638"/>
            <a:ext cx="289168" cy="281490"/>
            <a:chOff x="9415533" y="2889123"/>
            <a:chExt cx="677649" cy="659655"/>
          </a:xfrm>
        </p:grpSpPr>
        <p:sp>
          <p:nvSpPr>
            <p:cNvPr id="42" name="Oval 263"/>
            <p:cNvSpPr>
              <a:spLocks/>
            </p:cNvSpPr>
            <p:nvPr/>
          </p:nvSpPr>
          <p:spPr bwMode="auto">
            <a:xfrm>
              <a:off x="9415533" y="2889123"/>
              <a:ext cx="677649" cy="659655"/>
            </a:xfrm>
            <a:prstGeom prst="ellipse">
              <a:avLst/>
            </a:prstGeom>
            <a:solidFill>
              <a:srgbClr val="474747"/>
            </a:solidFill>
            <a:ln w="12700" cmpd="sng">
              <a:headEnd type="none" w="med" len="med"/>
              <a:tailEnd type="none" w="med" len="med"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lIns="0" tIns="0" rIns="0" bIns="0"/>
            <a:lstStyle/>
            <a:p>
              <a:pPr defTabSz="913748" eaLnBrk="0" hangingPunct="0">
                <a:lnSpc>
                  <a:spcPct val="90000"/>
                </a:lnSpc>
                <a:defRPr/>
              </a:pPr>
              <a:endParaRPr lang="en-US" sz="1798" kern="0" dirty="0">
                <a:solidFill>
                  <a:srgbClr val="FFFFFF"/>
                </a:solidFill>
              </a:endParaRPr>
            </a:p>
          </p:txBody>
        </p:sp>
        <p:pic>
          <p:nvPicPr>
            <p:cNvPr id="43" name="Picture 42" descr="router arrows.emf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525768" y="3020120"/>
              <a:ext cx="477105" cy="408571"/>
            </a:xfrm>
            <a:prstGeom prst="rect">
              <a:avLst/>
            </a:prstGeom>
          </p:spPr>
        </p:pic>
      </p:grpSp>
      <p:grpSp>
        <p:nvGrpSpPr>
          <p:cNvPr id="44" name="Group 43"/>
          <p:cNvGrpSpPr/>
          <p:nvPr/>
        </p:nvGrpSpPr>
        <p:grpSpPr>
          <a:xfrm>
            <a:off x="58420" y="1358623"/>
            <a:ext cx="297180" cy="297180"/>
            <a:chOff x="8795608" y="2989676"/>
            <a:chExt cx="411480" cy="411480"/>
          </a:xfrm>
        </p:grpSpPr>
        <p:sp>
          <p:nvSpPr>
            <p:cNvPr id="45" name="Oval 263"/>
            <p:cNvSpPr>
              <a:spLocks/>
            </p:cNvSpPr>
            <p:nvPr/>
          </p:nvSpPr>
          <p:spPr bwMode="auto">
            <a:xfrm>
              <a:off x="8795608" y="2989676"/>
              <a:ext cx="411480" cy="411480"/>
            </a:xfrm>
            <a:prstGeom prst="ellipse">
              <a:avLst/>
            </a:prstGeom>
            <a:solidFill>
              <a:srgbClr val="800000"/>
            </a:solidFill>
            <a:ln w="19050" cap="flat">
              <a:solidFill>
                <a:schemeClr val="bg1"/>
              </a:solidFill>
              <a:round/>
              <a:headEnd type="none" w="med" len="med"/>
              <a:tailEnd type="none" w="med" len="med"/>
            </a:ln>
            <a:effectLst/>
          </p:spPr>
          <p:txBody>
            <a:bodyPr lIns="0" tIns="0" rIns="0" bIns="0"/>
            <a:lstStyle/>
            <a:p>
              <a:pPr eaLnBrk="0" hangingPunct="0">
                <a:lnSpc>
                  <a:spcPct val="90000"/>
                </a:lnSpc>
              </a:pPr>
              <a:endParaRPr lang="en-US" kern="0" dirty="0">
                <a:solidFill>
                  <a:schemeClr val="bg1"/>
                </a:solidFill>
                <a:latin typeface="Arial"/>
              </a:endParaRPr>
            </a:p>
          </p:txBody>
        </p:sp>
        <p:sp>
          <p:nvSpPr>
            <p:cNvPr id="46" name="Freeform 11"/>
            <p:cNvSpPr>
              <a:spLocks/>
            </p:cNvSpPr>
            <p:nvPr/>
          </p:nvSpPr>
          <p:spPr bwMode="auto">
            <a:xfrm>
              <a:off x="8842598" y="3160491"/>
              <a:ext cx="317500" cy="69850"/>
            </a:xfrm>
            <a:custGeom>
              <a:avLst/>
              <a:gdLst/>
              <a:ahLst/>
              <a:cxnLst/>
              <a:rect l="l" t="t" r="r" b="b"/>
              <a:pathLst>
                <a:path w="317500" h="69850">
                  <a:moveTo>
                    <a:pt x="165100" y="7937"/>
                  </a:moveTo>
                  <a:lnTo>
                    <a:pt x="165100" y="58737"/>
                  </a:lnTo>
                  <a:lnTo>
                    <a:pt x="304800" y="58737"/>
                  </a:lnTo>
                  <a:lnTo>
                    <a:pt x="304800" y="7937"/>
                  </a:lnTo>
                  <a:close/>
                  <a:moveTo>
                    <a:pt x="15875" y="7937"/>
                  </a:moveTo>
                  <a:lnTo>
                    <a:pt x="15875" y="25400"/>
                  </a:lnTo>
                  <a:lnTo>
                    <a:pt x="66675" y="25400"/>
                  </a:lnTo>
                  <a:lnTo>
                    <a:pt x="66675" y="7937"/>
                  </a:lnTo>
                  <a:close/>
                  <a:moveTo>
                    <a:pt x="12267" y="0"/>
                  </a:moveTo>
                  <a:lnTo>
                    <a:pt x="305594" y="0"/>
                  </a:lnTo>
                  <a:cubicBezTo>
                    <a:pt x="312088" y="0"/>
                    <a:pt x="317500" y="5041"/>
                    <a:pt x="317500" y="11162"/>
                  </a:cubicBezTo>
                  <a:lnTo>
                    <a:pt x="317500" y="58689"/>
                  </a:lnTo>
                  <a:cubicBezTo>
                    <a:pt x="317500" y="64809"/>
                    <a:pt x="312088" y="69850"/>
                    <a:pt x="305594" y="69850"/>
                  </a:cubicBezTo>
                  <a:lnTo>
                    <a:pt x="12267" y="69850"/>
                  </a:lnTo>
                  <a:cubicBezTo>
                    <a:pt x="5412" y="69850"/>
                    <a:pt x="0" y="64809"/>
                    <a:pt x="0" y="58689"/>
                  </a:cubicBezTo>
                  <a:lnTo>
                    <a:pt x="0" y="11162"/>
                  </a:lnTo>
                  <a:cubicBezTo>
                    <a:pt x="0" y="5041"/>
                    <a:pt x="5412" y="0"/>
                    <a:pt x="12267" y="0"/>
                  </a:cubicBezTo>
                  <a:close/>
                </a:path>
              </a:pathLst>
            </a:custGeom>
            <a:solidFill>
              <a:srgbClr val="FEFEF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78740" y="3863340"/>
            <a:ext cx="297180" cy="297180"/>
            <a:chOff x="8795608" y="2989676"/>
            <a:chExt cx="411480" cy="411480"/>
          </a:xfrm>
        </p:grpSpPr>
        <p:sp>
          <p:nvSpPr>
            <p:cNvPr id="48" name="Oval 263"/>
            <p:cNvSpPr>
              <a:spLocks/>
            </p:cNvSpPr>
            <p:nvPr/>
          </p:nvSpPr>
          <p:spPr bwMode="auto">
            <a:xfrm>
              <a:off x="8795608" y="2989676"/>
              <a:ext cx="411480" cy="411480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 w="19050" cap="flat">
              <a:solidFill>
                <a:schemeClr val="bg1"/>
              </a:solidFill>
              <a:round/>
              <a:headEnd type="none" w="med" len="med"/>
              <a:tailEnd type="none" w="med" len="med"/>
            </a:ln>
            <a:effectLst/>
          </p:spPr>
          <p:txBody>
            <a:bodyPr lIns="0" tIns="0" rIns="0" bIns="0"/>
            <a:lstStyle/>
            <a:p>
              <a:pPr eaLnBrk="0" hangingPunct="0">
                <a:lnSpc>
                  <a:spcPct val="90000"/>
                </a:lnSpc>
              </a:pPr>
              <a:endParaRPr lang="en-US" kern="0" dirty="0">
                <a:solidFill>
                  <a:schemeClr val="bg1"/>
                </a:solidFill>
                <a:latin typeface="Arial"/>
              </a:endParaRPr>
            </a:p>
          </p:txBody>
        </p:sp>
        <p:sp>
          <p:nvSpPr>
            <p:cNvPr id="49" name="Freeform 11"/>
            <p:cNvSpPr>
              <a:spLocks/>
            </p:cNvSpPr>
            <p:nvPr/>
          </p:nvSpPr>
          <p:spPr bwMode="auto">
            <a:xfrm>
              <a:off x="8842598" y="3160491"/>
              <a:ext cx="317500" cy="69850"/>
            </a:xfrm>
            <a:custGeom>
              <a:avLst/>
              <a:gdLst/>
              <a:ahLst/>
              <a:cxnLst/>
              <a:rect l="l" t="t" r="r" b="b"/>
              <a:pathLst>
                <a:path w="317500" h="69850">
                  <a:moveTo>
                    <a:pt x="165100" y="7937"/>
                  </a:moveTo>
                  <a:lnTo>
                    <a:pt x="165100" y="58737"/>
                  </a:lnTo>
                  <a:lnTo>
                    <a:pt x="304800" y="58737"/>
                  </a:lnTo>
                  <a:lnTo>
                    <a:pt x="304800" y="7937"/>
                  </a:lnTo>
                  <a:close/>
                  <a:moveTo>
                    <a:pt x="15875" y="7937"/>
                  </a:moveTo>
                  <a:lnTo>
                    <a:pt x="15875" y="25400"/>
                  </a:lnTo>
                  <a:lnTo>
                    <a:pt x="66675" y="25400"/>
                  </a:lnTo>
                  <a:lnTo>
                    <a:pt x="66675" y="7937"/>
                  </a:lnTo>
                  <a:close/>
                  <a:moveTo>
                    <a:pt x="12267" y="0"/>
                  </a:moveTo>
                  <a:lnTo>
                    <a:pt x="305594" y="0"/>
                  </a:lnTo>
                  <a:cubicBezTo>
                    <a:pt x="312088" y="0"/>
                    <a:pt x="317500" y="5041"/>
                    <a:pt x="317500" y="11162"/>
                  </a:cubicBezTo>
                  <a:lnTo>
                    <a:pt x="317500" y="58689"/>
                  </a:lnTo>
                  <a:cubicBezTo>
                    <a:pt x="317500" y="64809"/>
                    <a:pt x="312088" y="69850"/>
                    <a:pt x="305594" y="69850"/>
                  </a:cubicBezTo>
                  <a:lnTo>
                    <a:pt x="12267" y="69850"/>
                  </a:lnTo>
                  <a:cubicBezTo>
                    <a:pt x="5412" y="69850"/>
                    <a:pt x="0" y="64809"/>
                    <a:pt x="0" y="58689"/>
                  </a:cubicBezTo>
                  <a:lnTo>
                    <a:pt x="0" y="11162"/>
                  </a:lnTo>
                  <a:cubicBezTo>
                    <a:pt x="0" y="5041"/>
                    <a:pt x="5412" y="0"/>
                    <a:pt x="12267" y="0"/>
                  </a:cubicBezTo>
                  <a:close/>
                </a:path>
              </a:pathLst>
            </a:custGeom>
            <a:solidFill>
              <a:srgbClr val="FEFEF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68580" y="2252703"/>
            <a:ext cx="297180" cy="297180"/>
            <a:chOff x="8795608" y="2989676"/>
            <a:chExt cx="411480" cy="411480"/>
          </a:xfrm>
        </p:grpSpPr>
        <p:sp>
          <p:nvSpPr>
            <p:cNvPr id="51" name="Oval 263"/>
            <p:cNvSpPr>
              <a:spLocks/>
            </p:cNvSpPr>
            <p:nvPr/>
          </p:nvSpPr>
          <p:spPr bwMode="auto">
            <a:xfrm>
              <a:off x="8795608" y="2989676"/>
              <a:ext cx="411480" cy="411480"/>
            </a:xfrm>
            <a:prstGeom prst="ellipse">
              <a:avLst/>
            </a:prstGeom>
            <a:solidFill>
              <a:srgbClr val="FF6600"/>
            </a:solidFill>
            <a:ln w="19050" cap="flat">
              <a:solidFill>
                <a:schemeClr val="bg1"/>
              </a:solidFill>
              <a:round/>
              <a:headEnd type="none" w="med" len="med"/>
              <a:tailEnd type="none" w="med" len="med"/>
            </a:ln>
            <a:effectLst/>
          </p:spPr>
          <p:txBody>
            <a:bodyPr lIns="0" tIns="0" rIns="0" bIns="0"/>
            <a:lstStyle/>
            <a:p>
              <a:pPr eaLnBrk="0" hangingPunct="0">
                <a:lnSpc>
                  <a:spcPct val="90000"/>
                </a:lnSpc>
              </a:pPr>
              <a:endParaRPr lang="en-US" kern="0" dirty="0">
                <a:solidFill>
                  <a:schemeClr val="bg1"/>
                </a:solidFill>
                <a:latin typeface="Arial"/>
              </a:endParaRPr>
            </a:p>
          </p:txBody>
        </p:sp>
        <p:sp>
          <p:nvSpPr>
            <p:cNvPr id="52" name="Freeform 11"/>
            <p:cNvSpPr>
              <a:spLocks/>
            </p:cNvSpPr>
            <p:nvPr/>
          </p:nvSpPr>
          <p:spPr bwMode="auto">
            <a:xfrm>
              <a:off x="8842598" y="3160491"/>
              <a:ext cx="317500" cy="69850"/>
            </a:xfrm>
            <a:custGeom>
              <a:avLst/>
              <a:gdLst/>
              <a:ahLst/>
              <a:cxnLst/>
              <a:rect l="l" t="t" r="r" b="b"/>
              <a:pathLst>
                <a:path w="317500" h="69850">
                  <a:moveTo>
                    <a:pt x="165100" y="7937"/>
                  </a:moveTo>
                  <a:lnTo>
                    <a:pt x="165100" y="58737"/>
                  </a:lnTo>
                  <a:lnTo>
                    <a:pt x="304800" y="58737"/>
                  </a:lnTo>
                  <a:lnTo>
                    <a:pt x="304800" y="7937"/>
                  </a:lnTo>
                  <a:close/>
                  <a:moveTo>
                    <a:pt x="15875" y="7937"/>
                  </a:moveTo>
                  <a:lnTo>
                    <a:pt x="15875" y="25400"/>
                  </a:lnTo>
                  <a:lnTo>
                    <a:pt x="66675" y="25400"/>
                  </a:lnTo>
                  <a:lnTo>
                    <a:pt x="66675" y="7937"/>
                  </a:lnTo>
                  <a:close/>
                  <a:moveTo>
                    <a:pt x="12267" y="0"/>
                  </a:moveTo>
                  <a:lnTo>
                    <a:pt x="305594" y="0"/>
                  </a:lnTo>
                  <a:cubicBezTo>
                    <a:pt x="312088" y="0"/>
                    <a:pt x="317500" y="5041"/>
                    <a:pt x="317500" y="11162"/>
                  </a:cubicBezTo>
                  <a:lnTo>
                    <a:pt x="317500" y="58689"/>
                  </a:lnTo>
                  <a:cubicBezTo>
                    <a:pt x="317500" y="64809"/>
                    <a:pt x="312088" y="69850"/>
                    <a:pt x="305594" y="69850"/>
                  </a:cubicBezTo>
                  <a:lnTo>
                    <a:pt x="12267" y="69850"/>
                  </a:lnTo>
                  <a:cubicBezTo>
                    <a:pt x="5412" y="69850"/>
                    <a:pt x="0" y="64809"/>
                    <a:pt x="0" y="58689"/>
                  </a:cubicBezTo>
                  <a:lnTo>
                    <a:pt x="0" y="11162"/>
                  </a:lnTo>
                  <a:cubicBezTo>
                    <a:pt x="0" y="5041"/>
                    <a:pt x="5412" y="0"/>
                    <a:pt x="12267" y="0"/>
                  </a:cubicBezTo>
                  <a:close/>
                </a:path>
              </a:pathLst>
            </a:custGeom>
            <a:solidFill>
              <a:srgbClr val="FEFEF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7282250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Primer</a:t>
            </a:r>
            <a:r>
              <a:rPr lang="en-US" dirty="0"/>
              <a:t> </a:t>
            </a:r>
            <a:r>
              <a:rPr lang="en-US" dirty="0" smtClean="0"/>
              <a:t>on the Common Information Model …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Assumes you have all the proper "piping" in place</a:t>
            </a:r>
          </a:p>
          <a:p>
            <a:r>
              <a:rPr lang="en-US" dirty="0" smtClean="0"/>
              <a:t>App tries to set structure up for you, but may take some fine tuning</a:t>
            </a:r>
          </a:p>
          <a:p>
            <a:r>
              <a:rPr lang="en-US" dirty="0" smtClean="0"/>
              <a:t>Event types built on "</a:t>
            </a:r>
            <a:r>
              <a:rPr lang="en-US" b="1" i="1" dirty="0" smtClean="0">
                <a:solidFill>
                  <a:srgbClr val="00A9E1"/>
                </a:solidFill>
                <a:latin typeface="Courier"/>
                <a:ea typeface="ヒラギノ角ゴ ProN W3" charset="0"/>
                <a:cs typeface="Courier"/>
              </a:rPr>
              <a:t>cisco</a:t>
            </a:r>
            <a:r>
              <a:rPr lang="en-US" b="1" i="1" dirty="0" smtClean="0">
                <a:solidFill>
                  <a:srgbClr val="00A9E1"/>
                </a:solidFill>
                <a:latin typeface="Courier"/>
                <a:ea typeface="ヒラギノ角ゴ ProN W3" charset="0"/>
                <a:cs typeface="Courier"/>
              </a:rPr>
              <a:t>:&lt;*&gt;:&lt;*&gt;</a:t>
            </a:r>
            <a:r>
              <a:rPr lang="en-US" dirty="0" smtClean="0"/>
              <a:t>" </a:t>
            </a:r>
            <a:r>
              <a:rPr lang="en-US" dirty="0" smtClean="0"/>
              <a:t>source typing logic:</a:t>
            </a:r>
          </a:p>
          <a:p>
            <a:pPr marL="425870" lvl="2" indent="0">
              <a:buNone/>
            </a:pPr>
            <a:r>
              <a:rPr lang="en-US" sz="1700" dirty="0" err="1">
                <a:solidFill>
                  <a:schemeClr val="accent6">
                    <a:lumMod val="75000"/>
                  </a:schemeClr>
                </a:solidFill>
                <a:latin typeface="Courier"/>
                <a:ea typeface="ヒラギノ角ゴ ProN W3" charset="0"/>
                <a:cs typeface="Courier"/>
              </a:rPr>
              <a:t>eventtype</a:t>
            </a:r>
            <a:r>
              <a:rPr lang="en-US" sz="1700" dirty="0">
                <a:solidFill>
                  <a:schemeClr val="accent6">
                    <a:lumMod val="75000"/>
                  </a:schemeClr>
                </a:solidFill>
                <a:latin typeface="Courier"/>
                <a:ea typeface="ヒラギノ角ゴ ProN W3" charset="0"/>
                <a:cs typeface="Courier"/>
              </a:rPr>
              <a:t>=</a:t>
            </a:r>
            <a:r>
              <a:rPr lang="en-US" sz="1700" b="1" i="1" dirty="0">
                <a:solidFill>
                  <a:srgbClr val="CC3300"/>
                </a:solidFill>
                <a:latin typeface="Courier"/>
                <a:ea typeface="ヒラギノ角ゴ ProN W3" charset="0"/>
                <a:cs typeface="Courier"/>
              </a:rPr>
              <a:t>cisco-</a:t>
            </a:r>
            <a:r>
              <a:rPr lang="en-US" sz="1700" b="1" i="1" dirty="0" err="1">
                <a:solidFill>
                  <a:srgbClr val="CC3300"/>
                </a:solidFill>
                <a:latin typeface="Courier"/>
                <a:ea typeface="ヒラギノ角ゴ ProN W3" charset="0"/>
                <a:cs typeface="Courier"/>
              </a:rPr>
              <a:t>wsa</a:t>
            </a:r>
            <a:r>
              <a:rPr lang="en-US" sz="1700" b="1" i="1" dirty="0">
                <a:solidFill>
                  <a:srgbClr val="CC3300"/>
                </a:solidFill>
                <a:latin typeface="Courier"/>
                <a:ea typeface="ヒラギノ角ゴ ProN W3" charset="0"/>
                <a:cs typeface="Courier"/>
              </a:rPr>
              <a:t>-</a:t>
            </a:r>
            <a:r>
              <a:rPr lang="en-US" sz="1700" b="1" i="1" dirty="0" smtClean="0">
                <a:solidFill>
                  <a:srgbClr val="CC3300"/>
                </a:solidFill>
                <a:latin typeface="Courier"/>
                <a:ea typeface="ヒラギノ角ゴ ProN W3" charset="0"/>
                <a:cs typeface="Courier"/>
              </a:rPr>
              <a:t>squid</a:t>
            </a:r>
          </a:p>
          <a:p>
            <a:pPr marL="425870" lvl="2" indent="0">
              <a:buNone/>
            </a:pPr>
            <a:r>
              <a:rPr lang="en-US" dirty="0" smtClean="0">
                <a:solidFill>
                  <a:srgbClr val="474747"/>
                </a:solidFill>
                <a:latin typeface="Courier"/>
                <a:ea typeface="ヒラギノ角ゴ ProN W3" charset="0"/>
                <a:cs typeface="Courier"/>
              </a:rPr>
              <a:t>[</a:t>
            </a:r>
            <a:r>
              <a:rPr lang="en-US" dirty="0" smtClean="0">
                <a:solidFill>
                  <a:srgbClr val="474747"/>
                </a:solidFill>
                <a:latin typeface="Courier"/>
                <a:ea typeface="ヒラギノ角ゴ ProN W3" charset="0"/>
                <a:cs typeface="Courier"/>
              </a:rPr>
              <a:t>cisco-</a:t>
            </a:r>
            <a:r>
              <a:rPr lang="en-US" dirty="0" err="1" smtClean="0">
                <a:solidFill>
                  <a:srgbClr val="474747"/>
                </a:solidFill>
                <a:latin typeface="Courier"/>
                <a:ea typeface="ヒラギノ角ゴ ProN W3" charset="0"/>
                <a:cs typeface="Courier"/>
              </a:rPr>
              <a:t>wsa</a:t>
            </a:r>
            <a:r>
              <a:rPr lang="en-US" dirty="0" smtClean="0">
                <a:solidFill>
                  <a:srgbClr val="474747"/>
                </a:solidFill>
                <a:latin typeface="Courier"/>
                <a:ea typeface="ヒラギノ角ゴ ProN W3" charset="0"/>
                <a:cs typeface="Courier"/>
              </a:rPr>
              <a:t>-squid</a:t>
            </a:r>
            <a:r>
              <a:rPr lang="en-US" dirty="0" smtClean="0">
                <a:solidFill>
                  <a:srgbClr val="474747"/>
                </a:solidFill>
                <a:latin typeface="Courier"/>
                <a:ea typeface="ヒラギノ角ゴ ProN W3" charset="0"/>
                <a:cs typeface="Courier"/>
              </a:rPr>
              <a:t>]</a:t>
            </a:r>
          </a:p>
          <a:p>
            <a:pPr marL="425870" lvl="2" indent="0">
              <a:buNone/>
            </a:pPr>
            <a:r>
              <a:rPr lang="en-US" dirty="0" smtClean="0">
                <a:solidFill>
                  <a:srgbClr val="474747"/>
                </a:solidFill>
                <a:latin typeface="Courier"/>
                <a:ea typeface="ヒラギノ角ゴ ProN W3" charset="0"/>
                <a:cs typeface="Courier"/>
              </a:rPr>
              <a:t>search </a:t>
            </a:r>
            <a:r>
              <a:rPr lang="en-US" dirty="0" smtClean="0">
                <a:solidFill>
                  <a:srgbClr val="474747"/>
                </a:solidFill>
                <a:latin typeface="Courier"/>
                <a:ea typeface="ヒラギノ角ゴ ProN W3" charset="0"/>
                <a:cs typeface="Courier"/>
              </a:rPr>
              <a:t>= </a:t>
            </a:r>
            <a:r>
              <a:rPr lang="en-US" b="1" i="1" dirty="0" err="1" smtClean="0">
                <a:solidFill>
                  <a:srgbClr val="CC3300"/>
                </a:solidFill>
                <a:latin typeface="Courier"/>
                <a:ea typeface="ヒラギノ角ゴ ProN W3" charset="0"/>
                <a:cs typeface="Courier"/>
              </a:rPr>
              <a:t>sourcetype</a:t>
            </a:r>
            <a:r>
              <a:rPr lang="en-US" b="1" i="1" dirty="0" smtClean="0">
                <a:solidFill>
                  <a:srgbClr val="CC3300"/>
                </a:solidFill>
                <a:latin typeface="Courier"/>
                <a:ea typeface="ヒラギノ角ゴ ProN W3" charset="0"/>
                <a:cs typeface="Courier"/>
              </a:rPr>
              <a:t>="</a:t>
            </a:r>
            <a:r>
              <a:rPr lang="en-US" b="1" i="1" dirty="0" err="1" smtClean="0">
                <a:solidFill>
                  <a:srgbClr val="CC3300"/>
                </a:solidFill>
                <a:latin typeface="Courier"/>
                <a:ea typeface="ヒラギノ角ゴ ProN W3" charset="0"/>
                <a:cs typeface="Courier"/>
              </a:rPr>
              <a:t>cisco:wsa:squid</a:t>
            </a:r>
            <a:r>
              <a:rPr lang="en-US" b="1" i="1" dirty="0" smtClean="0">
                <a:solidFill>
                  <a:srgbClr val="CC3300"/>
                </a:solidFill>
                <a:latin typeface="Courier"/>
                <a:ea typeface="ヒラギノ角ゴ ProN W3" charset="0"/>
                <a:cs typeface="Courier"/>
              </a:rPr>
              <a:t>"</a:t>
            </a:r>
            <a:endParaRPr lang="en-US" dirty="0" smtClean="0"/>
          </a:p>
          <a:p>
            <a:r>
              <a:rPr lang="en-US" b="1" dirty="0" smtClean="0">
                <a:solidFill>
                  <a:srgbClr val="00A9E1"/>
                </a:solidFill>
              </a:rPr>
              <a:t>CIM Compliant </a:t>
            </a:r>
            <a:r>
              <a:rPr lang="en-US" dirty="0" smtClean="0"/>
              <a:t>Event Types, Tags work across apps, i.e. </a:t>
            </a:r>
            <a:r>
              <a:rPr lang="en-US" b="1" i="1" dirty="0" smtClean="0">
                <a:solidFill>
                  <a:schemeClr val="accent3"/>
                </a:solidFill>
              </a:rPr>
              <a:t>Splunk ESS</a:t>
            </a:r>
            <a:endParaRPr lang="en-US" b="1" i="1" dirty="0" smtClean="0">
              <a:solidFill>
                <a:schemeClr val="accent3"/>
              </a:solidFill>
            </a:endParaRPr>
          </a:p>
          <a:p>
            <a:r>
              <a:rPr lang="en-US" dirty="0"/>
              <a:t>Common Info Model Add-on helps identify any missing gaps</a:t>
            </a:r>
          </a:p>
          <a:p>
            <a:pPr lvl="1"/>
            <a:r>
              <a:rPr lang="en-US" i="1" dirty="0" err="1" smtClean="0">
                <a:solidFill>
                  <a:schemeClr val="accent6"/>
                </a:solidFill>
              </a:rPr>
              <a:t>Splunk.com</a:t>
            </a:r>
            <a:r>
              <a:rPr lang="en-US" i="1" dirty="0" smtClean="0">
                <a:solidFill>
                  <a:schemeClr val="accent6"/>
                </a:solidFill>
              </a:rPr>
              <a:t> </a:t>
            </a:r>
            <a:r>
              <a:rPr lang="en-US" i="1" dirty="0">
                <a:solidFill>
                  <a:schemeClr val="accent6"/>
                </a:solidFill>
              </a:rPr>
              <a:t>&gt; Documentation &gt; Splunk Common Information Model Add-on &gt; Common Information Model Add-on Manual &gt; </a:t>
            </a:r>
            <a:r>
              <a:rPr lang="en-US" i="1" dirty="0" smtClean="0">
                <a:solidFill>
                  <a:schemeClr val="accent6"/>
                </a:solidFill>
              </a:rPr>
              <a:t>Overview</a:t>
            </a:r>
          </a:p>
          <a:p>
            <a:pPr lvl="1"/>
            <a:r>
              <a:rPr lang="en-US" u="sng" dirty="0" smtClean="0">
                <a:hlinkClick r:id="rId3"/>
              </a:rPr>
              <a:t>http://docs.splunk.com/Documentation/CIM/latest/User/Overview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CCB13-0A32-4557-88E9-079F0C330695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0914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5" name="Shape 18"/>
          <p:cNvCxnSpPr>
            <a:stCxn id="28" idx="1"/>
            <a:endCxn id="106" idx="1"/>
          </p:cNvCxnSpPr>
          <p:nvPr/>
        </p:nvCxnSpPr>
        <p:spPr bwMode="auto">
          <a:xfrm rot="10800000" flipH="1" flipV="1">
            <a:off x="381000" y="1205116"/>
            <a:ext cx="3047740" cy="2275001"/>
          </a:xfrm>
          <a:prstGeom prst="bentConnector3">
            <a:avLst>
              <a:gd name="adj1" fmla="val -7501"/>
            </a:avLst>
          </a:prstGeom>
          <a:solidFill>
            <a:srgbClr val="000000"/>
          </a:solidFill>
          <a:ln w="38100" cap="flat" cmpd="sng" algn="ctr">
            <a:solidFill>
              <a:srgbClr val="8FB568">
                <a:lumMod val="75000"/>
              </a:srgb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75" name="Shape 18"/>
          <p:cNvCxnSpPr>
            <a:stCxn id="28" idx="1"/>
            <a:endCxn id="96" idx="1"/>
          </p:cNvCxnSpPr>
          <p:nvPr/>
        </p:nvCxnSpPr>
        <p:spPr bwMode="auto">
          <a:xfrm rot="10800000" flipH="1" flipV="1">
            <a:off x="381000" y="1205117"/>
            <a:ext cx="6324600" cy="1904584"/>
          </a:xfrm>
          <a:prstGeom prst="bentConnector3">
            <a:avLst>
              <a:gd name="adj1" fmla="val -3614"/>
            </a:avLst>
          </a:prstGeom>
          <a:solidFill>
            <a:srgbClr val="000000"/>
          </a:solidFill>
          <a:ln w="38100" cap="flat" cmpd="sng" algn="ctr">
            <a:solidFill>
              <a:srgbClr val="8FB568">
                <a:lumMod val="75000"/>
              </a:srgbClr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9525"/>
            <a:ext cx="9144000" cy="857250"/>
          </a:xfrm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A Simple Example using CIM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5" name="Shape 18"/>
          <p:cNvCxnSpPr>
            <a:stCxn id="28" idx="1"/>
            <a:endCxn id="53" idx="1"/>
          </p:cNvCxnSpPr>
          <p:nvPr/>
        </p:nvCxnSpPr>
        <p:spPr bwMode="auto">
          <a:xfrm rot="10800000" flipH="1" flipV="1">
            <a:off x="381000" y="1205117"/>
            <a:ext cx="152400" cy="913984"/>
          </a:xfrm>
          <a:prstGeom prst="bentConnector3">
            <a:avLst>
              <a:gd name="adj1" fmla="val -150000"/>
            </a:avLst>
          </a:prstGeom>
          <a:solidFill>
            <a:srgbClr val="000000"/>
          </a:solidFill>
          <a:ln w="38100" cap="flat" cmpd="sng" algn="ctr">
            <a:solidFill>
              <a:srgbClr val="8FB568">
                <a:lumMod val="75000"/>
              </a:srgb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6" name="Shape 18"/>
          <p:cNvCxnSpPr>
            <a:stCxn id="28" idx="1"/>
            <a:endCxn id="7" idx="1"/>
          </p:cNvCxnSpPr>
          <p:nvPr/>
        </p:nvCxnSpPr>
        <p:spPr bwMode="auto">
          <a:xfrm rot="10800000" flipH="1" flipV="1">
            <a:off x="381000" y="1205117"/>
            <a:ext cx="3570556" cy="532984"/>
          </a:xfrm>
          <a:prstGeom prst="bentConnector3">
            <a:avLst>
              <a:gd name="adj1" fmla="val -6402"/>
            </a:avLst>
          </a:prstGeom>
          <a:solidFill>
            <a:srgbClr val="000000"/>
          </a:solidFill>
          <a:ln w="38100" cap="flat" cmpd="sng" algn="ctr">
            <a:solidFill>
              <a:srgbClr val="8FB568">
                <a:lumMod val="75000"/>
              </a:srgbClr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8" name="Rounded Rectangle 27"/>
          <p:cNvSpPr/>
          <p:nvPr/>
        </p:nvSpPr>
        <p:spPr bwMode="auto">
          <a:xfrm>
            <a:off x="381000" y="971550"/>
            <a:ext cx="8305800" cy="467134"/>
          </a:xfrm>
          <a:prstGeom prst="round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lIns="51423" tIns="25711" rIns="51423" bIns="57143" rtlCol="0">
            <a:spAutoFit/>
          </a:bodyPr>
          <a:lstStyle/>
          <a:p>
            <a:r>
              <a:rPr lang="en-US" sz="1100" dirty="0" smtClean="0">
                <a:latin typeface="Courier"/>
                <a:cs typeface="Courier"/>
              </a:rPr>
              <a:t>Aug 02 2014 </a:t>
            </a:r>
            <a:r>
              <a:rPr lang="en-US" sz="1100" dirty="0">
                <a:latin typeface="Courier"/>
                <a:cs typeface="Courier"/>
              </a:rPr>
              <a:t>23:14:06: %ASA-5-106100: access-list inbound denied </a:t>
            </a:r>
            <a:r>
              <a:rPr lang="en-US" sz="1100" dirty="0" err="1">
                <a:latin typeface="Courier"/>
                <a:cs typeface="Courier"/>
              </a:rPr>
              <a:t>tcp</a:t>
            </a:r>
            <a:r>
              <a:rPr lang="en-US" sz="1100" dirty="0">
                <a:latin typeface="Courier"/>
                <a:cs typeface="Courier"/>
              </a:rPr>
              <a:t> outside/</a:t>
            </a:r>
            <a:r>
              <a:rPr lang="en-US" sz="1100" dirty="0" smtClean="0">
                <a:latin typeface="Courier"/>
                <a:cs typeface="Courier"/>
              </a:rPr>
              <a:t>173.246.103.92(1922) </a:t>
            </a:r>
            <a:r>
              <a:rPr lang="en-US" sz="1100" dirty="0">
                <a:latin typeface="Courier"/>
                <a:cs typeface="Courier"/>
              </a:rPr>
              <a:t>inside</a:t>
            </a:r>
            <a:r>
              <a:rPr lang="en-US" sz="1100" dirty="0" smtClean="0">
                <a:latin typeface="Courier"/>
                <a:cs typeface="Courier"/>
              </a:rPr>
              <a:t>/192.168.10.18(135) </a:t>
            </a:r>
            <a:r>
              <a:rPr lang="en-US" sz="1100" dirty="0">
                <a:latin typeface="Courier"/>
                <a:cs typeface="Courier"/>
              </a:rPr>
              <a:t>hit-</a:t>
            </a:r>
            <a:r>
              <a:rPr lang="en-US" sz="1100" dirty="0" err="1">
                <a:latin typeface="Courier"/>
                <a:cs typeface="Courier"/>
              </a:rPr>
              <a:t>cnt</a:t>
            </a:r>
            <a:r>
              <a:rPr lang="en-US" sz="1100" dirty="0">
                <a:latin typeface="Courier"/>
                <a:cs typeface="Courier"/>
              </a:rPr>
              <a:t> 1 first hit [0x91c26a3, 0x0]</a:t>
            </a:r>
          </a:p>
        </p:txBody>
      </p:sp>
      <p:grpSp>
        <p:nvGrpSpPr>
          <p:cNvPr id="119" name="Group 118"/>
          <p:cNvGrpSpPr/>
          <p:nvPr/>
        </p:nvGrpSpPr>
        <p:grpSpPr>
          <a:xfrm>
            <a:off x="3951556" y="1581150"/>
            <a:ext cx="2398705" cy="1382183"/>
            <a:chOff x="3048000" y="2038350"/>
            <a:chExt cx="2398705" cy="1382183"/>
          </a:xfrm>
        </p:grpSpPr>
        <p:sp>
          <p:nvSpPr>
            <p:cNvPr id="7" name="Rounded Rectangle 6"/>
            <p:cNvSpPr/>
            <p:nvPr/>
          </p:nvSpPr>
          <p:spPr bwMode="auto">
            <a:xfrm>
              <a:off x="3048000" y="2038350"/>
              <a:ext cx="1087705" cy="313901"/>
            </a:xfrm>
            <a:prstGeom prst="roundRect">
              <a:avLst/>
            </a:prstGeom>
            <a:solidFill>
              <a:srgbClr val="EBD954">
                <a:lumMod val="40000"/>
                <a:lumOff val="60000"/>
              </a:srgbClr>
            </a:solidFill>
            <a:ln>
              <a:solidFill>
                <a:srgbClr val="FFFFFF">
                  <a:lumMod val="75000"/>
                </a:srgbClr>
              </a:solidFill>
            </a:ln>
            <a:effectLst>
              <a:outerShdw blurRad="50800" dist="38100" dir="2700000" algn="tl" rotWithShape="0">
                <a:srgbClr val="FFFFFF">
                  <a:lumMod val="75000"/>
                  <a:alpha val="43000"/>
                </a:srgbClr>
              </a:outerShdw>
            </a:effectLst>
          </p:spPr>
          <p:txBody>
            <a:bodyPr wrap="square" lIns="51423" tIns="25711" rIns="51423" bIns="57143" rtlCol="0">
              <a:spAutoFit/>
            </a:bodyPr>
            <a:lstStyle/>
            <a:p>
              <a:pPr defTabSz="456834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300" kern="0" dirty="0" smtClean="0">
                  <a:solidFill>
                    <a:srgbClr val="000000"/>
                  </a:solidFill>
                  <a:latin typeface="Arial"/>
                  <a:ea typeface="+mn-ea"/>
                  <a:cs typeface="Arial"/>
                </a:rPr>
                <a:t>Source</a:t>
              </a:r>
              <a:endParaRPr lang="en-US" sz="1300" kern="0" dirty="0">
                <a:solidFill>
                  <a:srgbClr val="000000"/>
                </a:solidFill>
                <a:latin typeface="Arial"/>
                <a:ea typeface="+mn-ea"/>
                <a:cs typeface="Arial"/>
              </a:endParaRPr>
            </a:p>
          </p:txBody>
        </p:sp>
        <p:sp>
          <p:nvSpPr>
            <p:cNvPr id="27" name="Rounded Rectangle 26"/>
            <p:cNvSpPr/>
            <p:nvPr/>
          </p:nvSpPr>
          <p:spPr bwMode="auto">
            <a:xfrm>
              <a:off x="3221304" y="2313201"/>
              <a:ext cx="904875" cy="279849"/>
            </a:xfrm>
            <a:prstGeom prst="roundRect">
              <a:avLst/>
            </a:prstGeom>
            <a:solidFill>
              <a:srgbClr val="C2DE8E">
                <a:lumMod val="40000"/>
                <a:lumOff val="60000"/>
              </a:srgbClr>
            </a:solidFill>
            <a:ln>
              <a:solidFill>
                <a:srgbClr val="FFFFFF">
                  <a:lumMod val="75000"/>
                </a:srgbClr>
              </a:solidFill>
            </a:ln>
            <a:effectLst>
              <a:outerShdw blurRad="50800" dist="38100" dir="2700000" algn="tl" rotWithShape="0">
                <a:srgbClr val="FFFFFF">
                  <a:lumMod val="75000"/>
                  <a:alpha val="43000"/>
                </a:srgbClr>
              </a:outerShdw>
            </a:effectLst>
          </p:spPr>
          <p:txBody>
            <a:bodyPr wrap="square" lIns="51423" tIns="25711" rIns="51423" bIns="57143" rtlCol="0">
              <a:spAutoFit/>
            </a:bodyPr>
            <a:lstStyle/>
            <a:p>
              <a:pPr defTabSz="456834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100" kern="0" dirty="0" err="1" smtClean="0">
                  <a:solidFill>
                    <a:srgbClr val="000000"/>
                  </a:solidFill>
                  <a:latin typeface="Courier"/>
                  <a:ea typeface="+mn-ea"/>
                  <a:cs typeface="Courier"/>
                </a:rPr>
                <a:t>src_ip</a:t>
              </a:r>
              <a:endParaRPr lang="en-US" sz="1100" kern="0" dirty="0">
                <a:solidFill>
                  <a:srgbClr val="000000"/>
                </a:solidFill>
                <a:latin typeface="Courier"/>
                <a:ea typeface="+mn-ea"/>
                <a:cs typeface="Courier"/>
              </a:endParaRPr>
            </a:p>
          </p:txBody>
        </p:sp>
        <p:sp>
          <p:nvSpPr>
            <p:cNvPr id="49" name="Rounded Rectangle 48"/>
            <p:cNvSpPr/>
            <p:nvPr/>
          </p:nvSpPr>
          <p:spPr bwMode="auto">
            <a:xfrm>
              <a:off x="3221304" y="2586252"/>
              <a:ext cx="904875" cy="279849"/>
            </a:xfrm>
            <a:prstGeom prst="roundRect">
              <a:avLst/>
            </a:prstGeom>
            <a:solidFill>
              <a:srgbClr val="C2DE8E">
                <a:lumMod val="40000"/>
                <a:lumOff val="60000"/>
              </a:srgbClr>
            </a:solidFill>
            <a:ln>
              <a:solidFill>
                <a:srgbClr val="FFFFFF">
                  <a:lumMod val="75000"/>
                </a:srgbClr>
              </a:solidFill>
            </a:ln>
            <a:effectLst>
              <a:outerShdw blurRad="50800" dist="38100" dir="2700000" algn="tl" rotWithShape="0">
                <a:srgbClr val="FFFFFF">
                  <a:lumMod val="75000"/>
                  <a:alpha val="43000"/>
                </a:srgbClr>
              </a:outerShdw>
            </a:effectLst>
          </p:spPr>
          <p:txBody>
            <a:bodyPr wrap="square" lIns="51423" tIns="25711" rIns="51423" bIns="57143" rtlCol="0">
              <a:spAutoFit/>
            </a:bodyPr>
            <a:lstStyle/>
            <a:p>
              <a:pPr defTabSz="456834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100" kern="0" dirty="0" err="1">
                  <a:solidFill>
                    <a:srgbClr val="000000"/>
                  </a:solidFill>
                  <a:latin typeface="Courier"/>
                  <a:cs typeface="Courier"/>
                </a:rPr>
                <a:t>src_port</a:t>
              </a:r>
              <a:endParaRPr lang="en-US" sz="1100" kern="0" dirty="0">
                <a:solidFill>
                  <a:srgbClr val="000000"/>
                </a:solidFill>
                <a:latin typeface="Courier"/>
                <a:cs typeface="Courier"/>
              </a:endParaRPr>
            </a:p>
          </p:txBody>
        </p:sp>
        <p:sp>
          <p:nvSpPr>
            <p:cNvPr id="90" name="Rounded Rectangle 89"/>
            <p:cNvSpPr/>
            <p:nvPr/>
          </p:nvSpPr>
          <p:spPr bwMode="auto">
            <a:xfrm>
              <a:off x="3221565" y="2867633"/>
              <a:ext cx="904875" cy="279849"/>
            </a:xfrm>
            <a:prstGeom prst="roundRect">
              <a:avLst/>
            </a:prstGeom>
            <a:solidFill>
              <a:srgbClr val="C2DE8E">
                <a:lumMod val="40000"/>
                <a:lumOff val="60000"/>
              </a:srgbClr>
            </a:solidFill>
            <a:ln>
              <a:solidFill>
                <a:srgbClr val="FFFFFF">
                  <a:lumMod val="75000"/>
                </a:srgbClr>
              </a:solidFill>
            </a:ln>
            <a:effectLst>
              <a:outerShdw blurRad="50800" dist="38100" dir="2700000" algn="tl" rotWithShape="0">
                <a:srgbClr val="FFFFFF">
                  <a:lumMod val="75000"/>
                  <a:alpha val="43000"/>
                </a:srgbClr>
              </a:outerShdw>
            </a:effectLst>
          </p:spPr>
          <p:txBody>
            <a:bodyPr wrap="square" lIns="51423" tIns="25711" rIns="51423" bIns="57143" rtlCol="0">
              <a:spAutoFit/>
            </a:bodyPr>
            <a:lstStyle/>
            <a:p>
              <a:pPr defTabSz="456834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100" kern="0" dirty="0" err="1" smtClean="0">
                  <a:solidFill>
                    <a:srgbClr val="000000"/>
                  </a:solidFill>
                  <a:latin typeface="Courier"/>
                  <a:ea typeface="+mn-ea"/>
                  <a:cs typeface="Courier"/>
                </a:rPr>
                <a:t>src_if</a:t>
              </a:r>
              <a:endParaRPr lang="en-US" sz="1100" kern="0" dirty="0">
                <a:solidFill>
                  <a:srgbClr val="000000"/>
                </a:solidFill>
                <a:latin typeface="Courier"/>
                <a:ea typeface="+mn-ea"/>
                <a:cs typeface="Courier"/>
              </a:endParaRPr>
            </a:p>
          </p:txBody>
        </p:sp>
        <p:sp>
          <p:nvSpPr>
            <p:cNvPr id="91" name="Rounded Rectangle 90"/>
            <p:cNvSpPr/>
            <p:nvPr/>
          </p:nvSpPr>
          <p:spPr bwMode="auto">
            <a:xfrm>
              <a:off x="3221565" y="3140684"/>
              <a:ext cx="904875" cy="279849"/>
            </a:xfrm>
            <a:prstGeom prst="roundRect">
              <a:avLst/>
            </a:prstGeom>
            <a:solidFill>
              <a:srgbClr val="C2DE8E">
                <a:lumMod val="40000"/>
                <a:lumOff val="60000"/>
              </a:srgbClr>
            </a:solidFill>
            <a:ln>
              <a:solidFill>
                <a:srgbClr val="FFFFFF">
                  <a:lumMod val="75000"/>
                </a:srgbClr>
              </a:solidFill>
            </a:ln>
            <a:effectLst>
              <a:outerShdw blurRad="50800" dist="38100" dir="2700000" algn="tl" rotWithShape="0">
                <a:srgbClr val="FFFFFF">
                  <a:lumMod val="75000"/>
                  <a:alpha val="43000"/>
                </a:srgbClr>
              </a:outerShdw>
            </a:effectLst>
          </p:spPr>
          <p:txBody>
            <a:bodyPr wrap="square" lIns="51423" tIns="25711" rIns="51423" bIns="57143" rtlCol="0">
              <a:spAutoFit/>
            </a:bodyPr>
            <a:lstStyle/>
            <a:p>
              <a:pPr defTabSz="456834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100" kern="0" dirty="0" smtClean="0">
                  <a:solidFill>
                    <a:srgbClr val="000000"/>
                  </a:solidFill>
                  <a:latin typeface="Courier"/>
                  <a:cs typeface="Courier"/>
                </a:rPr>
                <a:t>…</a:t>
              </a:r>
              <a:endParaRPr lang="en-US" sz="1100" kern="0" dirty="0">
                <a:solidFill>
                  <a:srgbClr val="000000"/>
                </a:solidFill>
                <a:latin typeface="Courier"/>
                <a:cs typeface="Courier"/>
              </a:endParaRPr>
            </a:p>
          </p:txBody>
        </p:sp>
        <p:sp>
          <p:nvSpPr>
            <p:cNvPr id="92" name="Rounded Rectangle 91"/>
            <p:cNvSpPr/>
            <p:nvPr/>
          </p:nvSpPr>
          <p:spPr bwMode="auto">
            <a:xfrm>
              <a:off x="4049183" y="2311401"/>
              <a:ext cx="1397261" cy="279849"/>
            </a:xfrm>
            <a:prstGeom prst="roundRect">
              <a:avLst/>
            </a:prstGeom>
            <a:solidFill>
              <a:srgbClr val="E1C2CD"/>
            </a:solidFill>
            <a:ln>
              <a:solidFill>
                <a:srgbClr val="FFFFFF">
                  <a:lumMod val="75000"/>
                </a:srgbClr>
              </a:solidFill>
            </a:ln>
            <a:effectLst>
              <a:outerShdw blurRad="50800" dist="38100" dir="2700000" algn="tl" rotWithShape="0">
                <a:srgbClr val="FFFFFF">
                  <a:lumMod val="75000"/>
                  <a:alpha val="43000"/>
                </a:srgbClr>
              </a:outerShdw>
            </a:effectLst>
          </p:spPr>
          <p:txBody>
            <a:bodyPr wrap="square" lIns="51423" tIns="25711" rIns="51423" bIns="57143" rtlCol="0">
              <a:spAutoFit/>
            </a:bodyPr>
            <a:lstStyle/>
            <a:p>
              <a:pPr defTabSz="456834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100" dirty="0" smtClean="0">
                  <a:latin typeface="Courier"/>
                  <a:cs typeface="Courier"/>
                </a:rPr>
                <a:t>173.246.103.92</a:t>
              </a:r>
              <a:endParaRPr lang="en-US" sz="1100" kern="0" dirty="0">
                <a:solidFill>
                  <a:srgbClr val="000000"/>
                </a:solidFill>
                <a:latin typeface="Courier"/>
                <a:cs typeface="Courier"/>
              </a:endParaRPr>
            </a:p>
          </p:txBody>
        </p:sp>
        <p:sp>
          <p:nvSpPr>
            <p:cNvPr id="93" name="Rounded Rectangle 92"/>
            <p:cNvSpPr/>
            <p:nvPr/>
          </p:nvSpPr>
          <p:spPr bwMode="auto">
            <a:xfrm>
              <a:off x="4049183" y="2584452"/>
              <a:ext cx="1397261" cy="279849"/>
            </a:xfrm>
            <a:prstGeom prst="roundRect">
              <a:avLst/>
            </a:prstGeom>
            <a:solidFill>
              <a:srgbClr val="E1C2CD"/>
            </a:solidFill>
            <a:ln>
              <a:solidFill>
                <a:srgbClr val="FFFFFF">
                  <a:lumMod val="75000"/>
                </a:srgbClr>
              </a:solidFill>
            </a:ln>
            <a:effectLst>
              <a:outerShdw blurRad="50800" dist="38100" dir="2700000" algn="tl" rotWithShape="0">
                <a:srgbClr val="FFFFFF">
                  <a:lumMod val="75000"/>
                  <a:alpha val="43000"/>
                </a:srgbClr>
              </a:outerShdw>
            </a:effectLst>
          </p:spPr>
          <p:txBody>
            <a:bodyPr wrap="square" lIns="51423" tIns="25711" rIns="51423" bIns="57143" rtlCol="0">
              <a:spAutoFit/>
            </a:bodyPr>
            <a:lstStyle/>
            <a:p>
              <a:pPr defTabSz="456834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100" dirty="0" smtClean="0">
                  <a:latin typeface="Courier"/>
                  <a:cs typeface="Courier"/>
                </a:rPr>
                <a:t>1922</a:t>
              </a:r>
              <a:endParaRPr lang="en-US" sz="1100" kern="0" dirty="0">
                <a:solidFill>
                  <a:srgbClr val="000000"/>
                </a:solidFill>
                <a:latin typeface="Courier"/>
                <a:cs typeface="Courier"/>
              </a:endParaRPr>
            </a:p>
          </p:txBody>
        </p:sp>
        <p:sp>
          <p:nvSpPr>
            <p:cNvPr id="94" name="Rounded Rectangle 93"/>
            <p:cNvSpPr/>
            <p:nvPr/>
          </p:nvSpPr>
          <p:spPr bwMode="auto">
            <a:xfrm>
              <a:off x="4049444" y="2865833"/>
              <a:ext cx="1397261" cy="279849"/>
            </a:xfrm>
            <a:prstGeom prst="roundRect">
              <a:avLst/>
            </a:prstGeom>
            <a:solidFill>
              <a:srgbClr val="E1C2CD"/>
            </a:solidFill>
            <a:ln>
              <a:solidFill>
                <a:srgbClr val="FFFFFF">
                  <a:lumMod val="75000"/>
                </a:srgbClr>
              </a:solidFill>
            </a:ln>
            <a:effectLst>
              <a:outerShdw blurRad="50800" dist="38100" dir="2700000" algn="tl" rotWithShape="0">
                <a:srgbClr val="FFFFFF">
                  <a:lumMod val="75000"/>
                  <a:alpha val="43000"/>
                </a:srgbClr>
              </a:outerShdw>
            </a:effectLst>
          </p:spPr>
          <p:txBody>
            <a:bodyPr wrap="square" lIns="51423" tIns="25711" rIns="51423" bIns="57143" rtlCol="0">
              <a:spAutoFit/>
            </a:bodyPr>
            <a:lstStyle/>
            <a:p>
              <a:pPr defTabSz="456834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100" kern="0" dirty="0" smtClean="0">
                  <a:solidFill>
                    <a:srgbClr val="000000"/>
                  </a:solidFill>
                  <a:latin typeface="Courier"/>
                  <a:ea typeface="+mn-ea"/>
                  <a:cs typeface="Courier"/>
                </a:rPr>
                <a:t>outside</a:t>
              </a:r>
              <a:endParaRPr lang="en-US" sz="1100" kern="0" dirty="0">
                <a:solidFill>
                  <a:srgbClr val="000000"/>
                </a:solidFill>
                <a:latin typeface="Courier"/>
                <a:ea typeface="+mn-ea"/>
                <a:cs typeface="Courier"/>
              </a:endParaRPr>
            </a:p>
          </p:txBody>
        </p:sp>
        <p:sp>
          <p:nvSpPr>
            <p:cNvPr id="95" name="Rounded Rectangle 94"/>
            <p:cNvSpPr/>
            <p:nvPr/>
          </p:nvSpPr>
          <p:spPr bwMode="auto">
            <a:xfrm>
              <a:off x="4049444" y="3138884"/>
              <a:ext cx="1397261" cy="279849"/>
            </a:xfrm>
            <a:prstGeom prst="roundRect">
              <a:avLst/>
            </a:prstGeom>
            <a:solidFill>
              <a:srgbClr val="E1C2CD"/>
            </a:solidFill>
            <a:ln>
              <a:solidFill>
                <a:srgbClr val="FFFFFF">
                  <a:lumMod val="75000"/>
                </a:srgbClr>
              </a:solidFill>
            </a:ln>
            <a:effectLst>
              <a:outerShdw blurRad="50800" dist="38100" dir="2700000" algn="tl" rotWithShape="0">
                <a:srgbClr val="FFFFFF">
                  <a:lumMod val="75000"/>
                  <a:alpha val="43000"/>
                </a:srgbClr>
              </a:outerShdw>
            </a:effectLst>
          </p:spPr>
          <p:txBody>
            <a:bodyPr wrap="square" lIns="51423" tIns="25711" rIns="51423" bIns="57143" rtlCol="0">
              <a:spAutoFit/>
            </a:bodyPr>
            <a:lstStyle/>
            <a:p>
              <a:pPr defTabSz="456834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100" kern="0" dirty="0" smtClean="0">
                  <a:solidFill>
                    <a:srgbClr val="000000"/>
                  </a:solidFill>
                  <a:latin typeface="Courier"/>
                  <a:ea typeface="+mn-ea"/>
                  <a:cs typeface="Courier"/>
                </a:rPr>
                <a:t>…</a:t>
              </a:r>
              <a:endParaRPr lang="en-US" sz="1100" kern="0" dirty="0">
                <a:solidFill>
                  <a:srgbClr val="000000"/>
                </a:solidFill>
                <a:latin typeface="Courier"/>
                <a:ea typeface="+mn-ea"/>
                <a:cs typeface="Courier"/>
              </a:endParaRPr>
            </a:p>
          </p:txBody>
        </p:sp>
      </p:grpSp>
      <p:grpSp>
        <p:nvGrpSpPr>
          <p:cNvPr id="120" name="Group 119"/>
          <p:cNvGrpSpPr/>
          <p:nvPr/>
        </p:nvGrpSpPr>
        <p:grpSpPr>
          <a:xfrm>
            <a:off x="6705600" y="2952750"/>
            <a:ext cx="2307282" cy="1382183"/>
            <a:chOff x="5943600" y="2343150"/>
            <a:chExt cx="2307282" cy="1382183"/>
          </a:xfrm>
        </p:grpSpPr>
        <p:sp>
          <p:nvSpPr>
            <p:cNvPr id="96" name="Rounded Rectangle 95"/>
            <p:cNvSpPr/>
            <p:nvPr/>
          </p:nvSpPr>
          <p:spPr bwMode="auto">
            <a:xfrm>
              <a:off x="5943600" y="2343150"/>
              <a:ext cx="1087705" cy="313901"/>
            </a:xfrm>
            <a:prstGeom prst="roundRect">
              <a:avLst/>
            </a:prstGeom>
            <a:solidFill>
              <a:srgbClr val="EBD954">
                <a:lumMod val="40000"/>
                <a:lumOff val="60000"/>
              </a:srgbClr>
            </a:solidFill>
            <a:ln>
              <a:solidFill>
                <a:srgbClr val="FFFFFF">
                  <a:lumMod val="75000"/>
                </a:srgbClr>
              </a:solidFill>
            </a:ln>
            <a:effectLst>
              <a:outerShdw blurRad="50800" dist="38100" dir="2700000" algn="tl" rotWithShape="0">
                <a:srgbClr val="FFFFFF">
                  <a:lumMod val="75000"/>
                  <a:alpha val="43000"/>
                </a:srgbClr>
              </a:outerShdw>
            </a:effectLst>
          </p:spPr>
          <p:txBody>
            <a:bodyPr wrap="square" lIns="51423" tIns="25711" rIns="51423" bIns="57143" rtlCol="0">
              <a:spAutoFit/>
            </a:bodyPr>
            <a:lstStyle/>
            <a:p>
              <a:pPr defTabSz="456834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300" kern="0" dirty="0" smtClean="0">
                  <a:solidFill>
                    <a:srgbClr val="000000"/>
                  </a:solidFill>
                  <a:latin typeface="Arial"/>
                  <a:ea typeface="+mn-ea"/>
                  <a:cs typeface="Arial"/>
                </a:rPr>
                <a:t>Destination</a:t>
              </a:r>
              <a:endParaRPr lang="en-US" sz="1300" kern="0" dirty="0">
                <a:solidFill>
                  <a:srgbClr val="000000"/>
                </a:solidFill>
                <a:latin typeface="Arial"/>
                <a:ea typeface="+mn-ea"/>
                <a:cs typeface="Arial"/>
              </a:endParaRPr>
            </a:p>
          </p:txBody>
        </p:sp>
        <p:sp>
          <p:nvSpPr>
            <p:cNvPr id="97" name="Rounded Rectangle 96"/>
            <p:cNvSpPr/>
            <p:nvPr/>
          </p:nvSpPr>
          <p:spPr bwMode="auto">
            <a:xfrm>
              <a:off x="6116904" y="2618001"/>
              <a:ext cx="904875" cy="279849"/>
            </a:xfrm>
            <a:prstGeom prst="roundRect">
              <a:avLst/>
            </a:prstGeom>
            <a:solidFill>
              <a:srgbClr val="C2DE8E">
                <a:lumMod val="40000"/>
                <a:lumOff val="60000"/>
              </a:srgbClr>
            </a:solidFill>
            <a:ln>
              <a:solidFill>
                <a:srgbClr val="FFFFFF">
                  <a:lumMod val="75000"/>
                </a:srgbClr>
              </a:solidFill>
            </a:ln>
            <a:effectLst>
              <a:outerShdw blurRad="50800" dist="38100" dir="2700000" algn="tl" rotWithShape="0">
                <a:srgbClr val="FFFFFF">
                  <a:lumMod val="75000"/>
                  <a:alpha val="43000"/>
                </a:srgbClr>
              </a:outerShdw>
            </a:effectLst>
          </p:spPr>
          <p:txBody>
            <a:bodyPr wrap="square" lIns="51423" tIns="25711" rIns="51423" bIns="57143" rtlCol="0">
              <a:spAutoFit/>
            </a:bodyPr>
            <a:lstStyle/>
            <a:p>
              <a:pPr defTabSz="456834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100" kern="0" dirty="0" err="1" smtClean="0">
                  <a:solidFill>
                    <a:srgbClr val="000000"/>
                  </a:solidFill>
                  <a:latin typeface="Courier"/>
                  <a:ea typeface="+mn-ea"/>
                  <a:cs typeface="Courier"/>
                </a:rPr>
                <a:t>dest_ip</a:t>
              </a:r>
              <a:endParaRPr lang="en-US" sz="1100" kern="0" dirty="0">
                <a:solidFill>
                  <a:srgbClr val="000000"/>
                </a:solidFill>
                <a:latin typeface="Courier"/>
                <a:ea typeface="+mn-ea"/>
                <a:cs typeface="Courier"/>
              </a:endParaRPr>
            </a:p>
          </p:txBody>
        </p:sp>
        <p:sp>
          <p:nvSpPr>
            <p:cNvPr id="98" name="Rounded Rectangle 97"/>
            <p:cNvSpPr/>
            <p:nvPr/>
          </p:nvSpPr>
          <p:spPr bwMode="auto">
            <a:xfrm>
              <a:off x="6116904" y="2891052"/>
              <a:ext cx="904875" cy="279849"/>
            </a:xfrm>
            <a:prstGeom prst="roundRect">
              <a:avLst/>
            </a:prstGeom>
            <a:solidFill>
              <a:srgbClr val="C2DE8E">
                <a:lumMod val="40000"/>
                <a:lumOff val="60000"/>
              </a:srgbClr>
            </a:solidFill>
            <a:ln>
              <a:solidFill>
                <a:srgbClr val="FFFFFF">
                  <a:lumMod val="75000"/>
                </a:srgbClr>
              </a:solidFill>
            </a:ln>
            <a:effectLst>
              <a:outerShdw blurRad="50800" dist="38100" dir="2700000" algn="tl" rotWithShape="0">
                <a:srgbClr val="FFFFFF">
                  <a:lumMod val="75000"/>
                  <a:alpha val="43000"/>
                </a:srgbClr>
              </a:outerShdw>
            </a:effectLst>
          </p:spPr>
          <p:txBody>
            <a:bodyPr wrap="square" lIns="51423" tIns="25711" rIns="51423" bIns="57143" rtlCol="0">
              <a:spAutoFit/>
            </a:bodyPr>
            <a:lstStyle/>
            <a:p>
              <a:pPr defTabSz="456834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100" kern="0" dirty="0" err="1" smtClean="0">
                  <a:solidFill>
                    <a:srgbClr val="000000"/>
                  </a:solidFill>
                  <a:latin typeface="Courier"/>
                  <a:cs typeface="Courier"/>
                </a:rPr>
                <a:t>dest_port</a:t>
              </a:r>
              <a:endParaRPr lang="en-US" sz="1100" kern="0" dirty="0">
                <a:solidFill>
                  <a:srgbClr val="000000"/>
                </a:solidFill>
                <a:latin typeface="Courier"/>
                <a:cs typeface="Courier"/>
              </a:endParaRPr>
            </a:p>
          </p:txBody>
        </p:sp>
        <p:sp>
          <p:nvSpPr>
            <p:cNvPr id="99" name="Rounded Rectangle 98"/>
            <p:cNvSpPr/>
            <p:nvPr/>
          </p:nvSpPr>
          <p:spPr bwMode="auto">
            <a:xfrm>
              <a:off x="6117165" y="3172433"/>
              <a:ext cx="904875" cy="279849"/>
            </a:xfrm>
            <a:prstGeom prst="roundRect">
              <a:avLst/>
            </a:prstGeom>
            <a:solidFill>
              <a:srgbClr val="C2DE8E">
                <a:lumMod val="40000"/>
                <a:lumOff val="60000"/>
              </a:srgbClr>
            </a:solidFill>
            <a:ln>
              <a:solidFill>
                <a:srgbClr val="FFFFFF">
                  <a:lumMod val="75000"/>
                </a:srgbClr>
              </a:solidFill>
            </a:ln>
            <a:effectLst>
              <a:outerShdw blurRad="50800" dist="38100" dir="2700000" algn="tl" rotWithShape="0">
                <a:srgbClr val="FFFFFF">
                  <a:lumMod val="75000"/>
                  <a:alpha val="43000"/>
                </a:srgbClr>
              </a:outerShdw>
            </a:effectLst>
          </p:spPr>
          <p:txBody>
            <a:bodyPr wrap="square" lIns="51423" tIns="25711" rIns="51423" bIns="57143" rtlCol="0">
              <a:spAutoFit/>
            </a:bodyPr>
            <a:lstStyle/>
            <a:p>
              <a:pPr defTabSz="456834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100" kern="0" dirty="0" err="1" smtClean="0">
                  <a:solidFill>
                    <a:srgbClr val="000000"/>
                  </a:solidFill>
                  <a:latin typeface="Courier"/>
                  <a:ea typeface="+mn-ea"/>
                  <a:cs typeface="Courier"/>
                </a:rPr>
                <a:t>dest_if</a:t>
              </a:r>
              <a:endParaRPr lang="en-US" sz="1100" kern="0" dirty="0">
                <a:solidFill>
                  <a:srgbClr val="000000"/>
                </a:solidFill>
                <a:latin typeface="Courier"/>
                <a:ea typeface="+mn-ea"/>
                <a:cs typeface="Courier"/>
              </a:endParaRPr>
            </a:p>
          </p:txBody>
        </p:sp>
        <p:sp>
          <p:nvSpPr>
            <p:cNvPr id="100" name="Rounded Rectangle 99"/>
            <p:cNvSpPr/>
            <p:nvPr/>
          </p:nvSpPr>
          <p:spPr bwMode="auto">
            <a:xfrm>
              <a:off x="6117165" y="3445484"/>
              <a:ext cx="904875" cy="279849"/>
            </a:xfrm>
            <a:prstGeom prst="roundRect">
              <a:avLst/>
            </a:prstGeom>
            <a:solidFill>
              <a:srgbClr val="C2DE8E">
                <a:lumMod val="40000"/>
                <a:lumOff val="60000"/>
              </a:srgbClr>
            </a:solidFill>
            <a:ln>
              <a:solidFill>
                <a:srgbClr val="FFFFFF">
                  <a:lumMod val="75000"/>
                </a:srgbClr>
              </a:solidFill>
            </a:ln>
            <a:effectLst>
              <a:outerShdw blurRad="50800" dist="38100" dir="2700000" algn="tl" rotWithShape="0">
                <a:srgbClr val="FFFFFF">
                  <a:lumMod val="75000"/>
                  <a:alpha val="43000"/>
                </a:srgbClr>
              </a:outerShdw>
            </a:effectLst>
          </p:spPr>
          <p:txBody>
            <a:bodyPr wrap="square" lIns="51423" tIns="25711" rIns="51423" bIns="57143" rtlCol="0">
              <a:spAutoFit/>
            </a:bodyPr>
            <a:lstStyle/>
            <a:p>
              <a:pPr defTabSz="456834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100" kern="0" dirty="0" smtClean="0">
                  <a:solidFill>
                    <a:srgbClr val="000000"/>
                  </a:solidFill>
                  <a:latin typeface="Courier"/>
                  <a:cs typeface="Courier"/>
                </a:rPr>
                <a:t>…</a:t>
              </a:r>
              <a:endParaRPr lang="en-US" sz="1100" kern="0" dirty="0">
                <a:solidFill>
                  <a:srgbClr val="000000"/>
                </a:solidFill>
                <a:latin typeface="Courier"/>
                <a:cs typeface="Courier"/>
              </a:endParaRPr>
            </a:p>
          </p:txBody>
        </p:sp>
        <p:sp>
          <p:nvSpPr>
            <p:cNvPr id="101" name="Rounded Rectangle 100"/>
            <p:cNvSpPr/>
            <p:nvPr/>
          </p:nvSpPr>
          <p:spPr bwMode="auto">
            <a:xfrm>
              <a:off x="7010139" y="2616201"/>
              <a:ext cx="1240482" cy="279849"/>
            </a:xfrm>
            <a:prstGeom prst="roundRect">
              <a:avLst/>
            </a:prstGeom>
            <a:solidFill>
              <a:srgbClr val="E1C2CD"/>
            </a:solidFill>
            <a:ln>
              <a:solidFill>
                <a:srgbClr val="FFFFFF">
                  <a:lumMod val="75000"/>
                </a:srgbClr>
              </a:solidFill>
            </a:ln>
            <a:effectLst>
              <a:outerShdw blurRad="50800" dist="38100" dir="2700000" algn="tl" rotWithShape="0">
                <a:srgbClr val="FFFFFF">
                  <a:lumMod val="75000"/>
                  <a:alpha val="43000"/>
                </a:srgbClr>
              </a:outerShdw>
            </a:effectLst>
          </p:spPr>
          <p:txBody>
            <a:bodyPr wrap="square" lIns="51423" tIns="25711" rIns="51423" bIns="57143" rtlCol="0">
              <a:spAutoFit/>
            </a:bodyPr>
            <a:lstStyle/>
            <a:p>
              <a:pPr defTabSz="456834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100" dirty="0" smtClean="0">
                  <a:latin typeface="Courier"/>
                  <a:cs typeface="Courier"/>
                </a:rPr>
                <a:t>192.168.10.18</a:t>
              </a:r>
              <a:endParaRPr lang="en-US" sz="1100" kern="0" dirty="0">
                <a:solidFill>
                  <a:srgbClr val="000000"/>
                </a:solidFill>
                <a:latin typeface="Courier"/>
                <a:cs typeface="Courier"/>
              </a:endParaRPr>
            </a:p>
          </p:txBody>
        </p:sp>
        <p:sp>
          <p:nvSpPr>
            <p:cNvPr id="102" name="Rounded Rectangle 101"/>
            <p:cNvSpPr/>
            <p:nvPr/>
          </p:nvSpPr>
          <p:spPr bwMode="auto">
            <a:xfrm>
              <a:off x="7010139" y="2889252"/>
              <a:ext cx="1240482" cy="279849"/>
            </a:xfrm>
            <a:prstGeom prst="roundRect">
              <a:avLst/>
            </a:prstGeom>
            <a:solidFill>
              <a:srgbClr val="E1C2CD"/>
            </a:solidFill>
            <a:ln>
              <a:solidFill>
                <a:srgbClr val="FFFFFF">
                  <a:lumMod val="75000"/>
                </a:srgbClr>
              </a:solidFill>
            </a:ln>
            <a:effectLst>
              <a:outerShdw blurRad="50800" dist="38100" dir="2700000" algn="tl" rotWithShape="0">
                <a:srgbClr val="FFFFFF">
                  <a:lumMod val="75000"/>
                  <a:alpha val="43000"/>
                </a:srgbClr>
              </a:outerShdw>
            </a:effectLst>
          </p:spPr>
          <p:txBody>
            <a:bodyPr wrap="square" lIns="51423" tIns="25711" rIns="51423" bIns="57143" rtlCol="0">
              <a:spAutoFit/>
            </a:bodyPr>
            <a:lstStyle/>
            <a:p>
              <a:pPr defTabSz="456834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100" dirty="0">
                  <a:latin typeface="Courier"/>
                  <a:cs typeface="Courier"/>
                </a:rPr>
                <a:t>135</a:t>
              </a:r>
              <a:endParaRPr lang="en-US" sz="1100" kern="0" dirty="0">
                <a:solidFill>
                  <a:srgbClr val="000000"/>
                </a:solidFill>
                <a:latin typeface="Courier"/>
                <a:cs typeface="Courier"/>
              </a:endParaRPr>
            </a:p>
          </p:txBody>
        </p:sp>
        <p:sp>
          <p:nvSpPr>
            <p:cNvPr id="103" name="Rounded Rectangle 102"/>
            <p:cNvSpPr/>
            <p:nvPr/>
          </p:nvSpPr>
          <p:spPr bwMode="auto">
            <a:xfrm>
              <a:off x="7010400" y="3170633"/>
              <a:ext cx="1240482" cy="279849"/>
            </a:xfrm>
            <a:prstGeom prst="roundRect">
              <a:avLst/>
            </a:prstGeom>
            <a:solidFill>
              <a:srgbClr val="E1C2CD"/>
            </a:solidFill>
            <a:ln>
              <a:solidFill>
                <a:srgbClr val="FFFFFF">
                  <a:lumMod val="75000"/>
                </a:srgbClr>
              </a:solidFill>
            </a:ln>
            <a:effectLst>
              <a:outerShdw blurRad="50800" dist="38100" dir="2700000" algn="tl" rotWithShape="0">
                <a:srgbClr val="FFFFFF">
                  <a:lumMod val="75000"/>
                  <a:alpha val="43000"/>
                </a:srgbClr>
              </a:outerShdw>
            </a:effectLst>
          </p:spPr>
          <p:txBody>
            <a:bodyPr wrap="square" lIns="51423" tIns="25711" rIns="51423" bIns="57143" rtlCol="0">
              <a:spAutoFit/>
            </a:bodyPr>
            <a:lstStyle/>
            <a:p>
              <a:pPr defTabSz="456834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100" kern="0" dirty="0" smtClean="0">
                  <a:solidFill>
                    <a:srgbClr val="000000"/>
                  </a:solidFill>
                  <a:latin typeface="Courier"/>
                  <a:ea typeface="+mn-ea"/>
                  <a:cs typeface="Courier"/>
                </a:rPr>
                <a:t>inside</a:t>
              </a:r>
              <a:endParaRPr lang="en-US" sz="1100" kern="0" dirty="0">
                <a:solidFill>
                  <a:srgbClr val="000000"/>
                </a:solidFill>
                <a:latin typeface="Courier"/>
                <a:ea typeface="+mn-ea"/>
                <a:cs typeface="Courier"/>
              </a:endParaRPr>
            </a:p>
          </p:txBody>
        </p:sp>
        <p:sp>
          <p:nvSpPr>
            <p:cNvPr id="104" name="Rounded Rectangle 103"/>
            <p:cNvSpPr/>
            <p:nvPr/>
          </p:nvSpPr>
          <p:spPr bwMode="auto">
            <a:xfrm>
              <a:off x="7010400" y="3443684"/>
              <a:ext cx="1240482" cy="279849"/>
            </a:xfrm>
            <a:prstGeom prst="roundRect">
              <a:avLst/>
            </a:prstGeom>
            <a:solidFill>
              <a:srgbClr val="E1C2CD"/>
            </a:solidFill>
            <a:ln>
              <a:solidFill>
                <a:srgbClr val="FFFFFF">
                  <a:lumMod val="75000"/>
                </a:srgbClr>
              </a:solidFill>
            </a:ln>
            <a:effectLst>
              <a:outerShdw blurRad="50800" dist="38100" dir="2700000" algn="tl" rotWithShape="0">
                <a:srgbClr val="FFFFFF">
                  <a:lumMod val="75000"/>
                  <a:alpha val="43000"/>
                </a:srgbClr>
              </a:outerShdw>
            </a:effectLst>
          </p:spPr>
          <p:txBody>
            <a:bodyPr wrap="square" lIns="51423" tIns="25711" rIns="51423" bIns="57143" rtlCol="0">
              <a:spAutoFit/>
            </a:bodyPr>
            <a:lstStyle/>
            <a:p>
              <a:pPr defTabSz="456834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100" kern="0" dirty="0" smtClean="0">
                  <a:solidFill>
                    <a:srgbClr val="000000"/>
                  </a:solidFill>
                  <a:latin typeface="Courier"/>
                  <a:ea typeface="+mn-ea"/>
                  <a:cs typeface="Courier"/>
                </a:rPr>
                <a:t>…</a:t>
              </a:r>
              <a:endParaRPr lang="en-US" sz="1100" kern="0" dirty="0">
                <a:solidFill>
                  <a:srgbClr val="000000"/>
                </a:solidFill>
                <a:latin typeface="Courier"/>
                <a:ea typeface="+mn-ea"/>
                <a:cs typeface="Courier"/>
              </a:endParaRPr>
            </a:p>
          </p:txBody>
        </p:sp>
      </p:grpSp>
      <p:grpSp>
        <p:nvGrpSpPr>
          <p:cNvPr id="118" name="Group 117"/>
          <p:cNvGrpSpPr/>
          <p:nvPr/>
        </p:nvGrpSpPr>
        <p:grpSpPr>
          <a:xfrm>
            <a:off x="3428740" y="3323167"/>
            <a:ext cx="2819921" cy="1382183"/>
            <a:chOff x="4343400" y="3638550"/>
            <a:chExt cx="2819921" cy="1382183"/>
          </a:xfrm>
        </p:grpSpPr>
        <p:sp>
          <p:nvSpPr>
            <p:cNvPr id="106" name="Rounded Rectangle 105"/>
            <p:cNvSpPr/>
            <p:nvPr/>
          </p:nvSpPr>
          <p:spPr bwMode="auto">
            <a:xfrm>
              <a:off x="4343400" y="3638550"/>
              <a:ext cx="1087705" cy="313901"/>
            </a:xfrm>
            <a:prstGeom prst="roundRect">
              <a:avLst/>
            </a:prstGeom>
            <a:solidFill>
              <a:srgbClr val="EBD954">
                <a:lumMod val="40000"/>
                <a:lumOff val="60000"/>
              </a:srgbClr>
            </a:solidFill>
            <a:ln>
              <a:solidFill>
                <a:srgbClr val="FFFFFF">
                  <a:lumMod val="75000"/>
                </a:srgbClr>
              </a:solidFill>
            </a:ln>
            <a:effectLst>
              <a:outerShdw blurRad="50800" dist="38100" dir="2700000" algn="tl" rotWithShape="0">
                <a:srgbClr val="FFFFFF">
                  <a:lumMod val="75000"/>
                  <a:alpha val="43000"/>
                </a:srgbClr>
              </a:outerShdw>
            </a:effectLst>
          </p:spPr>
          <p:txBody>
            <a:bodyPr wrap="square" lIns="51423" tIns="25711" rIns="51423" bIns="57143" rtlCol="0">
              <a:spAutoFit/>
            </a:bodyPr>
            <a:lstStyle/>
            <a:p>
              <a:pPr defTabSz="456834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300" kern="0" dirty="0" smtClean="0">
                  <a:solidFill>
                    <a:srgbClr val="000000"/>
                  </a:solidFill>
                  <a:latin typeface="Arial"/>
                  <a:ea typeface="+mn-ea"/>
                  <a:cs typeface="Arial"/>
                </a:rPr>
                <a:t>Outcome</a:t>
              </a:r>
              <a:endParaRPr lang="en-US" sz="1300" kern="0" dirty="0">
                <a:solidFill>
                  <a:srgbClr val="000000"/>
                </a:solidFill>
                <a:latin typeface="Arial"/>
                <a:ea typeface="+mn-ea"/>
                <a:cs typeface="Arial"/>
              </a:endParaRPr>
            </a:p>
          </p:txBody>
        </p:sp>
        <p:sp>
          <p:nvSpPr>
            <p:cNvPr id="107" name="Rounded Rectangle 106"/>
            <p:cNvSpPr/>
            <p:nvPr/>
          </p:nvSpPr>
          <p:spPr bwMode="auto">
            <a:xfrm>
              <a:off x="4516704" y="3913401"/>
              <a:ext cx="904875" cy="279849"/>
            </a:xfrm>
            <a:prstGeom prst="roundRect">
              <a:avLst/>
            </a:prstGeom>
            <a:solidFill>
              <a:srgbClr val="C2DE8E">
                <a:lumMod val="40000"/>
                <a:lumOff val="60000"/>
              </a:srgbClr>
            </a:solidFill>
            <a:ln>
              <a:solidFill>
                <a:srgbClr val="FFFFFF">
                  <a:lumMod val="75000"/>
                </a:srgbClr>
              </a:solidFill>
            </a:ln>
            <a:effectLst>
              <a:outerShdw blurRad="50800" dist="38100" dir="2700000" algn="tl" rotWithShape="0">
                <a:srgbClr val="FFFFFF">
                  <a:lumMod val="75000"/>
                  <a:alpha val="43000"/>
                </a:srgbClr>
              </a:outerShdw>
            </a:effectLst>
          </p:spPr>
          <p:txBody>
            <a:bodyPr wrap="square" lIns="51423" tIns="25711" rIns="51423" bIns="57143" rtlCol="0">
              <a:spAutoFit/>
            </a:bodyPr>
            <a:lstStyle/>
            <a:p>
              <a:pPr defTabSz="456834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100" kern="0" dirty="0" smtClean="0">
                  <a:solidFill>
                    <a:srgbClr val="000000"/>
                  </a:solidFill>
                  <a:latin typeface="Courier"/>
                  <a:ea typeface="+mn-ea"/>
                  <a:cs typeface="Courier"/>
                </a:rPr>
                <a:t>action</a:t>
              </a:r>
              <a:endParaRPr lang="en-US" sz="1100" kern="0" dirty="0">
                <a:solidFill>
                  <a:srgbClr val="000000"/>
                </a:solidFill>
                <a:latin typeface="Courier"/>
                <a:ea typeface="+mn-ea"/>
                <a:cs typeface="Courier"/>
              </a:endParaRPr>
            </a:p>
          </p:txBody>
        </p:sp>
        <p:sp>
          <p:nvSpPr>
            <p:cNvPr id="108" name="Rounded Rectangle 107"/>
            <p:cNvSpPr/>
            <p:nvPr/>
          </p:nvSpPr>
          <p:spPr bwMode="auto">
            <a:xfrm>
              <a:off x="4516704" y="4186452"/>
              <a:ext cx="904875" cy="279849"/>
            </a:xfrm>
            <a:prstGeom prst="roundRect">
              <a:avLst/>
            </a:prstGeom>
            <a:solidFill>
              <a:srgbClr val="C2DE8E">
                <a:lumMod val="40000"/>
                <a:lumOff val="60000"/>
              </a:srgbClr>
            </a:solidFill>
            <a:ln>
              <a:solidFill>
                <a:srgbClr val="FFFFFF">
                  <a:lumMod val="75000"/>
                </a:srgbClr>
              </a:solidFill>
            </a:ln>
            <a:effectLst>
              <a:outerShdw blurRad="50800" dist="38100" dir="2700000" algn="tl" rotWithShape="0">
                <a:srgbClr val="FFFFFF">
                  <a:lumMod val="75000"/>
                  <a:alpha val="43000"/>
                </a:srgbClr>
              </a:outerShdw>
            </a:effectLst>
          </p:spPr>
          <p:txBody>
            <a:bodyPr wrap="square" lIns="51423" tIns="25711" rIns="51423" bIns="57143" rtlCol="0">
              <a:spAutoFit/>
            </a:bodyPr>
            <a:lstStyle/>
            <a:p>
              <a:pPr defTabSz="456834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100" kern="0" dirty="0" smtClean="0">
                  <a:solidFill>
                    <a:srgbClr val="000000"/>
                  </a:solidFill>
                  <a:latin typeface="Courier"/>
                  <a:cs typeface="Courier"/>
                </a:rPr>
                <a:t>cause</a:t>
              </a:r>
              <a:endParaRPr lang="en-US" sz="1100" kern="0" dirty="0">
                <a:solidFill>
                  <a:srgbClr val="000000"/>
                </a:solidFill>
                <a:latin typeface="Courier"/>
                <a:cs typeface="Courier"/>
              </a:endParaRPr>
            </a:p>
          </p:txBody>
        </p:sp>
        <p:sp>
          <p:nvSpPr>
            <p:cNvPr id="109" name="Rounded Rectangle 108"/>
            <p:cNvSpPr/>
            <p:nvPr/>
          </p:nvSpPr>
          <p:spPr bwMode="auto">
            <a:xfrm>
              <a:off x="4516965" y="4467833"/>
              <a:ext cx="904875" cy="279849"/>
            </a:xfrm>
            <a:prstGeom prst="roundRect">
              <a:avLst/>
            </a:prstGeom>
            <a:solidFill>
              <a:srgbClr val="C2DE8E">
                <a:lumMod val="40000"/>
                <a:lumOff val="60000"/>
              </a:srgbClr>
            </a:solidFill>
            <a:ln>
              <a:solidFill>
                <a:srgbClr val="FFFFFF">
                  <a:lumMod val="75000"/>
                </a:srgbClr>
              </a:solidFill>
            </a:ln>
            <a:effectLst>
              <a:outerShdw blurRad="50800" dist="38100" dir="2700000" algn="tl" rotWithShape="0">
                <a:srgbClr val="FFFFFF">
                  <a:lumMod val="75000"/>
                  <a:alpha val="43000"/>
                </a:srgbClr>
              </a:outerShdw>
            </a:effectLst>
          </p:spPr>
          <p:txBody>
            <a:bodyPr wrap="square" lIns="51423" tIns="25711" rIns="51423" bIns="57143" rtlCol="0">
              <a:spAutoFit/>
            </a:bodyPr>
            <a:lstStyle/>
            <a:p>
              <a:pPr defTabSz="456834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100" kern="0" dirty="0" smtClean="0">
                  <a:solidFill>
                    <a:srgbClr val="000000"/>
                  </a:solidFill>
                  <a:latin typeface="Courier"/>
                  <a:ea typeface="+mn-ea"/>
                  <a:cs typeface="Courier"/>
                </a:rPr>
                <a:t>direction</a:t>
              </a:r>
              <a:endParaRPr lang="en-US" sz="1100" kern="0" dirty="0">
                <a:solidFill>
                  <a:srgbClr val="000000"/>
                </a:solidFill>
                <a:latin typeface="Courier"/>
                <a:ea typeface="+mn-ea"/>
                <a:cs typeface="Courier"/>
              </a:endParaRPr>
            </a:p>
          </p:txBody>
        </p:sp>
        <p:sp>
          <p:nvSpPr>
            <p:cNvPr id="110" name="Rounded Rectangle 109"/>
            <p:cNvSpPr/>
            <p:nvPr/>
          </p:nvSpPr>
          <p:spPr bwMode="auto">
            <a:xfrm>
              <a:off x="4516965" y="4740884"/>
              <a:ext cx="904875" cy="279849"/>
            </a:xfrm>
            <a:prstGeom prst="roundRect">
              <a:avLst/>
            </a:prstGeom>
            <a:solidFill>
              <a:srgbClr val="C2DE8E">
                <a:lumMod val="40000"/>
                <a:lumOff val="60000"/>
              </a:srgbClr>
            </a:solidFill>
            <a:ln>
              <a:solidFill>
                <a:srgbClr val="FFFFFF">
                  <a:lumMod val="75000"/>
                </a:srgbClr>
              </a:solidFill>
            </a:ln>
            <a:effectLst>
              <a:outerShdw blurRad="50800" dist="38100" dir="2700000" algn="tl" rotWithShape="0">
                <a:srgbClr val="FFFFFF">
                  <a:lumMod val="75000"/>
                  <a:alpha val="43000"/>
                </a:srgbClr>
              </a:outerShdw>
            </a:effectLst>
          </p:spPr>
          <p:txBody>
            <a:bodyPr wrap="square" lIns="51423" tIns="25711" rIns="51423" bIns="57143" rtlCol="0">
              <a:spAutoFit/>
            </a:bodyPr>
            <a:lstStyle/>
            <a:p>
              <a:pPr defTabSz="456834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100" kern="0" dirty="0" smtClean="0">
                  <a:solidFill>
                    <a:srgbClr val="000000"/>
                  </a:solidFill>
                  <a:latin typeface="Courier"/>
                  <a:cs typeface="Courier"/>
                </a:rPr>
                <a:t>…</a:t>
              </a:r>
              <a:endParaRPr lang="en-US" sz="1100" kern="0" dirty="0">
                <a:solidFill>
                  <a:srgbClr val="000000"/>
                </a:solidFill>
                <a:latin typeface="Courier"/>
                <a:cs typeface="Courier"/>
              </a:endParaRPr>
            </a:p>
          </p:txBody>
        </p:sp>
        <p:sp>
          <p:nvSpPr>
            <p:cNvPr id="111" name="Rounded Rectangle 110"/>
            <p:cNvSpPr/>
            <p:nvPr/>
          </p:nvSpPr>
          <p:spPr bwMode="auto">
            <a:xfrm>
              <a:off x="5409938" y="3911601"/>
              <a:ext cx="1753122" cy="279849"/>
            </a:xfrm>
            <a:prstGeom prst="roundRect">
              <a:avLst/>
            </a:prstGeom>
            <a:solidFill>
              <a:srgbClr val="E1C2CD"/>
            </a:solidFill>
            <a:ln>
              <a:solidFill>
                <a:srgbClr val="FFFFFF">
                  <a:lumMod val="75000"/>
                </a:srgbClr>
              </a:solidFill>
            </a:ln>
            <a:effectLst>
              <a:outerShdw blurRad="50800" dist="38100" dir="2700000" algn="tl" rotWithShape="0">
                <a:srgbClr val="FFFFFF">
                  <a:lumMod val="75000"/>
                  <a:alpha val="43000"/>
                </a:srgbClr>
              </a:outerShdw>
            </a:effectLst>
          </p:spPr>
          <p:txBody>
            <a:bodyPr wrap="square" lIns="51423" tIns="25711" rIns="51423" bIns="57143" rtlCol="0">
              <a:spAutoFit/>
            </a:bodyPr>
            <a:lstStyle/>
            <a:p>
              <a:pPr defTabSz="456834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100" dirty="0" smtClean="0">
                  <a:latin typeface="Courier"/>
                  <a:cs typeface="Courier"/>
                </a:rPr>
                <a:t>blocked (“denied”)</a:t>
              </a:r>
              <a:endParaRPr lang="en-US" sz="1100" kern="0" dirty="0">
                <a:solidFill>
                  <a:srgbClr val="000000"/>
                </a:solidFill>
                <a:latin typeface="Courier"/>
                <a:cs typeface="Courier"/>
              </a:endParaRPr>
            </a:p>
          </p:txBody>
        </p:sp>
        <p:sp>
          <p:nvSpPr>
            <p:cNvPr id="112" name="Rounded Rectangle 111"/>
            <p:cNvSpPr/>
            <p:nvPr/>
          </p:nvSpPr>
          <p:spPr bwMode="auto">
            <a:xfrm>
              <a:off x="5409938" y="4184652"/>
              <a:ext cx="1753122" cy="279849"/>
            </a:xfrm>
            <a:prstGeom prst="roundRect">
              <a:avLst/>
            </a:prstGeom>
            <a:solidFill>
              <a:srgbClr val="E1C2CD"/>
            </a:solidFill>
            <a:ln>
              <a:solidFill>
                <a:srgbClr val="FFFFFF">
                  <a:lumMod val="75000"/>
                </a:srgbClr>
              </a:solidFill>
            </a:ln>
            <a:effectLst>
              <a:outerShdw blurRad="50800" dist="38100" dir="2700000" algn="tl" rotWithShape="0">
                <a:srgbClr val="FFFFFF">
                  <a:lumMod val="75000"/>
                  <a:alpha val="43000"/>
                </a:srgbClr>
              </a:outerShdw>
            </a:effectLst>
          </p:spPr>
          <p:txBody>
            <a:bodyPr wrap="square" lIns="51423" tIns="25711" rIns="51423" bIns="57143" rtlCol="0">
              <a:spAutoFit/>
            </a:bodyPr>
            <a:lstStyle/>
            <a:p>
              <a:pPr defTabSz="456834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100" dirty="0" smtClean="0">
                  <a:latin typeface="Courier"/>
                  <a:cs typeface="Courier"/>
                </a:rPr>
                <a:t>Firewall Drop</a:t>
              </a:r>
              <a:endParaRPr lang="en-US" sz="1100" kern="0" dirty="0">
                <a:solidFill>
                  <a:srgbClr val="000000"/>
                </a:solidFill>
                <a:latin typeface="Courier"/>
                <a:cs typeface="Courier"/>
              </a:endParaRPr>
            </a:p>
          </p:txBody>
        </p:sp>
        <p:sp>
          <p:nvSpPr>
            <p:cNvPr id="113" name="Rounded Rectangle 112"/>
            <p:cNvSpPr/>
            <p:nvPr/>
          </p:nvSpPr>
          <p:spPr bwMode="auto">
            <a:xfrm>
              <a:off x="5410199" y="4466033"/>
              <a:ext cx="1753122" cy="279849"/>
            </a:xfrm>
            <a:prstGeom prst="roundRect">
              <a:avLst/>
            </a:prstGeom>
            <a:solidFill>
              <a:srgbClr val="E1C2CD"/>
            </a:solidFill>
            <a:ln>
              <a:solidFill>
                <a:srgbClr val="FFFFFF">
                  <a:lumMod val="75000"/>
                </a:srgbClr>
              </a:solidFill>
            </a:ln>
            <a:effectLst>
              <a:outerShdw blurRad="50800" dist="38100" dir="2700000" algn="tl" rotWithShape="0">
                <a:srgbClr val="FFFFFF">
                  <a:lumMod val="75000"/>
                  <a:alpha val="43000"/>
                </a:srgbClr>
              </a:outerShdw>
            </a:effectLst>
          </p:spPr>
          <p:txBody>
            <a:bodyPr wrap="square" lIns="51423" tIns="25711" rIns="51423" bIns="57143" rtlCol="0">
              <a:spAutoFit/>
            </a:bodyPr>
            <a:lstStyle/>
            <a:p>
              <a:pPr defTabSz="456834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100" kern="0" dirty="0" smtClean="0">
                  <a:solidFill>
                    <a:srgbClr val="000000"/>
                  </a:solidFill>
                  <a:latin typeface="Courier"/>
                  <a:ea typeface="+mn-ea"/>
                  <a:cs typeface="Courier"/>
                </a:rPr>
                <a:t>inbound</a:t>
              </a:r>
              <a:endParaRPr lang="en-US" sz="1100" kern="0" dirty="0">
                <a:solidFill>
                  <a:srgbClr val="000000"/>
                </a:solidFill>
                <a:latin typeface="Courier"/>
                <a:ea typeface="+mn-ea"/>
                <a:cs typeface="Courier"/>
              </a:endParaRPr>
            </a:p>
          </p:txBody>
        </p:sp>
        <p:sp>
          <p:nvSpPr>
            <p:cNvPr id="114" name="Rounded Rectangle 113"/>
            <p:cNvSpPr/>
            <p:nvPr/>
          </p:nvSpPr>
          <p:spPr bwMode="auto">
            <a:xfrm>
              <a:off x="5410199" y="4739084"/>
              <a:ext cx="1753122" cy="279849"/>
            </a:xfrm>
            <a:prstGeom prst="roundRect">
              <a:avLst/>
            </a:prstGeom>
            <a:solidFill>
              <a:srgbClr val="E1C2CD"/>
            </a:solidFill>
            <a:ln>
              <a:solidFill>
                <a:srgbClr val="FFFFFF">
                  <a:lumMod val="75000"/>
                </a:srgbClr>
              </a:solidFill>
            </a:ln>
            <a:effectLst>
              <a:outerShdw blurRad="50800" dist="38100" dir="2700000" algn="tl" rotWithShape="0">
                <a:srgbClr val="FFFFFF">
                  <a:lumMod val="75000"/>
                  <a:alpha val="43000"/>
                </a:srgbClr>
              </a:outerShdw>
            </a:effectLst>
          </p:spPr>
          <p:txBody>
            <a:bodyPr wrap="square" lIns="51423" tIns="25711" rIns="51423" bIns="57143" rtlCol="0">
              <a:spAutoFit/>
            </a:bodyPr>
            <a:lstStyle/>
            <a:p>
              <a:pPr defTabSz="456834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100" kern="0" dirty="0" smtClean="0">
                  <a:solidFill>
                    <a:srgbClr val="000000"/>
                  </a:solidFill>
                  <a:latin typeface="Courier"/>
                  <a:ea typeface="+mn-ea"/>
                  <a:cs typeface="Courier"/>
                </a:rPr>
                <a:t>…</a:t>
              </a:r>
              <a:endParaRPr lang="en-US" sz="1100" kern="0" dirty="0">
                <a:solidFill>
                  <a:srgbClr val="000000"/>
                </a:solidFill>
                <a:latin typeface="Courier"/>
                <a:ea typeface="+mn-ea"/>
                <a:cs typeface="Courier"/>
              </a:endParaRPr>
            </a:p>
          </p:txBody>
        </p:sp>
      </p:grpSp>
      <p:grpSp>
        <p:nvGrpSpPr>
          <p:cNvPr id="127" name="Group 126"/>
          <p:cNvGrpSpPr/>
          <p:nvPr/>
        </p:nvGrpSpPr>
        <p:grpSpPr>
          <a:xfrm>
            <a:off x="533400" y="1962150"/>
            <a:ext cx="2417234" cy="1905000"/>
            <a:chOff x="609600" y="1733550"/>
            <a:chExt cx="2417234" cy="1905000"/>
          </a:xfrm>
        </p:grpSpPr>
        <p:sp>
          <p:nvSpPr>
            <p:cNvPr id="53" name="Rounded Rectangle 52"/>
            <p:cNvSpPr/>
            <p:nvPr/>
          </p:nvSpPr>
          <p:spPr bwMode="auto">
            <a:xfrm>
              <a:off x="609600" y="1733550"/>
              <a:ext cx="1066800" cy="313901"/>
            </a:xfrm>
            <a:prstGeom prst="roundRect">
              <a:avLst/>
            </a:prstGeom>
            <a:solidFill>
              <a:srgbClr val="EBD954">
                <a:lumMod val="40000"/>
                <a:lumOff val="60000"/>
              </a:srgbClr>
            </a:solidFill>
            <a:ln>
              <a:solidFill>
                <a:srgbClr val="FFFFFF">
                  <a:lumMod val="75000"/>
                </a:srgbClr>
              </a:solidFill>
            </a:ln>
            <a:effectLst>
              <a:outerShdw blurRad="50800" dist="38100" dir="2700000" algn="tl" rotWithShape="0">
                <a:srgbClr val="FFFFFF">
                  <a:lumMod val="75000"/>
                  <a:alpha val="43000"/>
                </a:srgbClr>
              </a:outerShdw>
            </a:effectLst>
          </p:spPr>
          <p:txBody>
            <a:bodyPr wrap="square" lIns="51423" tIns="25711" rIns="51423" bIns="57143" rtlCol="0">
              <a:spAutoFit/>
            </a:bodyPr>
            <a:lstStyle/>
            <a:p>
              <a:pPr defTabSz="456834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300" kern="0" dirty="0" smtClean="0">
                  <a:solidFill>
                    <a:srgbClr val="000000"/>
                  </a:solidFill>
                  <a:latin typeface="Arial"/>
                  <a:ea typeface="+mn-ea"/>
                  <a:cs typeface="Arial"/>
                </a:rPr>
                <a:t>Metadata</a:t>
              </a:r>
              <a:endParaRPr lang="en-US" sz="1300" kern="0" dirty="0">
                <a:solidFill>
                  <a:srgbClr val="000000"/>
                </a:solidFill>
                <a:latin typeface="Arial"/>
                <a:ea typeface="+mn-ea"/>
                <a:cs typeface="Arial"/>
              </a:endParaRPr>
            </a:p>
          </p:txBody>
        </p:sp>
        <p:sp>
          <p:nvSpPr>
            <p:cNvPr id="54" name="Rounded Rectangle 53"/>
            <p:cNvSpPr/>
            <p:nvPr/>
          </p:nvSpPr>
          <p:spPr bwMode="auto">
            <a:xfrm>
              <a:off x="782904" y="2008401"/>
              <a:ext cx="1045895" cy="279849"/>
            </a:xfrm>
            <a:prstGeom prst="roundRect">
              <a:avLst/>
            </a:prstGeom>
            <a:solidFill>
              <a:srgbClr val="C2DE8E">
                <a:lumMod val="40000"/>
                <a:lumOff val="60000"/>
              </a:srgbClr>
            </a:solidFill>
            <a:ln>
              <a:solidFill>
                <a:srgbClr val="FFFFFF">
                  <a:lumMod val="75000"/>
                </a:srgbClr>
              </a:solidFill>
            </a:ln>
            <a:effectLst>
              <a:outerShdw blurRad="50800" dist="38100" dir="2700000" algn="tl" rotWithShape="0">
                <a:srgbClr val="FFFFFF">
                  <a:lumMod val="75000"/>
                  <a:alpha val="43000"/>
                </a:srgbClr>
              </a:outerShdw>
            </a:effectLst>
          </p:spPr>
          <p:txBody>
            <a:bodyPr wrap="square" lIns="51423" tIns="25711" rIns="51423" bIns="57143" rtlCol="0">
              <a:spAutoFit/>
            </a:bodyPr>
            <a:lstStyle/>
            <a:p>
              <a:pPr defTabSz="456834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100" kern="0" dirty="0" err="1" smtClean="0">
                  <a:solidFill>
                    <a:srgbClr val="000000"/>
                  </a:solidFill>
                  <a:latin typeface="Courier"/>
                  <a:ea typeface="+mn-ea"/>
                  <a:cs typeface="Courier"/>
                </a:rPr>
                <a:t>sourcetype</a:t>
              </a:r>
              <a:endParaRPr lang="en-US" sz="1100" kern="0" dirty="0">
                <a:solidFill>
                  <a:srgbClr val="000000"/>
                </a:solidFill>
                <a:latin typeface="Courier"/>
                <a:ea typeface="+mn-ea"/>
                <a:cs typeface="Courier"/>
              </a:endParaRPr>
            </a:p>
          </p:txBody>
        </p:sp>
        <p:sp>
          <p:nvSpPr>
            <p:cNvPr id="55" name="Rounded Rectangle 54"/>
            <p:cNvSpPr/>
            <p:nvPr/>
          </p:nvSpPr>
          <p:spPr bwMode="auto">
            <a:xfrm>
              <a:off x="782904" y="2281452"/>
              <a:ext cx="1045895" cy="279849"/>
            </a:xfrm>
            <a:prstGeom prst="roundRect">
              <a:avLst/>
            </a:prstGeom>
            <a:solidFill>
              <a:srgbClr val="C2DE8E">
                <a:lumMod val="40000"/>
                <a:lumOff val="60000"/>
              </a:srgbClr>
            </a:solidFill>
            <a:ln>
              <a:solidFill>
                <a:srgbClr val="FFFFFF">
                  <a:lumMod val="75000"/>
                </a:srgbClr>
              </a:solidFill>
            </a:ln>
            <a:effectLst>
              <a:outerShdw blurRad="50800" dist="38100" dir="2700000" algn="tl" rotWithShape="0">
                <a:srgbClr val="FFFFFF">
                  <a:lumMod val="75000"/>
                  <a:alpha val="43000"/>
                </a:srgbClr>
              </a:outerShdw>
            </a:effectLst>
          </p:spPr>
          <p:txBody>
            <a:bodyPr wrap="square" lIns="51423" tIns="25711" rIns="51423" bIns="57143" rtlCol="0">
              <a:spAutoFit/>
            </a:bodyPr>
            <a:lstStyle/>
            <a:p>
              <a:pPr defTabSz="456834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100" kern="0" dirty="0" smtClean="0">
                  <a:solidFill>
                    <a:srgbClr val="000000"/>
                  </a:solidFill>
                  <a:latin typeface="Courier"/>
                  <a:ea typeface="+mn-ea"/>
                  <a:cs typeface="Courier"/>
                </a:rPr>
                <a:t>host</a:t>
              </a:r>
              <a:endParaRPr lang="en-US" sz="1100" kern="0" dirty="0">
                <a:solidFill>
                  <a:srgbClr val="000000"/>
                </a:solidFill>
                <a:latin typeface="Courier"/>
                <a:ea typeface="+mn-ea"/>
                <a:cs typeface="Courier"/>
              </a:endParaRPr>
            </a:p>
          </p:txBody>
        </p:sp>
        <p:sp>
          <p:nvSpPr>
            <p:cNvPr id="57" name="Rounded Rectangle 56"/>
            <p:cNvSpPr/>
            <p:nvPr/>
          </p:nvSpPr>
          <p:spPr bwMode="auto">
            <a:xfrm>
              <a:off x="782905" y="2552250"/>
              <a:ext cx="1045895" cy="279849"/>
            </a:xfrm>
            <a:prstGeom prst="roundRect">
              <a:avLst/>
            </a:prstGeom>
            <a:solidFill>
              <a:srgbClr val="C2DE8E">
                <a:lumMod val="40000"/>
                <a:lumOff val="60000"/>
              </a:srgbClr>
            </a:solidFill>
            <a:ln>
              <a:solidFill>
                <a:srgbClr val="FFFFFF">
                  <a:lumMod val="75000"/>
                </a:srgbClr>
              </a:solidFill>
            </a:ln>
            <a:effectLst>
              <a:outerShdw blurRad="50800" dist="38100" dir="2700000" algn="tl" rotWithShape="0">
                <a:srgbClr val="FFFFFF">
                  <a:lumMod val="75000"/>
                  <a:alpha val="43000"/>
                </a:srgbClr>
              </a:outerShdw>
            </a:effectLst>
          </p:spPr>
          <p:txBody>
            <a:bodyPr wrap="square" lIns="51423" tIns="25711" rIns="51423" bIns="57143" rtlCol="0">
              <a:spAutoFit/>
            </a:bodyPr>
            <a:lstStyle/>
            <a:p>
              <a:pPr defTabSz="456834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100" kern="0" dirty="0" smtClean="0">
                  <a:solidFill>
                    <a:srgbClr val="000000"/>
                  </a:solidFill>
                  <a:latin typeface="Courier"/>
                  <a:ea typeface="+mn-ea"/>
                  <a:cs typeface="Courier"/>
                </a:rPr>
                <a:t>_time</a:t>
              </a:r>
              <a:endParaRPr lang="en-US" sz="1100" kern="0" dirty="0">
                <a:solidFill>
                  <a:srgbClr val="000000"/>
                </a:solidFill>
                <a:latin typeface="Courier"/>
                <a:ea typeface="+mn-ea"/>
                <a:cs typeface="Courier"/>
              </a:endParaRPr>
            </a:p>
          </p:txBody>
        </p:sp>
        <p:sp>
          <p:nvSpPr>
            <p:cNvPr id="58" name="Rounded Rectangle 57"/>
            <p:cNvSpPr/>
            <p:nvPr/>
          </p:nvSpPr>
          <p:spPr bwMode="auto">
            <a:xfrm>
              <a:off x="782905" y="2825301"/>
              <a:ext cx="1045895" cy="279849"/>
            </a:xfrm>
            <a:prstGeom prst="roundRect">
              <a:avLst/>
            </a:prstGeom>
            <a:solidFill>
              <a:srgbClr val="C2DE8E">
                <a:lumMod val="40000"/>
                <a:lumOff val="60000"/>
              </a:srgbClr>
            </a:solidFill>
            <a:ln>
              <a:solidFill>
                <a:srgbClr val="FFFFFF">
                  <a:lumMod val="75000"/>
                </a:srgbClr>
              </a:solidFill>
            </a:ln>
            <a:effectLst>
              <a:outerShdw blurRad="50800" dist="38100" dir="2700000" algn="tl" rotWithShape="0">
                <a:srgbClr val="FFFFFF">
                  <a:lumMod val="75000"/>
                  <a:alpha val="43000"/>
                </a:srgbClr>
              </a:outerShdw>
            </a:effectLst>
          </p:spPr>
          <p:txBody>
            <a:bodyPr wrap="square" lIns="51423" tIns="25711" rIns="51423" bIns="57143" rtlCol="0">
              <a:spAutoFit/>
            </a:bodyPr>
            <a:lstStyle/>
            <a:p>
              <a:pPr defTabSz="456834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100" kern="0" dirty="0" smtClean="0">
                  <a:solidFill>
                    <a:srgbClr val="000000"/>
                  </a:solidFill>
                  <a:latin typeface="Courier"/>
                  <a:ea typeface="+mn-ea"/>
                  <a:cs typeface="Courier"/>
                </a:rPr>
                <a:t>source</a:t>
              </a:r>
              <a:endParaRPr lang="en-US" sz="1100" kern="0" dirty="0">
                <a:solidFill>
                  <a:srgbClr val="000000"/>
                </a:solidFill>
                <a:latin typeface="Courier"/>
                <a:ea typeface="+mn-ea"/>
                <a:cs typeface="Courier"/>
              </a:endParaRPr>
            </a:p>
          </p:txBody>
        </p:sp>
        <p:sp>
          <p:nvSpPr>
            <p:cNvPr id="73" name="Rounded Rectangle 72"/>
            <p:cNvSpPr/>
            <p:nvPr/>
          </p:nvSpPr>
          <p:spPr bwMode="auto">
            <a:xfrm>
              <a:off x="782905" y="3085650"/>
              <a:ext cx="1045895" cy="279849"/>
            </a:xfrm>
            <a:prstGeom prst="roundRect">
              <a:avLst/>
            </a:prstGeom>
            <a:solidFill>
              <a:srgbClr val="C2DE8E">
                <a:lumMod val="40000"/>
                <a:lumOff val="60000"/>
              </a:srgbClr>
            </a:solidFill>
            <a:ln>
              <a:solidFill>
                <a:srgbClr val="FFFFFF">
                  <a:lumMod val="75000"/>
                </a:srgbClr>
              </a:solidFill>
            </a:ln>
            <a:effectLst>
              <a:outerShdw blurRad="50800" dist="38100" dir="2700000" algn="tl" rotWithShape="0">
                <a:srgbClr val="FFFFFF">
                  <a:lumMod val="75000"/>
                  <a:alpha val="43000"/>
                </a:srgbClr>
              </a:outerShdw>
            </a:effectLst>
          </p:spPr>
          <p:txBody>
            <a:bodyPr wrap="square" lIns="51423" tIns="25711" rIns="51423" bIns="57143" rtlCol="0">
              <a:spAutoFit/>
            </a:bodyPr>
            <a:lstStyle/>
            <a:p>
              <a:pPr defTabSz="456834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100" kern="0" dirty="0" err="1" smtClean="0">
                  <a:solidFill>
                    <a:srgbClr val="000000"/>
                  </a:solidFill>
                  <a:latin typeface="Courier"/>
                  <a:ea typeface="+mn-ea"/>
                  <a:cs typeface="Courier"/>
                </a:rPr>
                <a:t>eventtype</a:t>
              </a:r>
              <a:endParaRPr lang="en-US" sz="1100" kern="0" dirty="0">
                <a:solidFill>
                  <a:srgbClr val="000000"/>
                </a:solidFill>
                <a:latin typeface="Courier"/>
                <a:ea typeface="+mn-ea"/>
                <a:cs typeface="Courier"/>
              </a:endParaRPr>
            </a:p>
          </p:txBody>
        </p:sp>
        <p:sp>
          <p:nvSpPr>
            <p:cNvPr id="74" name="Rounded Rectangle 73"/>
            <p:cNvSpPr/>
            <p:nvPr/>
          </p:nvSpPr>
          <p:spPr bwMode="auto">
            <a:xfrm>
              <a:off x="782905" y="3358701"/>
              <a:ext cx="1045895" cy="279849"/>
            </a:xfrm>
            <a:prstGeom prst="roundRect">
              <a:avLst/>
            </a:prstGeom>
            <a:solidFill>
              <a:srgbClr val="C2DE8E">
                <a:lumMod val="40000"/>
                <a:lumOff val="60000"/>
              </a:srgbClr>
            </a:solidFill>
            <a:ln>
              <a:solidFill>
                <a:srgbClr val="FFFFFF">
                  <a:lumMod val="75000"/>
                </a:srgbClr>
              </a:solidFill>
            </a:ln>
            <a:effectLst>
              <a:outerShdw blurRad="50800" dist="38100" dir="2700000" algn="tl" rotWithShape="0">
                <a:srgbClr val="FFFFFF">
                  <a:lumMod val="75000"/>
                  <a:alpha val="43000"/>
                </a:srgbClr>
              </a:outerShdw>
            </a:effectLst>
          </p:spPr>
          <p:txBody>
            <a:bodyPr wrap="square" lIns="51423" tIns="25711" rIns="51423" bIns="57143" rtlCol="0">
              <a:spAutoFit/>
            </a:bodyPr>
            <a:lstStyle/>
            <a:p>
              <a:pPr defTabSz="456834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100" kern="0" dirty="0" smtClean="0">
                  <a:solidFill>
                    <a:srgbClr val="000000"/>
                  </a:solidFill>
                  <a:latin typeface="Courier"/>
                  <a:ea typeface="+mn-ea"/>
                  <a:cs typeface="Courier"/>
                </a:rPr>
                <a:t>…</a:t>
              </a:r>
              <a:endParaRPr lang="en-US" sz="1100" kern="0" dirty="0">
                <a:solidFill>
                  <a:srgbClr val="000000"/>
                </a:solidFill>
                <a:latin typeface="Courier"/>
                <a:ea typeface="+mn-ea"/>
                <a:cs typeface="Courier"/>
              </a:endParaRPr>
            </a:p>
          </p:txBody>
        </p:sp>
        <p:sp>
          <p:nvSpPr>
            <p:cNvPr id="121" name="Rounded Rectangle 120"/>
            <p:cNvSpPr/>
            <p:nvPr/>
          </p:nvSpPr>
          <p:spPr bwMode="auto">
            <a:xfrm>
              <a:off x="1752338" y="2006601"/>
              <a:ext cx="1274495" cy="279849"/>
            </a:xfrm>
            <a:prstGeom prst="roundRect">
              <a:avLst/>
            </a:prstGeom>
            <a:solidFill>
              <a:srgbClr val="E8D0D8"/>
            </a:solidFill>
            <a:ln>
              <a:solidFill>
                <a:srgbClr val="FFFFFF">
                  <a:lumMod val="75000"/>
                </a:srgbClr>
              </a:solidFill>
            </a:ln>
            <a:effectLst>
              <a:outerShdw blurRad="50800" dist="38100" dir="2700000" algn="tl" rotWithShape="0">
                <a:srgbClr val="FFFFFF">
                  <a:lumMod val="75000"/>
                  <a:alpha val="43000"/>
                </a:srgbClr>
              </a:outerShdw>
            </a:effectLst>
          </p:spPr>
          <p:txBody>
            <a:bodyPr wrap="square" lIns="51423" tIns="25711" rIns="51423" bIns="57143" rtlCol="0">
              <a:spAutoFit/>
            </a:bodyPr>
            <a:lstStyle/>
            <a:p>
              <a:pPr defTabSz="456834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100" kern="0" dirty="0" err="1" smtClean="0">
                  <a:solidFill>
                    <a:srgbClr val="000000"/>
                  </a:solidFill>
                  <a:latin typeface="Courier"/>
                  <a:cs typeface="Courier"/>
                </a:rPr>
                <a:t>cisco:asa</a:t>
              </a:r>
              <a:endParaRPr lang="en-US" sz="1100" kern="0" dirty="0">
                <a:solidFill>
                  <a:srgbClr val="000000"/>
                </a:solidFill>
                <a:latin typeface="Courier"/>
                <a:ea typeface="+mn-ea"/>
                <a:cs typeface="Courier"/>
              </a:endParaRPr>
            </a:p>
          </p:txBody>
        </p:sp>
        <p:sp>
          <p:nvSpPr>
            <p:cNvPr id="122" name="Rounded Rectangle 121"/>
            <p:cNvSpPr/>
            <p:nvPr/>
          </p:nvSpPr>
          <p:spPr bwMode="auto">
            <a:xfrm>
              <a:off x="1752338" y="2279652"/>
              <a:ext cx="1274495" cy="279849"/>
            </a:xfrm>
            <a:prstGeom prst="roundRect">
              <a:avLst/>
            </a:prstGeom>
            <a:solidFill>
              <a:srgbClr val="E8D0D8"/>
            </a:solidFill>
            <a:ln>
              <a:solidFill>
                <a:srgbClr val="FFFFFF">
                  <a:lumMod val="75000"/>
                </a:srgbClr>
              </a:solidFill>
            </a:ln>
            <a:effectLst>
              <a:outerShdw blurRad="50800" dist="38100" dir="2700000" algn="tl" rotWithShape="0">
                <a:srgbClr val="FFFFFF">
                  <a:lumMod val="75000"/>
                  <a:alpha val="43000"/>
                </a:srgbClr>
              </a:outerShdw>
            </a:effectLst>
          </p:spPr>
          <p:txBody>
            <a:bodyPr wrap="square" lIns="51423" tIns="25711" rIns="51423" bIns="57143" rtlCol="0">
              <a:spAutoFit/>
            </a:bodyPr>
            <a:lstStyle/>
            <a:p>
              <a:pPr defTabSz="456834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100" kern="0" dirty="0" smtClean="0">
                  <a:solidFill>
                    <a:srgbClr val="000000"/>
                  </a:solidFill>
                  <a:latin typeface="Courier"/>
                  <a:ea typeface="+mn-ea"/>
                  <a:cs typeface="Courier"/>
                </a:rPr>
                <a:t>asa5585-2</a:t>
              </a:r>
              <a:endParaRPr lang="en-US" sz="1100" kern="0" dirty="0">
                <a:solidFill>
                  <a:srgbClr val="000000"/>
                </a:solidFill>
                <a:latin typeface="Courier"/>
                <a:ea typeface="+mn-ea"/>
                <a:cs typeface="Courier"/>
              </a:endParaRPr>
            </a:p>
          </p:txBody>
        </p:sp>
        <p:sp>
          <p:nvSpPr>
            <p:cNvPr id="123" name="Rounded Rectangle 122"/>
            <p:cNvSpPr/>
            <p:nvPr/>
          </p:nvSpPr>
          <p:spPr bwMode="auto">
            <a:xfrm>
              <a:off x="1752339" y="2550450"/>
              <a:ext cx="1274495" cy="279849"/>
            </a:xfrm>
            <a:prstGeom prst="roundRect">
              <a:avLst/>
            </a:prstGeom>
            <a:solidFill>
              <a:srgbClr val="E8D0D8"/>
            </a:solidFill>
            <a:ln>
              <a:solidFill>
                <a:srgbClr val="FFFFFF">
                  <a:lumMod val="75000"/>
                </a:srgbClr>
              </a:solidFill>
            </a:ln>
            <a:effectLst>
              <a:outerShdw blurRad="50800" dist="38100" dir="2700000" algn="tl" rotWithShape="0">
                <a:srgbClr val="FFFFFF">
                  <a:lumMod val="75000"/>
                  <a:alpha val="43000"/>
                </a:srgbClr>
              </a:outerShdw>
            </a:effectLst>
          </p:spPr>
          <p:txBody>
            <a:bodyPr wrap="square" lIns="51423" tIns="25711" rIns="51423" bIns="57143" rtlCol="0">
              <a:spAutoFit/>
            </a:bodyPr>
            <a:lstStyle/>
            <a:p>
              <a:pPr defTabSz="456834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100" dirty="0" smtClean="0">
                  <a:latin typeface="Courier"/>
                  <a:cs typeface="Courier"/>
                </a:rPr>
                <a:t>Aug 02 2014 …</a:t>
              </a:r>
              <a:endParaRPr lang="en-US" sz="1100" kern="0" dirty="0">
                <a:solidFill>
                  <a:srgbClr val="000000"/>
                </a:solidFill>
                <a:latin typeface="Courier"/>
                <a:ea typeface="+mn-ea"/>
                <a:cs typeface="Courier"/>
              </a:endParaRPr>
            </a:p>
          </p:txBody>
        </p:sp>
        <p:sp>
          <p:nvSpPr>
            <p:cNvPr id="124" name="Rounded Rectangle 123"/>
            <p:cNvSpPr/>
            <p:nvPr/>
          </p:nvSpPr>
          <p:spPr bwMode="auto">
            <a:xfrm>
              <a:off x="1752339" y="2823501"/>
              <a:ext cx="1274495" cy="279849"/>
            </a:xfrm>
            <a:prstGeom prst="roundRect">
              <a:avLst/>
            </a:prstGeom>
            <a:solidFill>
              <a:srgbClr val="E8D0D8"/>
            </a:solidFill>
            <a:ln>
              <a:solidFill>
                <a:srgbClr val="FFFFFF">
                  <a:lumMod val="75000"/>
                </a:srgbClr>
              </a:solidFill>
            </a:ln>
            <a:effectLst>
              <a:outerShdw blurRad="50800" dist="38100" dir="2700000" algn="tl" rotWithShape="0">
                <a:srgbClr val="FFFFFF">
                  <a:lumMod val="75000"/>
                  <a:alpha val="43000"/>
                </a:srgbClr>
              </a:outerShdw>
            </a:effectLst>
          </p:spPr>
          <p:txBody>
            <a:bodyPr wrap="square" lIns="51423" tIns="25711" rIns="51423" bIns="57143" rtlCol="0">
              <a:spAutoFit/>
            </a:bodyPr>
            <a:lstStyle/>
            <a:p>
              <a:pPr defTabSz="456834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100" kern="0" dirty="0" err="1" smtClean="0">
                  <a:solidFill>
                    <a:srgbClr val="000000"/>
                  </a:solidFill>
                  <a:latin typeface="Courier"/>
                  <a:ea typeface="+mn-ea"/>
                  <a:cs typeface="Courier"/>
                </a:rPr>
                <a:t>syslog_tcp</a:t>
              </a:r>
              <a:endParaRPr lang="en-US" sz="1100" kern="0" dirty="0">
                <a:solidFill>
                  <a:srgbClr val="000000"/>
                </a:solidFill>
                <a:latin typeface="Courier"/>
                <a:ea typeface="+mn-ea"/>
                <a:cs typeface="Courier"/>
              </a:endParaRPr>
            </a:p>
          </p:txBody>
        </p:sp>
        <p:sp>
          <p:nvSpPr>
            <p:cNvPr id="125" name="Rounded Rectangle 124"/>
            <p:cNvSpPr/>
            <p:nvPr/>
          </p:nvSpPr>
          <p:spPr bwMode="auto">
            <a:xfrm>
              <a:off x="1752339" y="3083850"/>
              <a:ext cx="1274495" cy="279849"/>
            </a:xfrm>
            <a:prstGeom prst="roundRect">
              <a:avLst/>
            </a:prstGeom>
            <a:solidFill>
              <a:srgbClr val="E8D0D8"/>
            </a:solidFill>
            <a:ln>
              <a:solidFill>
                <a:srgbClr val="FFFFFF">
                  <a:lumMod val="75000"/>
                </a:srgbClr>
              </a:solidFill>
            </a:ln>
            <a:effectLst>
              <a:outerShdw blurRad="50800" dist="38100" dir="2700000" algn="tl" rotWithShape="0">
                <a:srgbClr val="FFFFFF">
                  <a:lumMod val="75000"/>
                  <a:alpha val="43000"/>
                </a:srgbClr>
              </a:outerShdw>
            </a:effectLst>
          </p:spPr>
          <p:txBody>
            <a:bodyPr wrap="square" lIns="51423" tIns="25711" rIns="51423" bIns="57143" rtlCol="0">
              <a:spAutoFit/>
            </a:bodyPr>
            <a:lstStyle/>
            <a:p>
              <a:pPr defTabSz="456834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100" kern="0" dirty="0" err="1" smtClean="0">
                  <a:solidFill>
                    <a:srgbClr val="000000"/>
                  </a:solidFill>
                  <a:latin typeface="Courier"/>
                  <a:ea typeface="+mn-ea"/>
                  <a:cs typeface="Courier"/>
                </a:rPr>
                <a:t>firewall_deny</a:t>
              </a:r>
              <a:endParaRPr lang="en-US" sz="1100" kern="0" dirty="0">
                <a:solidFill>
                  <a:srgbClr val="000000"/>
                </a:solidFill>
                <a:latin typeface="Courier"/>
                <a:ea typeface="+mn-ea"/>
                <a:cs typeface="Courier"/>
              </a:endParaRPr>
            </a:p>
          </p:txBody>
        </p:sp>
        <p:sp>
          <p:nvSpPr>
            <p:cNvPr id="126" name="Rounded Rectangle 125"/>
            <p:cNvSpPr/>
            <p:nvPr/>
          </p:nvSpPr>
          <p:spPr bwMode="auto">
            <a:xfrm>
              <a:off x="1752339" y="3356901"/>
              <a:ext cx="1274495" cy="279849"/>
            </a:xfrm>
            <a:prstGeom prst="roundRect">
              <a:avLst/>
            </a:prstGeom>
            <a:solidFill>
              <a:srgbClr val="E8D0D8"/>
            </a:solidFill>
            <a:ln>
              <a:solidFill>
                <a:srgbClr val="FFFFFF">
                  <a:lumMod val="75000"/>
                </a:srgbClr>
              </a:solidFill>
            </a:ln>
            <a:effectLst>
              <a:outerShdw blurRad="50800" dist="38100" dir="2700000" algn="tl" rotWithShape="0">
                <a:srgbClr val="FFFFFF">
                  <a:lumMod val="75000"/>
                  <a:alpha val="43000"/>
                </a:srgbClr>
              </a:outerShdw>
            </a:effectLst>
          </p:spPr>
          <p:txBody>
            <a:bodyPr wrap="square" lIns="51423" tIns="25711" rIns="51423" bIns="57143" rtlCol="0">
              <a:spAutoFit/>
            </a:bodyPr>
            <a:lstStyle/>
            <a:p>
              <a:pPr defTabSz="456834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100" kern="0" dirty="0" smtClean="0">
                  <a:solidFill>
                    <a:srgbClr val="000000"/>
                  </a:solidFill>
                  <a:latin typeface="Courier"/>
                  <a:ea typeface="+mn-ea"/>
                  <a:cs typeface="Courier"/>
                </a:rPr>
                <a:t>…</a:t>
              </a:r>
              <a:endParaRPr lang="en-US" sz="1100" kern="0" dirty="0">
                <a:solidFill>
                  <a:srgbClr val="000000"/>
                </a:solidFill>
                <a:latin typeface="Courier"/>
                <a:ea typeface="+mn-ea"/>
                <a:cs typeface="Courier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1671976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07460" y="29063"/>
            <a:ext cx="4337538" cy="85725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 smtClean="0">
                <a:solidFill>
                  <a:schemeClr val="tx1"/>
                </a:solidFill>
              </a:rPr>
              <a:t>Using CIM to Correlate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4" name="Oval 53"/>
          <p:cNvSpPr/>
          <p:nvPr/>
        </p:nvSpPr>
        <p:spPr bwMode="auto">
          <a:xfrm>
            <a:off x="4191000" y="-2381250"/>
            <a:ext cx="5867400" cy="5867400"/>
          </a:xfrm>
          <a:prstGeom prst="ellipse">
            <a:avLst/>
          </a:prstGeom>
          <a:solidFill>
            <a:schemeClr val="accent5">
              <a:alpha val="82000"/>
            </a:schemeClr>
          </a:solidFill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 err="1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Arial" pitchFamily="-107" charset="0"/>
              <a:cs typeface="Arial" pitchFamily="-107" charset="0"/>
              <a:sym typeface="Arial" pitchFamily="-107" charset="0"/>
            </a:endParaRPr>
          </a:p>
        </p:txBody>
      </p:sp>
      <p:sp>
        <p:nvSpPr>
          <p:cNvPr id="55" name="Oval 54"/>
          <p:cNvSpPr/>
          <p:nvPr/>
        </p:nvSpPr>
        <p:spPr bwMode="auto">
          <a:xfrm>
            <a:off x="4267200" y="2038350"/>
            <a:ext cx="5715000" cy="5715000"/>
          </a:xfrm>
          <a:prstGeom prst="ellipse">
            <a:avLst/>
          </a:prstGeom>
          <a:solidFill>
            <a:srgbClr val="E44132">
              <a:alpha val="60000"/>
            </a:srgbClr>
          </a:solidFill>
          <a:ln w="25400" cap="flat" cmpd="sng" algn="ctr">
            <a:solidFill>
              <a:srgbClr val="E44132">
                <a:shade val="50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 err="1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Arial" pitchFamily="-107" charset="0"/>
              <a:cs typeface="Arial" pitchFamily="-107" charset="0"/>
              <a:sym typeface="Arial" pitchFamily="-107" charset="0"/>
            </a:endParaRPr>
          </a:p>
        </p:txBody>
      </p:sp>
      <p:sp>
        <p:nvSpPr>
          <p:cNvPr id="57" name="Rounded Rectangle 56"/>
          <p:cNvSpPr/>
          <p:nvPr/>
        </p:nvSpPr>
        <p:spPr bwMode="auto">
          <a:xfrm>
            <a:off x="381000" y="928632"/>
            <a:ext cx="5029200" cy="654419"/>
          </a:xfrm>
          <a:prstGeom prst="round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lIns="51423" tIns="25711" rIns="51423" bIns="57143" rtlCol="0">
            <a:spAutoFit/>
          </a:bodyPr>
          <a:lstStyle/>
          <a:p>
            <a:pPr lvl="0" defTabSz="914400"/>
            <a:r>
              <a:rPr lang="en-US" sz="1100" kern="0" dirty="0" smtClean="0">
                <a:solidFill>
                  <a:srgbClr val="FFFFFF"/>
                </a:solidFill>
                <a:latin typeface="Courier"/>
                <a:ea typeface="Apple LiGothic Medium"/>
                <a:cs typeface="Courier"/>
              </a:rPr>
              <a:t>Aug 02 </a:t>
            </a:r>
            <a:r>
              <a:rPr lang="en-US" sz="1100" kern="0" dirty="0">
                <a:solidFill>
                  <a:srgbClr val="FFFFFF"/>
                </a:solidFill>
                <a:latin typeface="Courier"/>
                <a:ea typeface="Apple LiGothic Medium"/>
                <a:cs typeface="Courier"/>
              </a:rPr>
              <a:t>2014 23:14:06: %ASA-5-106100: access-list inbound denied </a:t>
            </a:r>
            <a:r>
              <a:rPr lang="en-US" sz="1100" kern="0" dirty="0" err="1">
                <a:solidFill>
                  <a:srgbClr val="FFFFFF"/>
                </a:solidFill>
                <a:latin typeface="Courier"/>
                <a:ea typeface="Apple LiGothic Medium"/>
                <a:cs typeface="Courier"/>
              </a:rPr>
              <a:t>tcp</a:t>
            </a:r>
            <a:r>
              <a:rPr lang="en-US" sz="1100" kern="0" dirty="0">
                <a:solidFill>
                  <a:srgbClr val="FFFFFF"/>
                </a:solidFill>
                <a:latin typeface="Courier"/>
                <a:ea typeface="Apple LiGothic Medium"/>
                <a:cs typeface="Courier"/>
              </a:rPr>
              <a:t> outside/173.246.103.92(1922) inside/192.168.10.18(135) hit-</a:t>
            </a:r>
            <a:r>
              <a:rPr lang="en-US" sz="1100" kern="0" dirty="0" err="1">
                <a:solidFill>
                  <a:srgbClr val="FFFFFF"/>
                </a:solidFill>
                <a:latin typeface="Courier"/>
                <a:ea typeface="Apple LiGothic Medium"/>
                <a:cs typeface="Courier"/>
              </a:rPr>
              <a:t>cnt</a:t>
            </a:r>
            <a:r>
              <a:rPr lang="en-US" sz="1100" kern="0" dirty="0">
                <a:solidFill>
                  <a:srgbClr val="FFFFFF"/>
                </a:solidFill>
                <a:latin typeface="Courier"/>
                <a:ea typeface="Apple LiGothic Medium"/>
                <a:cs typeface="Courier"/>
              </a:rPr>
              <a:t> 1 first hit [0x91c26a3, 0x0]</a:t>
            </a:r>
          </a:p>
        </p:txBody>
      </p:sp>
      <p:grpSp>
        <p:nvGrpSpPr>
          <p:cNvPr id="58" name="Group 57"/>
          <p:cNvGrpSpPr/>
          <p:nvPr/>
        </p:nvGrpSpPr>
        <p:grpSpPr>
          <a:xfrm>
            <a:off x="5888044" y="514350"/>
            <a:ext cx="2573045" cy="1160210"/>
            <a:chOff x="4516704" y="3911601"/>
            <a:chExt cx="2573045" cy="1160210"/>
          </a:xfrm>
        </p:grpSpPr>
        <p:sp>
          <p:nvSpPr>
            <p:cNvPr id="72" name="Rounded Rectangle 71"/>
            <p:cNvSpPr/>
            <p:nvPr/>
          </p:nvSpPr>
          <p:spPr bwMode="auto">
            <a:xfrm>
              <a:off x="4516704" y="3913401"/>
              <a:ext cx="904875" cy="279849"/>
            </a:xfrm>
            <a:prstGeom prst="roundRect">
              <a:avLst/>
            </a:prstGeom>
            <a:solidFill>
              <a:srgbClr val="C2DE8E">
                <a:lumMod val="40000"/>
                <a:lumOff val="60000"/>
              </a:srgbClr>
            </a:solidFill>
            <a:ln>
              <a:solidFill>
                <a:srgbClr val="FFFFFF">
                  <a:lumMod val="75000"/>
                </a:srgbClr>
              </a:solidFill>
            </a:ln>
            <a:effectLst>
              <a:outerShdw blurRad="50800" dist="38100" dir="2700000" algn="tl" rotWithShape="0">
                <a:srgbClr val="FFFFFF">
                  <a:lumMod val="75000"/>
                  <a:alpha val="43000"/>
                </a:srgbClr>
              </a:outerShdw>
            </a:effectLst>
          </p:spPr>
          <p:txBody>
            <a:bodyPr wrap="square" lIns="51423" tIns="25711" rIns="51423" bIns="57143" rtlCol="0">
              <a:spAutoFit/>
            </a:bodyPr>
            <a:lstStyle/>
            <a:p>
              <a:pPr marL="0" marR="0" lvl="0" indent="0" defTabSz="45683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"/>
                  <a:ea typeface="Apple LiGothic Medium"/>
                  <a:cs typeface="Courier"/>
                </a:rPr>
                <a:t>action</a:t>
              </a:r>
              <a:endPara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/>
                <a:ea typeface="Apple LiGothic Medium"/>
                <a:cs typeface="Courier"/>
              </a:endParaRPr>
            </a:p>
          </p:txBody>
        </p:sp>
        <p:sp>
          <p:nvSpPr>
            <p:cNvPr id="73" name="Rounded Rectangle 72"/>
            <p:cNvSpPr/>
            <p:nvPr/>
          </p:nvSpPr>
          <p:spPr bwMode="auto">
            <a:xfrm>
              <a:off x="4516704" y="4186452"/>
              <a:ext cx="904875" cy="279849"/>
            </a:xfrm>
            <a:prstGeom prst="roundRect">
              <a:avLst/>
            </a:prstGeom>
            <a:solidFill>
              <a:srgbClr val="C2DE8E">
                <a:lumMod val="40000"/>
                <a:lumOff val="60000"/>
              </a:srgbClr>
            </a:solidFill>
            <a:ln>
              <a:solidFill>
                <a:srgbClr val="FFFFFF">
                  <a:lumMod val="75000"/>
                </a:srgbClr>
              </a:solidFill>
            </a:ln>
            <a:effectLst>
              <a:outerShdw blurRad="50800" dist="38100" dir="2700000" algn="tl" rotWithShape="0">
                <a:srgbClr val="FFFFFF">
                  <a:lumMod val="75000"/>
                  <a:alpha val="43000"/>
                </a:srgbClr>
              </a:outerShdw>
            </a:effectLst>
          </p:spPr>
          <p:txBody>
            <a:bodyPr wrap="square" lIns="51423" tIns="25711" rIns="51423" bIns="57143" rtlCol="0">
              <a:spAutoFit/>
            </a:bodyPr>
            <a:lstStyle/>
            <a:p>
              <a:pPr marL="0" marR="0" lvl="0" indent="0" defTabSz="45683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"/>
                  <a:cs typeface="Courier"/>
                </a:rPr>
                <a:t>cause</a:t>
              </a:r>
              <a:endPara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/>
                <a:cs typeface="Courier"/>
              </a:endParaRPr>
            </a:p>
          </p:txBody>
        </p:sp>
        <p:sp>
          <p:nvSpPr>
            <p:cNvPr id="74" name="Rounded Rectangle 73"/>
            <p:cNvSpPr/>
            <p:nvPr/>
          </p:nvSpPr>
          <p:spPr bwMode="auto">
            <a:xfrm>
              <a:off x="4516965" y="4467833"/>
              <a:ext cx="904875" cy="279849"/>
            </a:xfrm>
            <a:prstGeom prst="roundRect">
              <a:avLst/>
            </a:prstGeom>
            <a:solidFill>
              <a:srgbClr val="C2DE8E">
                <a:lumMod val="40000"/>
                <a:lumOff val="60000"/>
              </a:srgbClr>
            </a:solidFill>
            <a:ln>
              <a:solidFill>
                <a:srgbClr val="FFFFFF">
                  <a:lumMod val="75000"/>
                </a:srgbClr>
              </a:solidFill>
            </a:ln>
            <a:effectLst>
              <a:outerShdw blurRad="50800" dist="38100" dir="2700000" algn="tl" rotWithShape="0">
                <a:srgbClr val="FFFFFF">
                  <a:lumMod val="75000"/>
                  <a:alpha val="43000"/>
                </a:srgbClr>
              </a:outerShdw>
            </a:effectLst>
          </p:spPr>
          <p:txBody>
            <a:bodyPr wrap="square" lIns="51423" tIns="25711" rIns="51423" bIns="57143" rtlCol="0">
              <a:spAutoFit/>
            </a:bodyPr>
            <a:lstStyle/>
            <a:p>
              <a:pPr marL="0" marR="0" lvl="0" indent="0" defTabSz="45683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"/>
                  <a:ea typeface="Apple LiGothic Medium"/>
                  <a:cs typeface="Courier"/>
                </a:rPr>
                <a:t>direction</a:t>
              </a:r>
              <a:endPara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/>
                <a:ea typeface="Apple LiGothic Medium"/>
                <a:cs typeface="Courier"/>
              </a:endParaRPr>
            </a:p>
          </p:txBody>
        </p:sp>
        <p:sp>
          <p:nvSpPr>
            <p:cNvPr id="75" name="Rounded Rectangle 74"/>
            <p:cNvSpPr/>
            <p:nvPr/>
          </p:nvSpPr>
          <p:spPr bwMode="auto">
            <a:xfrm>
              <a:off x="4516965" y="4740884"/>
              <a:ext cx="904875" cy="330927"/>
            </a:xfrm>
            <a:prstGeom prst="roundRect">
              <a:avLst/>
            </a:prstGeom>
            <a:solidFill>
              <a:srgbClr val="C2DE8E">
                <a:lumMod val="40000"/>
                <a:lumOff val="60000"/>
              </a:srgbClr>
            </a:solidFill>
            <a:ln>
              <a:solidFill>
                <a:srgbClr val="FFFFFF">
                  <a:lumMod val="75000"/>
                </a:srgbClr>
              </a:solidFill>
            </a:ln>
            <a:effectLst>
              <a:outerShdw blurRad="50800" dist="38100" dir="2700000" algn="tl" rotWithShape="0">
                <a:srgbClr val="FFFFFF">
                  <a:lumMod val="75000"/>
                  <a:alpha val="43000"/>
                </a:srgbClr>
              </a:outerShdw>
            </a:effectLst>
          </p:spPr>
          <p:txBody>
            <a:bodyPr wrap="square" lIns="51423" tIns="25711" rIns="51423" bIns="57143" rtlCol="0">
              <a:spAutoFit/>
            </a:bodyPr>
            <a:lstStyle/>
            <a:p>
              <a:pPr marL="0" marR="0" lvl="0" indent="0" defTabSz="45683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 err="1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"/>
                  <a:cs typeface="Courier"/>
                </a:rPr>
                <a:t>src_ip</a:t>
              </a:r>
              <a:endPara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/>
                <a:cs typeface="Courier"/>
              </a:endParaRPr>
            </a:p>
          </p:txBody>
        </p:sp>
        <p:sp>
          <p:nvSpPr>
            <p:cNvPr id="76" name="Rounded Rectangle 75"/>
            <p:cNvSpPr/>
            <p:nvPr/>
          </p:nvSpPr>
          <p:spPr bwMode="auto">
            <a:xfrm>
              <a:off x="5409938" y="3911601"/>
              <a:ext cx="1679550" cy="279849"/>
            </a:xfrm>
            <a:prstGeom prst="roundRect">
              <a:avLst/>
            </a:prstGeom>
            <a:solidFill>
              <a:srgbClr val="6E3548">
                <a:lumMod val="20000"/>
                <a:lumOff val="80000"/>
              </a:srgbClr>
            </a:solidFill>
            <a:ln>
              <a:solidFill>
                <a:srgbClr val="FFFFFF">
                  <a:lumMod val="75000"/>
                </a:srgbClr>
              </a:solidFill>
            </a:ln>
            <a:effectLst>
              <a:outerShdw blurRad="50800" dist="38100" dir="2700000" algn="tl" rotWithShape="0">
                <a:srgbClr val="FFFFFF">
                  <a:lumMod val="75000"/>
                  <a:alpha val="43000"/>
                </a:srgbClr>
              </a:outerShdw>
            </a:effectLst>
          </p:spPr>
          <p:txBody>
            <a:bodyPr wrap="square" lIns="51423" tIns="25711" rIns="51423" bIns="57143" rtlCol="0">
              <a:spAutoFit/>
            </a:bodyPr>
            <a:lstStyle/>
            <a:p>
              <a:pPr marL="0" marR="0" lvl="0" indent="0" defTabSz="45683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ourier"/>
                  <a:cs typeface="Courier"/>
                </a:rPr>
                <a:t>dropped</a:t>
              </a:r>
              <a:endPara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/>
                <a:cs typeface="Courier"/>
              </a:endParaRPr>
            </a:p>
          </p:txBody>
        </p:sp>
        <p:sp>
          <p:nvSpPr>
            <p:cNvPr id="77" name="Rounded Rectangle 76"/>
            <p:cNvSpPr/>
            <p:nvPr/>
          </p:nvSpPr>
          <p:spPr bwMode="auto">
            <a:xfrm>
              <a:off x="5409938" y="4184652"/>
              <a:ext cx="1679550" cy="279849"/>
            </a:xfrm>
            <a:prstGeom prst="roundRect">
              <a:avLst/>
            </a:prstGeom>
            <a:solidFill>
              <a:srgbClr val="6E3548">
                <a:lumMod val="20000"/>
                <a:lumOff val="80000"/>
              </a:srgbClr>
            </a:solidFill>
            <a:ln>
              <a:solidFill>
                <a:srgbClr val="FFFFFF">
                  <a:lumMod val="75000"/>
                </a:srgbClr>
              </a:solidFill>
            </a:ln>
            <a:effectLst>
              <a:outerShdw blurRad="50800" dist="38100" dir="2700000" algn="tl" rotWithShape="0">
                <a:srgbClr val="FFFFFF">
                  <a:lumMod val="75000"/>
                  <a:alpha val="43000"/>
                </a:srgbClr>
              </a:outerShdw>
            </a:effectLst>
          </p:spPr>
          <p:txBody>
            <a:bodyPr wrap="square" lIns="51423" tIns="25711" rIns="51423" bIns="57143" rtlCol="0">
              <a:spAutoFit/>
            </a:bodyPr>
            <a:lstStyle/>
            <a:p>
              <a:pPr marL="0" marR="0" lvl="0" indent="0" defTabSz="45683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ourier"/>
                  <a:cs typeface="Courier"/>
                </a:rPr>
                <a:t>Firewall Drop</a:t>
              </a:r>
              <a:endPara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/>
                <a:cs typeface="Courier"/>
              </a:endParaRPr>
            </a:p>
          </p:txBody>
        </p:sp>
        <p:sp>
          <p:nvSpPr>
            <p:cNvPr id="78" name="Rounded Rectangle 77"/>
            <p:cNvSpPr/>
            <p:nvPr/>
          </p:nvSpPr>
          <p:spPr bwMode="auto">
            <a:xfrm>
              <a:off x="5410199" y="4466033"/>
              <a:ext cx="1679550" cy="279849"/>
            </a:xfrm>
            <a:prstGeom prst="roundRect">
              <a:avLst/>
            </a:prstGeom>
            <a:solidFill>
              <a:srgbClr val="6E3548">
                <a:lumMod val="20000"/>
                <a:lumOff val="80000"/>
              </a:srgbClr>
            </a:solidFill>
            <a:ln>
              <a:solidFill>
                <a:srgbClr val="FFFFFF">
                  <a:lumMod val="75000"/>
                </a:srgbClr>
              </a:solidFill>
            </a:ln>
            <a:effectLst>
              <a:outerShdw blurRad="50800" dist="38100" dir="2700000" algn="tl" rotWithShape="0">
                <a:srgbClr val="FFFFFF">
                  <a:lumMod val="75000"/>
                  <a:alpha val="43000"/>
                </a:srgbClr>
              </a:outerShdw>
            </a:effectLst>
          </p:spPr>
          <p:txBody>
            <a:bodyPr wrap="square" lIns="51423" tIns="25711" rIns="51423" bIns="57143" rtlCol="0">
              <a:spAutoFit/>
            </a:bodyPr>
            <a:lstStyle/>
            <a:p>
              <a:pPr marL="0" marR="0" lvl="0" indent="0" defTabSz="45683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"/>
                  <a:ea typeface="Apple LiGothic Medium"/>
                  <a:cs typeface="Courier"/>
                </a:rPr>
                <a:t>inbound</a:t>
              </a:r>
              <a:endPara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/>
                <a:ea typeface="Apple LiGothic Medium"/>
                <a:cs typeface="Courier"/>
              </a:endParaRPr>
            </a:p>
          </p:txBody>
        </p:sp>
        <p:sp>
          <p:nvSpPr>
            <p:cNvPr id="79" name="Rounded Rectangle 78"/>
            <p:cNvSpPr/>
            <p:nvPr/>
          </p:nvSpPr>
          <p:spPr bwMode="auto">
            <a:xfrm>
              <a:off x="5410199" y="4739084"/>
              <a:ext cx="1679550" cy="330927"/>
            </a:xfrm>
            <a:prstGeom prst="roundRect">
              <a:avLst/>
            </a:prstGeom>
            <a:solidFill>
              <a:srgbClr val="6E3548">
                <a:lumMod val="20000"/>
                <a:lumOff val="80000"/>
              </a:srgbClr>
            </a:solidFill>
            <a:ln>
              <a:solidFill>
                <a:srgbClr val="FFFFFF">
                  <a:lumMod val="75000"/>
                </a:srgbClr>
              </a:solidFill>
            </a:ln>
            <a:effectLst>
              <a:outerShdw blurRad="50800" dist="38100" dir="2700000" algn="tl" rotWithShape="0">
                <a:srgbClr val="FFFFFF">
                  <a:lumMod val="75000"/>
                  <a:alpha val="43000"/>
                </a:srgbClr>
              </a:outerShdw>
            </a:effectLst>
          </p:spPr>
          <p:txBody>
            <a:bodyPr wrap="square" lIns="51423" tIns="25711" rIns="51423" bIns="57143" rtlCol="0">
              <a:spAutoFit/>
            </a:bodyPr>
            <a:lstStyle/>
            <a:p>
              <a:pPr lvl="0" defTabSz="456834"/>
              <a:r>
                <a:rPr lang="en-US" sz="1400" b="1" kern="0" dirty="0">
                  <a:solidFill>
                    <a:srgbClr val="000000"/>
                  </a:solidFill>
                  <a:latin typeface="Courier"/>
                  <a:ea typeface="Apple LiGothic Medium"/>
                  <a:cs typeface="Courier"/>
                </a:rPr>
                <a:t>173.246.103.92</a:t>
              </a:r>
            </a:p>
          </p:txBody>
        </p:sp>
      </p:grpSp>
      <p:sp>
        <p:nvSpPr>
          <p:cNvPr id="80" name="Rounded Rectangle 79"/>
          <p:cNvSpPr/>
          <p:nvPr/>
        </p:nvSpPr>
        <p:spPr bwMode="auto">
          <a:xfrm>
            <a:off x="372241" y="3971229"/>
            <a:ext cx="5029200" cy="654419"/>
          </a:xfrm>
          <a:prstGeom prst="roundRect">
            <a:avLst/>
          </a:prstGeom>
          <a:solidFill>
            <a:srgbClr val="E44132"/>
          </a:solidFill>
          <a:ln w="25400" cap="flat" cmpd="sng" algn="ctr">
            <a:solidFill>
              <a:srgbClr val="E44132">
                <a:shade val="50000"/>
              </a:srgbClr>
            </a:solidFill>
            <a:prstDash val="solid"/>
          </a:ln>
          <a:effectLst/>
        </p:spPr>
        <p:txBody>
          <a:bodyPr wrap="square" lIns="51423" tIns="25711" rIns="51423" bIns="57143" rtlCol="0">
            <a:spAutoFit/>
          </a:bodyPr>
          <a:lstStyle/>
          <a:p>
            <a:pPr defTabSz="914400"/>
            <a:r>
              <a:rPr lang="en-US" sz="1100" kern="0" dirty="0">
                <a:solidFill>
                  <a:srgbClr val="FFFFFF"/>
                </a:solidFill>
                <a:latin typeface="Courier"/>
                <a:ea typeface="Apple LiGothic Medium"/>
                <a:cs typeface="Courier"/>
              </a:rPr>
              <a:t>1409754862.736 33628 192.168.10.18 TCP_MISS/200 4333 TCP_CONNECT 173.246.103.92</a:t>
            </a:r>
            <a:r>
              <a:rPr lang="en-US" sz="1100" kern="0" dirty="0" smtClean="0">
                <a:solidFill>
                  <a:srgbClr val="FFFFFF"/>
                </a:solidFill>
                <a:latin typeface="Courier"/>
                <a:ea typeface="Apple LiGothic Medium"/>
                <a:cs typeface="Courier"/>
              </a:rPr>
              <a:t>:</a:t>
            </a:r>
            <a:r>
              <a:rPr lang="en-US" sz="1100" kern="0" dirty="0">
                <a:solidFill>
                  <a:srgbClr val="FFFFFF"/>
                </a:solidFill>
                <a:latin typeface="Courier"/>
                <a:ea typeface="Apple LiGothic Medium"/>
                <a:cs typeface="Courier"/>
              </a:rPr>
              <a:t>8443 </a:t>
            </a:r>
            <a:r>
              <a:rPr lang="en-US" sz="1100" kern="0" dirty="0" smtClean="0">
                <a:solidFill>
                  <a:schemeClr val="bg1"/>
                </a:solidFill>
                <a:latin typeface="Courier"/>
                <a:ea typeface="Apple LiGothic Medium"/>
                <a:cs typeface="Courier"/>
              </a:rPr>
              <a:t>…</a:t>
            </a:r>
            <a:endParaRPr lang="en-US" sz="1100" kern="0" dirty="0" smtClean="0">
              <a:solidFill>
                <a:srgbClr val="FFFFFF"/>
              </a:solidFill>
              <a:latin typeface="Courier"/>
              <a:ea typeface="Apple LiGothic Medium"/>
              <a:cs typeface="Courier"/>
            </a:endParaRPr>
          </a:p>
          <a:p>
            <a:pPr defTabSz="914400"/>
            <a:r>
              <a:rPr lang="en-US" sz="1100" kern="0" dirty="0" smtClean="0">
                <a:solidFill>
                  <a:srgbClr val="FFFFFF"/>
                </a:solidFill>
                <a:latin typeface="Courier"/>
                <a:ea typeface="Apple LiGothic Medium"/>
                <a:cs typeface="Courier"/>
              </a:rPr>
              <a:t>173.246.103.92 </a:t>
            </a:r>
            <a:r>
              <a:rPr lang="en-US" sz="1100" kern="0" dirty="0">
                <a:solidFill>
                  <a:srgbClr val="FFFFFF"/>
                </a:solidFill>
                <a:latin typeface="Courier"/>
                <a:ea typeface="Apple LiGothic Medium"/>
                <a:cs typeface="Courier"/>
              </a:rPr>
              <a:t>"Computer Security" 1028</a:t>
            </a:r>
            <a:endParaRPr kumimoji="0" lang="en-US" sz="11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urier"/>
              <a:ea typeface="Apple LiGothic Medium"/>
              <a:cs typeface="Courier"/>
            </a:endParaRPr>
          </a:p>
        </p:txBody>
      </p:sp>
      <p:grpSp>
        <p:nvGrpSpPr>
          <p:cNvPr id="81" name="Group 80"/>
          <p:cNvGrpSpPr/>
          <p:nvPr/>
        </p:nvGrpSpPr>
        <p:grpSpPr>
          <a:xfrm>
            <a:off x="5867400" y="3824818"/>
            <a:ext cx="2593689" cy="1160210"/>
            <a:chOff x="4516704" y="3911601"/>
            <a:chExt cx="2593689" cy="1160210"/>
          </a:xfrm>
        </p:grpSpPr>
        <p:sp>
          <p:nvSpPr>
            <p:cNvPr id="82" name="Rounded Rectangle 81"/>
            <p:cNvSpPr/>
            <p:nvPr/>
          </p:nvSpPr>
          <p:spPr bwMode="auto">
            <a:xfrm>
              <a:off x="4516704" y="3913401"/>
              <a:ext cx="904875" cy="279849"/>
            </a:xfrm>
            <a:prstGeom prst="roundRect">
              <a:avLst/>
            </a:prstGeom>
            <a:solidFill>
              <a:srgbClr val="C2DE8E">
                <a:lumMod val="40000"/>
                <a:lumOff val="60000"/>
              </a:srgbClr>
            </a:solidFill>
            <a:ln>
              <a:solidFill>
                <a:srgbClr val="FFFFFF">
                  <a:lumMod val="75000"/>
                </a:srgbClr>
              </a:solidFill>
            </a:ln>
            <a:effectLst>
              <a:outerShdw blurRad="50800" dist="38100" dir="2700000" algn="tl" rotWithShape="0">
                <a:srgbClr val="FFFFFF">
                  <a:lumMod val="75000"/>
                  <a:alpha val="43000"/>
                </a:srgbClr>
              </a:outerShdw>
            </a:effectLst>
          </p:spPr>
          <p:txBody>
            <a:bodyPr wrap="square" lIns="51423" tIns="25711" rIns="51423" bIns="57143" rtlCol="0">
              <a:spAutoFit/>
            </a:bodyPr>
            <a:lstStyle/>
            <a:p>
              <a:pPr marL="0" marR="0" lvl="0" indent="0" defTabSz="45683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"/>
                  <a:ea typeface="Apple LiGothic Medium"/>
                  <a:cs typeface="Courier"/>
                </a:rPr>
                <a:t>action</a:t>
              </a:r>
              <a:endPara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/>
                <a:ea typeface="Apple LiGothic Medium"/>
                <a:cs typeface="Courier"/>
              </a:endParaRPr>
            </a:p>
          </p:txBody>
        </p:sp>
        <p:sp>
          <p:nvSpPr>
            <p:cNvPr id="83" name="Rounded Rectangle 82"/>
            <p:cNvSpPr/>
            <p:nvPr/>
          </p:nvSpPr>
          <p:spPr bwMode="auto">
            <a:xfrm>
              <a:off x="4516704" y="4186452"/>
              <a:ext cx="904875" cy="279849"/>
            </a:xfrm>
            <a:prstGeom prst="roundRect">
              <a:avLst/>
            </a:prstGeom>
            <a:solidFill>
              <a:srgbClr val="C2DE8E">
                <a:lumMod val="40000"/>
                <a:lumOff val="60000"/>
              </a:srgbClr>
            </a:solidFill>
            <a:ln>
              <a:solidFill>
                <a:srgbClr val="FFFFFF">
                  <a:lumMod val="75000"/>
                </a:srgbClr>
              </a:solidFill>
            </a:ln>
            <a:effectLst>
              <a:outerShdw blurRad="50800" dist="38100" dir="2700000" algn="tl" rotWithShape="0">
                <a:srgbClr val="FFFFFF">
                  <a:lumMod val="75000"/>
                  <a:alpha val="43000"/>
                </a:srgbClr>
              </a:outerShdw>
            </a:effectLst>
          </p:spPr>
          <p:txBody>
            <a:bodyPr wrap="square" lIns="51423" tIns="25711" rIns="51423" bIns="57143" rtlCol="0">
              <a:spAutoFit/>
            </a:bodyPr>
            <a:lstStyle/>
            <a:p>
              <a:pPr marL="0" marR="0" lvl="0" indent="0" defTabSz="45683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"/>
                  <a:cs typeface="Courier"/>
                </a:rPr>
                <a:t>cause</a:t>
              </a:r>
              <a:endPara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/>
                <a:cs typeface="Courier"/>
              </a:endParaRPr>
            </a:p>
          </p:txBody>
        </p:sp>
        <p:sp>
          <p:nvSpPr>
            <p:cNvPr id="84" name="Rounded Rectangle 83"/>
            <p:cNvSpPr/>
            <p:nvPr/>
          </p:nvSpPr>
          <p:spPr bwMode="auto">
            <a:xfrm>
              <a:off x="4516965" y="4467833"/>
              <a:ext cx="904875" cy="279849"/>
            </a:xfrm>
            <a:prstGeom prst="roundRect">
              <a:avLst/>
            </a:prstGeom>
            <a:solidFill>
              <a:srgbClr val="C2DE8E">
                <a:lumMod val="40000"/>
                <a:lumOff val="60000"/>
              </a:srgbClr>
            </a:solidFill>
            <a:ln>
              <a:solidFill>
                <a:srgbClr val="FFFFFF">
                  <a:lumMod val="75000"/>
                </a:srgbClr>
              </a:solidFill>
            </a:ln>
            <a:effectLst>
              <a:outerShdw blurRad="50800" dist="38100" dir="2700000" algn="tl" rotWithShape="0">
                <a:srgbClr val="FFFFFF">
                  <a:lumMod val="75000"/>
                  <a:alpha val="43000"/>
                </a:srgbClr>
              </a:outerShdw>
            </a:effectLst>
          </p:spPr>
          <p:txBody>
            <a:bodyPr wrap="square" lIns="51423" tIns="25711" rIns="51423" bIns="57143" rtlCol="0">
              <a:spAutoFit/>
            </a:bodyPr>
            <a:lstStyle/>
            <a:p>
              <a:pPr marL="0" marR="0" lvl="0" indent="0" defTabSz="45683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"/>
                  <a:ea typeface="Apple LiGothic Medium"/>
                  <a:cs typeface="Courier"/>
                </a:rPr>
                <a:t>direction</a:t>
              </a:r>
              <a:endPara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/>
                <a:ea typeface="Apple LiGothic Medium"/>
                <a:cs typeface="Courier"/>
              </a:endParaRPr>
            </a:p>
          </p:txBody>
        </p:sp>
        <p:sp>
          <p:nvSpPr>
            <p:cNvPr id="85" name="Rounded Rectangle 84"/>
            <p:cNvSpPr/>
            <p:nvPr/>
          </p:nvSpPr>
          <p:spPr bwMode="auto">
            <a:xfrm>
              <a:off x="4516965" y="4740884"/>
              <a:ext cx="904875" cy="330927"/>
            </a:xfrm>
            <a:prstGeom prst="roundRect">
              <a:avLst/>
            </a:prstGeom>
            <a:solidFill>
              <a:srgbClr val="C2DE8E">
                <a:lumMod val="40000"/>
                <a:lumOff val="60000"/>
              </a:srgbClr>
            </a:solidFill>
            <a:ln>
              <a:solidFill>
                <a:srgbClr val="FFFFFF">
                  <a:lumMod val="75000"/>
                </a:srgbClr>
              </a:solidFill>
            </a:ln>
            <a:effectLst>
              <a:outerShdw blurRad="50800" dist="38100" dir="2700000" algn="tl" rotWithShape="0">
                <a:srgbClr val="FFFFFF">
                  <a:lumMod val="75000"/>
                  <a:alpha val="43000"/>
                </a:srgbClr>
              </a:outerShdw>
            </a:effectLst>
          </p:spPr>
          <p:txBody>
            <a:bodyPr wrap="square" lIns="51423" tIns="25711" rIns="51423" bIns="57143" rtlCol="0">
              <a:spAutoFit/>
            </a:bodyPr>
            <a:lstStyle/>
            <a:p>
              <a:pPr marL="0" marR="0" lvl="0" indent="0" defTabSz="45683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 err="1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"/>
                  <a:cs typeface="Courier"/>
                </a:rPr>
                <a:t>dest_ip</a:t>
              </a:r>
              <a:endPara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/>
                <a:cs typeface="Courier"/>
              </a:endParaRPr>
            </a:p>
          </p:txBody>
        </p:sp>
        <p:sp>
          <p:nvSpPr>
            <p:cNvPr id="86" name="Rounded Rectangle 85"/>
            <p:cNvSpPr/>
            <p:nvPr/>
          </p:nvSpPr>
          <p:spPr bwMode="auto">
            <a:xfrm>
              <a:off x="5409938" y="3911601"/>
              <a:ext cx="1700194" cy="279849"/>
            </a:xfrm>
            <a:prstGeom prst="roundRect">
              <a:avLst/>
            </a:prstGeom>
            <a:solidFill>
              <a:srgbClr val="6E3548">
                <a:lumMod val="20000"/>
                <a:lumOff val="80000"/>
              </a:srgbClr>
            </a:solidFill>
            <a:ln>
              <a:solidFill>
                <a:srgbClr val="FFFFFF">
                  <a:lumMod val="75000"/>
                </a:srgbClr>
              </a:solidFill>
            </a:ln>
            <a:effectLst>
              <a:outerShdw blurRad="50800" dist="38100" dir="2700000" algn="tl" rotWithShape="0">
                <a:srgbClr val="FFFFFF">
                  <a:lumMod val="75000"/>
                  <a:alpha val="43000"/>
                </a:srgbClr>
              </a:outerShdw>
            </a:effectLst>
          </p:spPr>
          <p:txBody>
            <a:bodyPr wrap="square" lIns="51423" tIns="25711" rIns="51423" bIns="57143" rtlCol="0">
              <a:spAutoFit/>
            </a:bodyPr>
            <a:lstStyle/>
            <a:p>
              <a:pPr marL="0" marR="0" lvl="0" indent="0" defTabSz="45683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ourier"/>
                  <a:cs typeface="Courier"/>
                </a:rPr>
                <a:t>allowed (HTTP/200)</a:t>
              </a:r>
              <a:endPara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/>
                <a:cs typeface="Courier"/>
              </a:endParaRPr>
            </a:p>
          </p:txBody>
        </p:sp>
        <p:sp>
          <p:nvSpPr>
            <p:cNvPr id="87" name="Rounded Rectangle 86"/>
            <p:cNvSpPr/>
            <p:nvPr/>
          </p:nvSpPr>
          <p:spPr bwMode="auto">
            <a:xfrm>
              <a:off x="5409938" y="4184652"/>
              <a:ext cx="1700194" cy="279849"/>
            </a:xfrm>
            <a:prstGeom prst="roundRect">
              <a:avLst/>
            </a:prstGeom>
            <a:solidFill>
              <a:srgbClr val="6E3548">
                <a:lumMod val="20000"/>
                <a:lumOff val="80000"/>
              </a:srgbClr>
            </a:solidFill>
            <a:ln>
              <a:solidFill>
                <a:srgbClr val="FFFFFF">
                  <a:lumMod val="75000"/>
                </a:srgbClr>
              </a:solidFill>
            </a:ln>
            <a:effectLst>
              <a:outerShdw blurRad="50800" dist="38100" dir="2700000" algn="tl" rotWithShape="0">
                <a:srgbClr val="FFFFFF">
                  <a:lumMod val="75000"/>
                  <a:alpha val="43000"/>
                </a:srgbClr>
              </a:outerShdw>
            </a:effectLst>
          </p:spPr>
          <p:txBody>
            <a:bodyPr wrap="square" lIns="51423" tIns="25711" rIns="51423" bIns="57143" rtlCol="0">
              <a:spAutoFit/>
            </a:bodyPr>
            <a:lstStyle/>
            <a:p>
              <a:pPr marL="0" marR="0" lvl="0" indent="0" defTabSz="45683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ourier"/>
                  <a:cs typeface="Courier"/>
                </a:rPr>
                <a:t>Acceptable Use</a:t>
              </a:r>
              <a:endPara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/>
                <a:cs typeface="Courier"/>
              </a:endParaRPr>
            </a:p>
          </p:txBody>
        </p:sp>
        <p:sp>
          <p:nvSpPr>
            <p:cNvPr id="88" name="Rounded Rectangle 87"/>
            <p:cNvSpPr/>
            <p:nvPr/>
          </p:nvSpPr>
          <p:spPr bwMode="auto">
            <a:xfrm>
              <a:off x="5410199" y="4466033"/>
              <a:ext cx="1700194" cy="279849"/>
            </a:xfrm>
            <a:prstGeom prst="roundRect">
              <a:avLst/>
            </a:prstGeom>
            <a:solidFill>
              <a:srgbClr val="6E3548">
                <a:lumMod val="20000"/>
                <a:lumOff val="80000"/>
              </a:srgbClr>
            </a:solidFill>
            <a:ln>
              <a:solidFill>
                <a:srgbClr val="FFFFFF">
                  <a:lumMod val="75000"/>
                </a:srgbClr>
              </a:solidFill>
            </a:ln>
            <a:effectLst>
              <a:outerShdw blurRad="50800" dist="38100" dir="2700000" algn="tl" rotWithShape="0">
                <a:srgbClr val="FFFFFF">
                  <a:lumMod val="75000"/>
                  <a:alpha val="43000"/>
                </a:srgbClr>
              </a:outerShdw>
            </a:effectLst>
          </p:spPr>
          <p:txBody>
            <a:bodyPr wrap="square" lIns="51423" tIns="25711" rIns="51423" bIns="57143" rtlCol="0">
              <a:spAutoFit/>
            </a:bodyPr>
            <a:lstStyle/>
            <a:p>
              <a:pPr marL="0" marR="0" lvl="0" indent="0" defTabSz="45683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"/>
                  <a:ea typeface="Apple LiGothic Medium"/>
                  <a:cs typeface="Courier"/>
                </a:rPr>
                <a:t>outbound</a:t>
              </a:r>
              <a:endPara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/>
                <a:ea typeface="Apple LiGothic Medium"/>
                <a:cs typeface="Courier"/>
              </a:endParaRPr>
            </a:p>
          </p:txBody>
        </p:sp>
        <p:sp>
          <p:nvSpPr>
            <p:cNvPr id="89" name="Rounded Rectangle 88"/>
            <p:cNvSpPr/>
            <p:nvPr/>
          </p:nvSpPr>
          <p:spPr bwMode="auto">
            <a:xfrm>
              <a:off x="5410199" y="4739084"/>
              <a:ext cx="1700194" cy="330927"/>
            </a:xfrm>
            <a:prstGeom prst="roundRect">
              <a:avLst/>
            </a:prstGeom>
            <a:solidFill>
              <a:srgbClr val="6E3548">
                <a:lumMod val="20000"/>
                <a:lumOff val="80000"/>
              </a:srgbClr>
            </a:solidFill>
            <a:ln>
              <a:solidFill>
                <a:srgbClr val="FFFFFF">
                  <a:lumMod val="75000"/>
                </a:srgbClr>
              </a:solidFill>
            </a:ln>
            <a:effectLst>
              <a:outerShdw blurRad="50800" dist="38100" dir="2700000" algn="tl" rotWithShape="0">
                <a:srgbClr val="FFFFFF">
                  <a:lumMod val="75000"/>
                  <a:alpha val="43000"/>
                </a:srgbClr>
              </a:outerShdw>
            </a:effectLst>
          </p:spPr>
          <p:txBody>
            <a:bodyPr wrap="square" lIns="51423" tIns="25711" rIns="51423" bIns="57143" rtlCol="0">
              <a:spAutoFit/>
            </a:bodyPr>
            <a:lstStyle/>
            <a:p>
              <a:pPr lvl="0" defTabSz="456834"/>
              <a:r>
                <a:rPr lang="en-US" sz="1400" b="1" kern="0" dirty="0">
                  <a:solidFill>
                    <a:srgbClr val="000000"/>
                  </a:solidFill>
                  <a:latin typeface="Courier"/>
                  <a:ea typeface="Apple LiGothic Medium"/>
                  <a:cs typeface="Courier"/>
                </a:rPr>
                <a:t>173.246.103.92</a:t>
              </a:r>
              <a:endPara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/>
                <a:ea typeface="Apple LiGothic Medium"/>
                <a:cs typeface="Courier"/>
              </a:endParaRPr>
            </a:p>
          </p:txBody>
        </p:sp>
      </p:grpSp>
      <p:sp>
        <p:nvSpPr>
          <p:cNvPr id="90" name="Rounded Rectangle 89"/>
          <p:cNvSpPr/>
          <p:nvPr/>
        </p:nvSpPr>
        <p:spPr bwMode="auto">
          <a:xfrm>
            <a:off x="218966" y="2018199"/>
            <a:ext cx="5360275" cy="1522742"/>
          </a:xfrm>
          <a:prstGeom prst="roundRect">
            <a:avLst/>
          </a:prstGeom>
          <a:solidFill>
            <a:srgbClr val="5B964E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lIns="51423" tIns="25711" rIns="51423" bIns="57143" rtlCol="0">
            <a:spAutoFit/>
          </a:bodyPr>
          <a:lstStyle/>
          <a:p>
            <a:pPr lvl="0" defTabSz="914400"/>
            <a:r>
              <a:rPr lang="en-US" sz="1400" b="1" kern="0" dirty="0" err="1" smtClean="0">
                <a:solidFill>
                  <a:schemeClr val="bg1"/>
                </a:solidFill>
                <a:latin typeface="Courier"/>
                <a:ea typeface="Apple LiGothic Medium"/>
                <a:cs typeface="Courier"/>
              </a:rPr>
              <a:t>query_id</a:t>
            </a:r>
            <a:r>
              <a:rPr lang="en-US" sz="1400" kern="0" dirty="0" smtClean="0">
                <a:solidFill>
                  <a:schemeClr val="bg1"/>
                </a:solidFill>
                <a:latin typeface="Courier"/>
                <a:ea typeface="Apple LiGothic Medium"/>
                <a:cs typeface="Courier"/>
              </a:rPr>
              <a:t>=“</a:t>
            </a:r>
            <a:r>
              <a:rPr lang="en-US" sz="1200" kern="0" dirty="0" smtClean="0">
                <a:solidFill>
                  <a:schemeClr val="bg1"/>
                </a:solidFill>
                <a:latin typeface="Courier"/>
                <a:ea typeface="Apple LiGothic Medium"/>
                <a:cs typeface="Courier"/>
              </a:rPr>
              <a:t>SPL-MW-003-05</a:t>
            </a:r>
            <a:r>
              <a:rPr lang="en-US" sz="1400" kern="0" dirty="0" smtClean="0">
                <a:solidFill>
                  <a:schemeClr val="bg1"/>
                </a:solidFill>
                <a:latin typeface="Courier"/>
                <a:ea typeface="Apple LiGothic Medium"/>
                <a:cs typeface="Courier"/>
              </a:rPr>
              <a:t>” </a:t>
            </a:r>
            <a:endParaRPr kumimoji="0" lang="en-US" sz="1400" b="1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ourier"/>
              <a:ea typeface="Apple LiGothic Medium"/>
              <a:cs typeface="Courier"/>
            </a:endParaRPr>
          </a:p>
          <a:p>
            <a:pPr lvl="0" defTabSz="914400"/>
            <a:r>
              <a:rPr kumimoji="0" lang="en-US" sz="1400" b="1" i="0" u="none" strike="noStrike" kern="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urier"/>
                <a:ea typeface="Apple LiGothic Medium"/>
                <a:cs typeface="Courier"/>
              </a:rPr>
              <a:t>query_description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urier"/>
                <a:ea typeface="Apple LiGothic Medium"/>
                <a:cs typeface="Courier"/>
              </a:rPr>
              <a:t>=“</a:t>
            </a: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urier"/>
                <a:ea typeface="Apple LiGothic Medium"/>
                <a:cs typeface="Courier"/>
              </a:rPr>
              <a:t>Inbound Scan w/ Outbound Access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urier"/>
                <a:ea typeface="Apple LiGothic Medium"/>
                <a:cs typeface="Courier"/>
              </a:rPr>
              <a:t>” </a:t>
            </a:r>
            <a:r>
              <a:rPr kumimoji="0" lang="en-US" sz="1400" b="1" i="0" u="none" strike="noStrike" kern="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urier"/>
                <a:ea typeface="Apple LiGothic Medium"/>
                <a:cs typeface="Courier"/>
              </a:rPr>
              <a:t>incident_id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urier"/>
                <a:ea typeface="Apple LiGothic Medium"/>
                <a:cs typeface="Courier"/>
              </a:rPr>
              <a:t>=“</a:t>
            </a: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urier"/>
                <a:ea typeface="Apple LiGothic Medium"/>
                <a:cs typeface="Courier"/>
              </a:rPr>
              <a:t>1115258_0800_20-Aug-14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urier"/>
                <a:ea typeface="Apple LiGothic Medium"/>
                <a:cs typeface="Courier"/>
              </a:rPr>
              <a:t>” </a:t>
            </a:r>
            <a:r>
              <a:rPr kumimoji="0" lang="en-US" sz="1400" b="1" i="0" u="none" strike="noStrike" kern="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urier"/>
                <a:ea typeface="Apple LiGothic Medium"/>
                <a:cs typeface="Courier"/>
              </a:rPr>
              <a:t>attacker_ip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urier"/>
                <a:ea typeface="Apple LiGothic Medium"/>
                <a:cs typeface="Courier"/>
              </a:rPr>
              <a:t>="</a:t>
            </a:r>
            <a:r>
              <a:rPr lang="en-US" sz="1200" kern="0" dirty="0">
                <a:solidFill>
                  <a:srgbClr val="FFFFFF"/>
                </a:solidFill>
                <a:latin typeface="Courier"/>
                <a:ea typeface="Apple LiGothic Medium"/>
                <a:cs typeface="Courier"/>
              </a:rPr>
              <a:t>173.246.103.92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urier"/>
                <a:ea typeface="Apple LiGothic Medium"/>
                <a:cs typeface="Courier"/>
              </a:rPr>
              <a:t>" </a:t>
            </a: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urier"/>
                <a:ea typeface="Apple LiGothic Medium"/>
                <a:cs typeface="Courier"/>
              </a:rPr>
              <a:t>severity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urier"/>
                <a:ea typeface="Apple LiGothic Medium"/>
                <a:cs typeface="Courier"/>
              </a:rPr>
              <a:t>=“</a:t>
            </a: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urier"/>
                <a:ea typeface="Apple LiGothic Medium"/>
                <a:cs typeface="Courier"/>
              </a:rPr>
              <a:t>med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urier"/>
                <a:ea typeface="Apple LiGothic Medium"/>
                <a:cs typeface="Courier"/>
              </a:rPr>
              <a:t>”</a:t>
            </a:r>
          </a:p>
          <a:p>
            <a:pPr lvl="0" defTabSz="914400"/>
            <a:r>
              <a:rPr lang="en-US" sz="1400" b="1" kern="0" dirty="0" err="1" smtClean="0">
                <a:solidFill>
                  <a:schemeClr val="bg1"/>
                </a:solidFill>
                <a:latin typeface="Courier"/>
                <a:ea typeface="Apple LiGothic Medium"/>
                <a:cs typeface="Courier"/>
              </a:rPr>
              <a:t>sourcetype</a:t>
            </a:r>
            <a:r>
              <a:rPr lang="en-US" sz="1400" kern="0" dirty="0" smtClean="0">
                <a:solidFill>
                  <a:schemeClr val="bg1"/>
                </a:solidFill>
                <a:latin typeface="Courier"/>
                <a:ea typeface="Apple LiGothic Medium"/>
                <a:cs typeface="Courier"/>
              </a:rPr>
              <a:t>="</a:t>
            </a:r>
            <a:r>
              <a:rPr lang="en-US" sz="1200" kern="0" dirty="0" err="1" smtClean="0">
                <a:solidFill>
                  <a:schemeClr val="bg1"/>
                </a:solidFill>
                <a:latin typeface="Courier"/>
                <a:ea typeface="Apple LiGothic Medium"/>
                <a:cs typeface="Courier"/>
              </a:rPr>
              <a:t>cisco:wsa,cisco:asa</a:t>
            </a:r>
            <a:r>
              <a:rPr lang="en-US" sz="1400" kern="0" dirty="0" smtClean="0">
                <a:solidFill>
                  <a:schemeClr val="bg1"/>
                </a:solidFill>
                <a:latin typeface="Courier"/>
                <a:ea typeface="Apple LiGothic Medium"/>
                <a:cs typeface="Courier"/>
              </a:rPr>
              <a:t>" </a:t>
            </a:r>
            <a:r>
              <a:rPr lang="en-US" sz="1400" kern="0" dirty="0">
                <a:solidFill>
                  <a:schemeClr val="bg1"/>
                </a:solidFill>
                <a:latin typeface="Courier"/>
                <a:ea typeface="Apple LiGothic Medium"/>
                <a:cs typeface="Courier"/>
              </a:rPr>
              <a:t>_</a:t>
            </a: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urier"/>
                <a:ea typeface="Apple LiGothic Medium"/>
                <a:cs typeface="Courier"/>
              </a:rPr>
              <a:t>time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urier"/>
                <a:ea typeface="Apple LiGothic Medium"/>
                <a:cs typeface="Courier"/>
              </a:rPr>
              <a:t>=“</a:t>
            </a: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urier"/>
                <a:ea typeface="Apple LiGothic Medium"/>
                <a:cs typeface="Courier"/>
              </a:rPr>
              <a:t>20 Aug 2014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urier"/>
                <a:ea typeface="Apple LiGothic Medium"/>
                <a:cs typeface="Courier"/>
              </a:rPr>
              <a:t>”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urier"/>
                <a:ea typeface="Apple LiGothic Medium"/>
                <a:cs typeface="Courier"/>
              </a:rPr>
              <a:t>raw_event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urier"/>
                <a:ea typeface="Apple LiGothic Medium"/>
                <a:cs typeface="Courier"/>
              </a:rPr>
              <a:t>=“</a:t>
            </a: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urier"/>
                <a:ea typeface="Apple LiGothic Medium"/>
                <a:cs typeface="Courier"/>
              </a:rPr>
              <a:t>&lt;Firewall Event&gt; … &lt;Web Sec Event&gt; 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urier"/>
                <a:ea typeface="Apple LiGothic Medium"/>
                <a:cs typeface="Courier"/>
              </a:rPr>
              <a:t>…”</a:t>
            </a:r>
          </a:p>
        </p:txBody>
      </p:sp>
      <p:sp>
        <p:nvSpPr>
          <p:cNvPr id="91" name="Rounded Rectangle 90"/>
          <p:cNvSpPr/>
          <p:nvPr/>
        </p:nvSpPr>
        <p:spPr bwMode="auto">
          <a:xfrm>
            <a:off x="5867400" y="2405338"/>
            <a:ext cx="904875" cy="705497"/>
          </a:xfrm>
          <a:prstGeom prst="roundRect">
            <a:avLst/>
          </a:prstGeom>
          <a:solidFill>
            <a:srgbClr val="C2DE8E">
              <a:lumMod val="40000"/>
              <a:lumOff val="60000"/>
            </a:srgbClr>
          </a:solidFill>
          <a:ln w="28575" cmpd="sng">
            <a:solidFill>
              <a:schemeClr val="accent6">
                <a:lumMod val="75000"/>
              </a:schemeClr>
            </a:solidFill>
          </a:ln>
          <a:effectLst>
            <a:glow rad="101600">
              <a:schemeClr val="bg1">
                <a:lumMod val="95000"/>
                <a:alpha val="40000"/>
              </a:schemeClr>
            </a:glow>
            <a:outerShdw blurRad="50800" dist="38100" dir="2700000" algn="tl" rotWithShape="0">
              <a:srgbClr val="FFFFFF">
                <a:lumMod val="75000"/>
                <a:alpha val="43000"/>
              </a:srgbClr>
            </a:outerShdw>
          </a:effectLst>
        </p:spPr>
        <p:txBody>
          <a:bodyPr wrap="square" lIns="51423" tIns="25711" rIns="51423" bIns="57143" rtlCol="0">
            <a:spAutoFit/>
          </a:bodyPr>
          <a:lstStyle/>
          <a:p>
            <a:pPr algn="ctr" defTabSz="456834" fontAlgn="auto">
              <a:spcBef>
                <a:spcPts val="0"/>
              </a:spcBef>
              <a:spcAft>
                <a:spcPts val="0"/>
              </a:spcAft>
            </a:pPr>
            <a:r>
              <a:rPr lang="en-US" sz="1200" b="1" kern="0" dirty="0" err="1" smtClean="0">
                <a:solidFill>
                  <a:srgbClr val="000000"/>
                </a:solidFill>
                <a:latin typeface="Courier"/>
                <a:cs typeface="Courier"/>
              </a:rPr>
              <a:t>src_ip</a:t>
            </a:r>
            <a:endParaRPr lang="en-US" sz="1200" b="1" kern="0" dirty="0" smtClean="0">
              <a:solidFill>
                <a:srgbClr val="000000"/>
              </a:solidFill>
              <a:latin typeface="Courier"/>
              <a:cs typeface="Courier"/>
            </a:endParaRPr>
          </a:p>
          <a:p>
            <a:pPr algn="ctr" defTabSz="456834" fontAlgn="auto">
              <a:spcBef>
                <a:spcPts val="0"/>
              </a:spcBef>
              <a:spcAft>
                <a:spcPts val="0"/>
              </a:spcAft>
            </a:pPr>
            <a:r>
              <a:rPr lang="en-US" sz="1200" b="1" kern="0" dirty="0" smtClean="0">
                <a:solidFill>
                  <a:srgbClr val="000000"/>
                </a:solidFill>
                <a:latin typeface="Courier"/>
                <a:cs typeface="Courier"/>
              </a:rPr>
              <a:t>OR</a:t>
            </a:r>
          </a:p>
          <a:p>
            <a:pPr algn="ctr" defTabSz="456834" fontAlgn="auto">
              <a:spcBef>
                <a:spcPts val="0"/>
              </a:spcBef>
              <a:spcAft>
                <a:spcPts val="0"/>
              </a:spcAft>
            </a:pPr>
            <a:r>
              <a:rPr lang="en-US" sz="1200" b="1" kern="0" dirty="0" err="1" smtClean="0">
                <a:solidFill>
                  <a:srgbClr val="000000"/>
                </a:solidFill>
                <a:latin typeface="Courier"/>
                <a:cs typeface="Courier"/>
              </a:rPr>
              <a:t>dest_ip</a:t>
            </a:r>
            <a:endParaRPr lang="en-US" sz="1200" b="1" kern="0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  <p:sp>
        <p:nvSpPr>
          <p:cNvPr id="92" name="Rounded Rectangle 91"/>
          <p:cNvSpPr>
            <a:spLocks noChangeAspect="1"/>
          </p:cNvSpPr>
          <p:nvPr/>
        </p:nvSpPr>
        <p:spPr bwMode="auto">
          <a:xfrm>
            <a:off x="6778152" y="2409214"/>
            <a:ext cx="1682676" cy="713232"/>
          </a:xfrm>
          <a:prstGeom prst="roundRect">
            <a:avLst/>
          </a:prstGeom>
          <a:solidFill>
            <a:srgbClr val="6E3548">
              <a:lumMod val="20000"/>
              <a:lumOff val="80000"/>
            </a:srgbClr>
          </a:solidFill>
          <a:ln w="28575" cmpd="sng">
            <a:solidFill>
              <a:schemeClr val="accent6">
                <a:lumMod val="75000"/>
              </a:schemeClr>
            </a:solidFill>
          </a:ln>
          <a:effectLst>
            <a:glow rad="101600">
              <a:schemeClr val="bg1">
                <a:lumMod val="95000"/>
                <a:alpha val="40000"/>
              </a:schemeClr>
            </a:glow>
            <a:outerShdw blurRad="50800" dist="38100" dir="2700000" algn="tl" rotWithShape="0">
              <a:srgbClr val="FFFFFF">
                <a:lumMod val="75000"/>
                <a:alpha val="43000"/>
              </a:srgbClr>
            </a:outerShdw>
          </a:effectLst>
        </p:spPr>
        <p:txBody>
          <a:bodyPr wrap="square" lIns="51423" tIns="25711" rIns="51423" bIns="57143" rtlCol="0" anchor="ctr">
            <a:spAutoFit/>
          </a:bodyPr>
          <a:lstStyle/>
          <a:p>
            <a:pPr lvl="0" defTabSz="456834"/>
            <a:r>
              <a:rPr lang="en-US" sz="1400" b="1" kern="0" dirty="0">
                <a:solidFill>
                  <a:srgbClr val="000000"/>
                </a:solidFill>
                <a:latin typeface="Courier"/>
                <a:ea typeface="Apple LiGothic Medium"/>
                <a:cs typeface="Courier"/>
              </a:rPr>
              <a:t>173.246.103.92</a:t>
            </a:r>
          </a:p>
        </p:txBody>
      </p:sp>
    </p:spTree>
    <p:extLst>
      <p:ext uri="{BB962C8B-B14F-4D97-AF65-F5344CB8AC3E}">
        <p14:creationId xmlns:p14="http://schemas.microsoft.com/office/powerpoint/2010/main" val="159347893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470400" y="1814818"/>
            <a:ext cx="4463581" cy="1344941"/>
          </a:xfrm>
        </p:spPr>
        <p:txBody>
          <a:bodyPr/>
          <a:lstStyle/>
          <a:p>
            <a:pPr algn="r"/>
            <a:r>
              <a:rPr lang="en-US" dirty="0" smtClean="0"/>
              <a:t>Hands' On:</a:t>
            </a:r>
            <a:br>
              <a:rPr lang="en-US" dirty="0" smtClean="0"/>
            </a:br>
            <a:r>
              <a:rPr lang="en-US" dirty="0" smtClean="0"/>
              <a:t>Playing </a:t>
            </a:r>
            <a:r>
              <a:rPr lang="en-US" baseline="0" dirty="0" smtClean="0"/>
              <a:t>with</a:t>
            </a:r>
            <a:br>
              <a:rPr lang="en-US" baseline="0" dirty="0" smtClean="0"/>
            </a:br>
            <a:r>
              <a:rPr lang="en-US" baseline="0" dirty="0" smtClean="0"/>
              <a:t>Playbooks</a:t>
            </a:r>
            <a:endParaRPr lang="en-US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8777288" y="4954588"/>
            <a:ext cx="366712" cy="188912"/>
          </a:xfrm>
        </p:spPr>
        <p:txBody>
          <a:bodyPr/>
          <a:lstStyle/>
          <a:p>
            <a:pPr defTabSz="514350" fontAlgn="auto">
              <a:spcBef>
                <a:spcPts val="0"/>
              </a:spcBef>
              <a:spcAft>
                <a:spcPts val="0"/>
              </a:spcAft>
              <a:defRPr/>
            </a:pPr>
            <a:fld id="{2F5CCB13-0A32-4557-88E9-079F0C330695}" type="slidenum">
              <a:rPr lang="en-US" kern="0" smtClean="0"/>
              <a:pPr defTabSz="514350" fontAlgn="auto">
                <a:spcBef>
                  <a:spcPts val="0"/>
                </a:spcBef>
                <a:spcAft>
                  <a:spcPts val="0"/>
                </a:spcAft>
                <a:defRPr/>
              </a:pPr>
              <a:t>17</a:t>
            </a:fld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276088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Getting Started with Your Own Playbook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1" y="1027340"/>
            <a:ext cx="8581696" cy="3567283"/>
          </a:xfrm>
        </p:spPr>
        <p:txBody>
          <a:bodyPr/>
          <a:lstStyle/>
          <a:p>
            <a:r>
              <a:rPr lang="en-US" dirty="0" smtClean="0"/>
              <a:t>Building a playbook is a </a:t>
            </a:r>
            <a:r>
              <a:rPr lang="en-US" b="1" dirty="0" smtClean="0">
                <a:solidFill>
                  <a:srgbClr val="65A637"/>
                </a:solidFill>
              </a:rPr>
              <a:t>practical way </a:t>
            </a:r>
            <a:r>
              <a:rPr lang="en-US" dirty="0" smtClean="0"/>
              <a:t>to dealing with Security Incidents</a:t>
            </a:r>
          </a:p>
          <a:p>
            <a:r>
              <a:rPr lang="en-US" dirty="0" smtClean="0"/>
              <a:t>Focus on 3 sections of </a:t>
            </a:r>
            <a:r>
              <a:rPr lang="en-US" dirty="0" smtClean="0">
                <a:hlinkClick r:id="rId2"/>
              </a:rPr>
              <a:t>SANS’ Top 6 Log Categories</a:t>
            </a:r>
            <a:endParaRPr lang="en-US" dirty="0"/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2 queries per category:</a:t>
            </a:r>
          </a:p>
          <a:p>
            <a:pPr lvl="2"/>
            <a:r>
              <a:rPr lang="en-US" b="1" dirty="0" smtClean="0">
                <a:solidFill>
                  <a:srgbClr val="65A637"/>
                </a:solidFill>
              </a:rPr>
              <a:t>Resource Access Reports</a:t>
            </a:r>
          </a:p>
          <a:p>
            <a:pPr lvl="2"/>
            <a:r>
              <a:rPr lang="en-US" b="1" dirty="0" smtClean="0">
                <a:solidFill>
                  <a:srgbClr val="65A637"/>
                </a:solidFill>
              </a:rPr>
              <a:t>Network Activity Reports</a:t>
            </a:r>
          </a:p>
          <a:p>
            <a:pPr lvl="2"/>
            <a:r>
              <a:rPr lang="en-US" b="1" dirty="0" smtClean="0">
                <a:solidFill>
                  <a:srgbClr val="65A637"/>
                </a:solidFill>
              </a:rPr>
              <a:t>Malware Activity Reports</a:t>
            </a:r>
          </a:p>
          <a:p>
            <a:r>
              <a:rPr lang="en-US" dirty="0" smtClean="0"/>
              <a:t>Real queries </a:t>
            </a:r>
            <a:r>
              <a:rPr lang="en-US" b="1" dirty="0" smtClean="0">
                <a:solidFill>
                  <a:schemeClr val="accent3"/>
                </a:solidFill>
              </a:rPr>
              <a:t>*you* </a:t>
            </a:r>
            <a:r>
              <a:rPr lang="en-US" dirty="0" smtClean="0"/>
              <a:t>can take back </a:t>
            </a:r>
            <a:r>
              <a:rPr lang="en-US" strike="sngStrike" dirty="0" smtClean="0">
                <a:solidFill>
                  <a:srgbClr val="5F5F5F"/>
                </a:solidFill>
              </a:rPr>
              <a:t>home</a:t>
            </a:r>
            <a:r>
              <a:rPr lang="en-US" dirty="0" smtClean="0">
                <a:solidFill>
                  <a:srgbClr val="5F5F5F"/>
                </a:solidFill>
              </a:rPr>
              <a:t> </a:t>
            </a:r>
            <a:r>
              <a:rPr lang="en-US" dirty="0" smtClean="0"/>
              <a:t>to work and use</a:t>
            </a:r>
          </a:p>
          <a:p>
            <a:r>
              <a:rPr lang="en-US" dirty="0" smtClean="0"/>
              <a:t>Role-playing to make listening slightly </a:t>
            </a:r>
            <a:r>
              <a:rPr lang="en-US" strike="sngStrike" dirty="0" smtClean="0">
                <a:solidFill>
                  <a:srgbClr val="5F5F5F"/>
                </a:solidFill>
              </a:rPr>
              <a:t>more enjoyable</a:t>
            </a:r>
            <a:r>
              <a:rPr lang="en-US" dirty="0" smtClean="0">
                <a:solidFill>
                  <a:srgbClr val="5F5F5F"/>
                </a:solidFill>
              </a:rPr>
              <a:t> </a:t>
            </a:r>
            <a:r>
              <a:rPr lang="en-US" dirty="0" smtClean="0"/>
              <a:t>less painful</a:t>
            </a:r>
            <a:endParaRPr lang="en-US" strike="sngStrike" dirty="0" smtClean="0"/>
          </a:p>
        </p:txBody>
      </p:sp>
      <p:sp>
        <p:nvSpPr>
          <p:cNvPr id="2" name="Rectangle 1"/>
          <p:cNvSpPr/>
          <p:nvPr/>
        </p:nvSpPr>
        <p:spPr>
          <a:xfrm>
            <a:off x="3346866" y="4147688"/>
            <a:ext cx="505779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accent6"/>
                </a:solidFill>
              </a:rPr>
              <a:t>Assumes you </a:t>
            </a:r>
            <a:r>
              <a:rPr lang="en-US" dirty="0" smtClean="0">
                <a:solidFill>
                  <a:schemeClr val="accent6"/>
                </a:solidFill>
              </a:rPr>
              <a:t>have apps and sources all pre-</a:t>
            </a:r>
            <a:r>
              <a:rPr lang="en-US" dirty="0" smtClean="0">
                <a:solidFill>
                  <a:schemeClr val="accent6"/>
                </a:solidFill>
              </a:rPr>
              <a:t>configured</a:t>
            </a:r>
          </a:p>
        </p:txBody>
      </p:sp>
      <p:pic>
        <p:nvPicPr>
          <p:cNvPr id="5" name="Picture 4" descr="alert-lightorange-2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0" y="3964659"/>
            <a:ext cx="643907" cy="650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4523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Understanding the Guides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03520" y="944880"/>
            <a:ext cx="205315" cy="166324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 bwMode="gray">
          <a:xfrm>
            <a:off x="5466080" y="974262"/>
            <a:ext cx="3444240" cy="935818"/>
          </a:xfrm>
          <a:prstGeom prst="rect">
            <a:avLst/>
          </a:prstGeom>
        </p:spPr>
        <p:txBody>
          <a:bodyPr vert="horz" lIns="81633" tIns="40817" rIns="81633" bIns="40817" rtlCol="0">
            <a:normAutofit fontScale="62500" lnSpcReduction="20000"/>
          </a:bodyPr>
          <a:lstStyle>
            <a:lvl1pPr marL="257129" marR="0" indent="-257129" algn="l" defTabSz="816334" rtl="0" eaLnBrk="1" fontAlgn="auto" latinLnBrk="0" hangingPunct="1">
              <a:lnSpc>
                <a:spcPct val="100000"/>
              </a:lnSpc>
              <a:spcBef>
                <a:spcPts val="675"/>
              </a:spcBef>
              <a:spcAft>
                <a:spcPts val="0"/>
              </a:spcAft>
              <a:buClrTx/>
              <a:buSzPct val="80000"/>
              <a:buFontTx/>
              <a:buBlip>
                <a:blip r:embed="rId3"/>
              </a:buBlip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3722" marR="0" indent="-286592" algn="l" defTabSz="8163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alibri" pitchFamily="34" charset="0"/>
              <a:buChar char="–"/>
              <a:tabLst/>
              <a:defRPr sz="1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712462" marR="0" indent="-158920" algn="l" defTabSz="8163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Wingdings 3" pitchFamily="18" charset="2"/>
              <a:buChar char="ê"/>
              <a:tabLst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028517" marR="0" indent="-306234" algn="l" defTabSz="8163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226721" marR="0" indent="-168741" algn="l" defTabSz="8163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Tx/>
              <a:buFont typeface="Wingdings 3" pitchFamily="18" charset="2"/>
              <a:buChar char="ê"/>
              <a:tabLst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244919" indent="-204084" algn="l" defTabSz="81633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53085" indent="-204084" algn="l" defTabSz="81633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61253" indent="-204084" algn="l" defTabSz="81633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69420" indent="-204084" algn="l" defTabSz="81633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-29463">
              <a:buFontTx/>
              <a:buNone/>
            </a:pPr>
            <a:r>
              <a:rPr lang="en-US" sz="1800" i="1" dirty="0" smtClean="0">
                <a:solidFill>
                  <a:srgbClr val="5F5F5F"/>
                </a:solidFill>
              </a:rPr>
              <a:t>As part of our ongoing audit from the CSIRT office, we need to generate a new report to </a:t>
            </a:r>
            <a:r>
              <a:rPr lang="en-US" sz="1800" b="1" i="1" dirty="0" smtClean="0">
                <a:solidFill>
                  <a:srgbClr val="65A637"/>
                </a:solidFill>
              </a:rPr>
              <a:t>uncover suspected malware infections </a:t>
            </a:r>
            <a:r>
              <a:rPr lang="en-US" sz="1800" i="1" dirty="0" smtClean="0">
                <a:solidFill>
                  <a:srgbClr val="5F5F5F"/>
                </a:solidFill>
              </a:rPr>
              <a:t>across our network.</a:t>
            </a:r>
          </a:p>
          <a:p>
            <a:pPr marL="0" indent="-29463">
              <a:buFontTx/>
              <a:buNone/>
            </a:pPr>
            <a:r>
              <a:rPr lang="en-US" sz="1800" i="1" dirty="0" smtClean="0">
                <a:solidFill>
                  <a:srgbClr val="5F5F5F"/>
                </a:solidFill>
              </a:rPr>
              <a:t>From the SANS Logging Best Practices guide, we need to capture the following:</a:t>
            </a:r>
            <a:endParaRPr lang="en-US" sz="1800" i="1" dirty="0" smtClean="0">
              <a:solidFill>
                <a:srgbClr val="5F5F5F"/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7051040" y="1809974"/>
            <a:ext cx="1986805" cy="945829"/>
            <a:chOff x="5973378" y="3205655"/>
            <a:chExt cx="3109309" cy="1480206"/>
          </a:xfrm>
          <a:effectLst>
            <a:glow rad="101600">
              <a:schemeClr val="accent6">
                <a:satMod val="175000"/>
                <a:alpha val="40000"/>
              </a:schemeClr>
            </a:glow>
          </a:effectLst>
        </p:grpSpPr>
        <p:sp>
          <p:nvSpPr>
            <p:cNvPr id="10" name="AutoShape 2"/>
            <p:cNvSpPr>
              <a:spLocks noChangeArrowheads="1"/>
            </p:cNvSpPr>
            <p:nvPr/>
          </p:nvSpPr>
          <p:spPr bwMode="gray">
            <a:xfrm>
              <a:off x="5973379" y="3205655"/>
              <a:ext cx="3109308" cy="1480206"/>
            </a:xfrm>
            <a:prstGeom prst="roundRect">
              <a:avLst>
                <a:gd name="adj" fmla="val 9894"/>
              </a:avLst>
            </a:prstGeom>
            <a:ln>
              <a:headEnd/>
              <a:tailEnd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none" lIns="51426" tIns="25713" rIns="51426" bIns="25713" anchor="ctr"/>
            <a:lstStyle/>
            <a:p>
              <a:pPr defTabSz="514259"/>
              <a:endParaRPr lang="en-US" sz="600" kern="0">
                <a:solidFill>
                  <a:sysClr val="windowText" lastClr="000000"/>
                </a:solidFill>
                <a:sym typeface="Myriad Pro" charset="0"/>
              </a:endParaRPr>
            </a:p>
          </p:txBody>
        </p:sp>
        <p:sp>
          <p:nvSpPr>
            <p:cNvPr id="11" name="Text Placeholder 6"/>
            <p:cNvSpPr txBox="1">
              <a:spLocks/>
            </p:cNvSpPr>
            <p:nvPr/>
          </p:nvSpPr>
          <p:spPr>
            <a:xfrm>
              <a:off x="6017172" y="3357898"/>
              <a:ext cx="1962556" cy="346249"/>
            </a:xfrm>
            <a:prstGeom prst="rect">
              <a:avLst/>
            </a:prstGeom>
          </p:spPr>
          <p:txBody>
            <a:bodyPr/>
            <a:lstStyle>
              <a:lvl1pPr marL="228600" indent="-228600" algn="l" rtl="0" eaLnBrk="0" fontAlgn="base" hangingPunct="0">
                <a:lnSpc>
                  <a:spcPct val="95000"/>
                </a:lnSpc>
                <a:spcBef>
                  <a:spcPts val="1438"/>
                </a:spcBef>
                <a:spcAft>
                  <a:spcPct val="0"/>
                </a:spcAft>
                <a:buClr>
                  <a:schemeClr val="tx2"/>
                </a:buClr>
                <a:buSzPct val="90000"/>
                <a:buFont typeface="Arial" charset="0"/>
                <a:buChar char="•"/>
                <a:defRPr lang="en-US" sz="2000" kern="1200" dirty="0">
                  <a:solidFill>
                    <a:srgbClr val="546568"/>
                  </a:solidFill>
                  <a:latin typeface="+mj-lt"/>
                  <a:ea typeface="+mn-ea"/>
                  <a:cs typeface="+mn-cs"/>
                </a:defRPr>
              </a:lvl1pPr>
              <a:lvl2pPr marL="406400" indent="50800" algn="l" rtl="0" eaLnBrk="0" fontAlgn="base" hangingPunct="0">
                <a:lnSpc>
                  <a:spcPct val="95000"/>
                </a:lnSpc>
                <a:spcBef>
                  <a:spcPts val="838"/>
                </a:spcBef>
                <a:spcAft>
                  <a:spcPct val="0"/>
                </a:spcAft>
                <a:buClr>
                  <a:schemeClr val="tx2"/>
                </a:buClr>
                <a:defRPr lang="en-US" kern="1200" dirty="0">
                  <a:solidFill>
                    <a:srgbClr val="546568"/>
                  </a:solidFill>
                  <a:latin typeface="+mj-lt"/>
                  <a:ea typeface="+mn-ea"/>
                  <a:cs typeface="+mn-cs"/>
                </a:defRPr>
              </a:lvl2pPr>
              <a:lvl3pPr marL="571500" indent="-1588" algn="l" rtl="0" eaLnBrk="0" fontAlgn="base" hangingPunct="0">
                <a:lnSpc>
                  <a:spcPct val="95000"/>
                </a:lnSpc>
                <a:spcBef>
                  <a:spcPts val="838"/>
                </a:spcBef>
                <a:spcAft>
                  <a:spcPct val="0"/>
                </a:spcAft>
                <a:buFont typeface="Arial" charset="0"/>
                <a:defRPr lang="en-US" sz="1600" kern="1200" dirty="0">
                  <a:solidFill>
                    <a:srgbClr val="546568"/>
                  </a:solidFill>
                  <a:latin typeface="+mj-lt"/>
                  <a:ea typeface="+mn-ea"/>
                  <a:cs typeface="+mn-cs"/>
                </a:defRPr>
              </a:lvl3pPr>
              <a:lvl4pPr marL="688975" indent="682625" algn="l" rtl="0" eaLnBrk="0" fontAlgn="base" hangingPunct="0">
                <a:lnSpc>
                  <a:spcPct val="95000"/>
                </a:lnSpc>
                <a:spcBef>
                  <a:spcPts val="838"/>
                </a:spcBef>
                <a:spcAft>
                  <a:spcPct val="0"/>
                </a:spcAft>
                <a:buFont typeface="Arial" charset="0"/>
                <a:defRPr lang="en-US" sz="1400" kern="1200" dirty="0">
                  <a:solidFill>
                    <a:srgbClr val="546568"/>
                  </a:solidFill>
                  <a:latin typeface="+mj-lt"/>
                  <a:ea typeface="+mn-ea"/>
                  <a:cs typeface="+mn-cs"/>
                </a:defRPr>
              </a:lvl4pPr>
              <a:lvl5pPr marL="801688" indent="1027113" algn="l" rtl="0" eaLnBrk="0" fontAlgn="base" hangingPunct="0">
                <a:lnSpc>
                  <a:spcPct val="95000"/>
                </a:lnSpc>
                <a:spcBef>
                  <a:spcPts val="838"/>
                </a:spcBef>
                <a:spcAft>
                  <a:spcPct val="0"/>
                </a:spcAft>
                <a:buFont typeface="Arial" charset="0"/>
                <a:defRPr lang="en-US" sz="1400" kern="1200" dirty="0">
                  <a:solidFill>
                    <a:srgbClr val="546568"/>
                  </a:solidFill>
                  <a:latin typeface="+mj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buNone/>
              </a:pPr>
              <a:r>
                <a:rPr lang="en-US" sz="1400" b="1" dirty="0" smtClean="0">
                  <a:solidFill>
                    <a:srgbClr val="005F86"/>
                  </a:solidFill>
                </a:rPr>
                <a:t>Vance Lions</a:t>
              </a:r>
              <a:endParaRPr lang="en-US" sz="1400" b="1" dirty="0">
                <a:solidFill>
                  <a:srgbClr val="005F86"/>
                </a:solidFill>
              </a:endParaRPr>
            </a:p>
          </p:txBody>
        </p:sp>
        <p:sp>
          <p:nvSpPr>
            <p:cNvPr id="12" name="Text Placeholder 6"/>
            <p:cNvSpPr txBox="1">
              <a:spLocks/>
            </p:cNvSpPr>
            <p:nvPr/>
          </p:nvSpPr>
          <p:spPr bwMode="auto">
            <a:xfrm>
              <a:off x="5973378" y="3666256"/>
              <a:ext cx="1987997" cy="9031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>
              <a:lvl1pPr marL="114300" marR="0" indent="-1143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FFFFFF">
                      <a:lumMod val="50000"/>
                    </a:srgbClr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defRPr>
              </a:lvl1pPr>
              <a:lvl2pPr marL="114300" indent="-114300" algn="l" defTabSz="914400" rtl="0" eaLnBrk="1" fontAlgn="base" latinLnBrk="0" hangingPunct="1">
                <a:lnSpc>
                  <a:spcPct val="95000"/>
                </a:lnSpc>
                <a:spcBef>
                  <a:spcPts val="838"/>
                </a:spcBef>
                <a:spcAft>
                  <a:spcPct val="0"/>
                </a:spcAft>
                <a:buClr>
                  <a:schemeClr val="tx2"/>
                </a:buClr>
                <a:defRPr lang="en-US" sz="2000" kern="1200" dirty="0" smtClean="0">
                  <a:solidFill>
                    <a:schemeClr val="accent2"/>
                  </a:solidFill>
                  <a:latin typeface="Ciscolight" pitchFamily="2" charset="0"/>
                  <a:ea typeface="+mn-ea"/>
                  <a:cs typeface="+mn-cs"/>
                </a:defRPr>
              </a:lvl2pPr>
              <a:lvl3pPr marL="114300" indent="-114300" algn="l" defTabSz="914400" rtl="0" eaLnBrk="1" fontAlgn="base" latinLnBrk="0" hangingPunct="1">
                <a:lnSpc>
                  <a:spcPct val="95000"/>
                </a:lnSpc>
                <a:spcBef>
                  <a:spcPts val="838"/>
                </a:spcBef>
                <a:spcAft>
                  <a:spcPct val="0"/>
                </a:spcAft>
                <a:buFont typeface="Arial" charset="0"/>
                <a:defRPr lang="en-US" sz="2000" kern="1200" dirty="0" smtClean="0">
                  <a:solidFill>
                    <a:schemeClr val="accent2"/>
                  </a:solidFill>
                  <a:latin typeface="Ciscolight" pitchFamily="2" charset="0"/>
                  <a:ea typeface="+mn-ea"/>
                  <a:cs typeface="+mn-cs"/>
                </a:defRPr>
              </a:lvl3pPr>
              <a:lvl4pPr marL="114300" indent="-114300" algn="l" defTabSz="914400" rtl="0" eaLnBrk="1" fontAlgn="base" latinLnBrk="0" hangingPunct="1">
                <a:lnSpc>
                  <a:spcPct val="95000"/>
                </a:lnSpc>
                <a:spcBef>
                  <a:spcPts val="838"/>
                </a:spcBef>
                <a:spcAft>
                  <a:spcPct val="0"/>
                </a:spcAft>
                <a:buFont typeface="Arial" charset="0"/>
                <a:defRPr lang="en-US" sz="2000" kern="1200" dirty="0" smtClean="0">
                  <a:solidFill>
                    <a:schemeClr val="accent2"/>
                  </a:solidFill>
                  <a:latin typeface="Ciscolight" pitchFamily="2" charset="0"/>
                  <a:ea typeface="+mn-ea"/>
                  <a:cs typeface="+mn-cs"/>
                </a:defRPr>
              </a:lvl4pPr>
              <a:lvl5pPr marL="114300" indent="-114300" algn="l" defTabSz="914400" rtl="0" eaLnBrk="1" fontAlgn="base" latinLnBrk="0" hangingPunct="1">
                <a:lnSpc>
                  <a:spcPct val="95000"/>
                </a:lnSpc>
                <a:spcBef>
                  <a:spcPts val="838"/>
                </a:spcBef>
                <a:spcAft>
                  <a:spcPct val="0"/>
                </a:spcAft>
                <a:buFont typeface="Arial" charset="0"/>
                <a:defRPr lang="en-US" sz="2000" kern="1200" dirty="0" smtClean="0">
                  <a:solidFill>
                    <a:schemeClr val="accent2"/>
                  </a:solidFill>
                  <a:latin typeface="Ciscolight" pitchFamily="2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 sz="1050" dirty="0" smtClean="0"/>
                <a:t>Lead Server Architect</a:t>
              </a:r>
            </a:p>
            <a:p>
              <a:pPr algn="r"/>
              <a:r>
                <a:rPr lang="en-US" sz="1050" dirty="0" smtClean="0"/>
                <a:t>Eastern EU</a:t>
              </a:r>
              <a:endParaRPr lang="en-US" sz="1050" dirty="0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058161" y="3384550"/>
              <a:ext cx="847210" cy="1127114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</p:pic>
      </p:grpSp>
      <p:sp>
        <p:nvSpPr>
          <p:cNvPr id="14" name="AutoShape 2"/>
          <p:cNvSpPr>
            <a:spLocks noChangeArrowheads="1"/>
          </p:cNvSpPr>
          <p:nvPr/>
        </p:nvSpPr>
        <p:spPr bwMode="gray">
          <a:xfrm>
            <a:off x="5240809" y="3359806"/>
            <a:ext cx="1667991" cy="692251"/>
          </a:xfrm>
          <a:prstGeom prst="roundRect">
            <a:avLst>
              <a:gd name="adj" fmla="val 9894"/>
            </a:avLst>
          </a:prstGeom>
          <a:ln>
            <a:headEnd/>
            <a:tailE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lIns="51426" tIns="25713" rIns="51426" bIns="25713" anchor="ctr"/>
          <a:lstStyle/>
          <a:p>
            <a:pPr defTabSz="514259"/>
            <a:endParaRPr lang="en-US" sz="1000" kern="0">
              <a:solidFill>
                <a:sysClr val="windowText" lastClr="000000"/>
              </a:solidFill>
              <a:sym typeface="Myriad Pro" charset="0"/>
            </a:endParaRPr>
          </a:p>
        </p:txBody>
      </p:sp>
      <p:sp>
        <p:nvSpPr>
          <p:cNvPr id="15" name="Title 1"/>
          <p:cNvSpPr txBox="1">
            <a:spLocks/>
          </p:cNvSpPr>
          <p:nvPr/>
        </p:nvSpPr>
        <p:spPr bwMode="gray">
          <a:xfrm>
            <a:off x="5689600" y="2976879"/>
            <a:ext cx="3830320" cy="368935"/>
          </a:xfrm>
          <a:prstGeom prst="rect">
            <a:avLst/>
          </a:prstGeom>
        </p:spPr>
        <p:txBody>
          <a:bodyPr vert="horz" lIns="81633" tIns="40817" rIns="81633" bIns="40817" rtlCol="0" anchor="ctr">
            <a:normAutofit/>
          </a:bodyPr>
          <a:lstStyle>
            <a:lvl1pPr algn="ctr" defTabSz="816334" rtl="0" eaLnBrk="1" latinLnBrk="0" hangingPunct="1">
              <a:spcBef>
                <a:spcPct val="0"/>
              </a:spcBef>
              <a:buNone/>
              <a:defRPr sz="3700" kern="1200">
                <a:solidFill>
                  <a:srgbClr val="0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b="1" dirty="0" smtClean="0">
                <a:solidFill>
                  <a:srgbClr val="FF6600"/>
                </a:solidFill>
              </a:rPr>
              <a:t>Resource Access: RA-WEB-01</a:t>
            </a:r>
            <a:endParaRPr lang="en-US" sz="1800" b="1" dirty="0">
              <a:solidFill>
                <a:srgbClr val="FF6600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31780"/>
          <a:stretch/>
        </p:blipFill>
        <p:spPr>
          <a:xfrm>
            <a:off x="5054075" y="3752677"/>
            <a:ext cx="7886795" cy="900603"/>
          </a:xfrm>
          <a:prstGeom prst="rect">
            <a:avLst/>
          </a:prstGeom>
          <a:effectLst>
            <a:glow rad="101600">
              <a:schemeClr val="accent6">
                <a:satMod val="175000"/>
                <a:alpha val="40000"/>
              </a:schemeClr>
            </a:glow>
          </a:effectLst>
        </p:spPr>
      </p:pic>
      <p:sp>
        <p:nvSpPr>
          <p:cNvPr id="17" name="Rectangle 16"/>
          <p:cNvSpPr/>
          <p:nvPr/>
        </p:nvSpPr>
        <p:spPr>
          <a:xfrm>
            <a:off x="5105927" y="3790622"/>
            <a:ext cx="392631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>
                <a:solidFill>
                  <a:schemeClr val="accent1"/>
                </a:solidFill>
                <a:latin typeface="Courier"/>
                <a:ea typeface="ヒラギノ角ゴ ProN W3" charset="0"/>
                <a:cs typeface="Courier"/>
              </a:rPr>
              <a:t>eventtype</a:t>
            </a:r>
            <a:r>
              <a:rPr lang="en-US" sz="1100" dirty="0">
                <a:solidFill>
                  <a:schemeClr val="accent1"/>
                </a:solidFill>
                <a:latin typeface="Courier"/>
                <a:ea typeface="ヒラギノ角ゴ ProN W3" charset="0"/>
                <a:cs typeface="Courier"/>
              </a:rPr>
              <a:t>=</a:t>
            </a:r>
            <a:r>
              <a:rPr lang="en-US" sz="1100" b="1" i="1" dirty="0">
                <a:solidFill>
                  <a:srgbClr val="CC3300"/>
                </a:solidFill>
                <a:latin typeface="Courier"/>
                <a:ea typeface="ヒラギノ角ゴ ProN W3" charset="0"/>
                <a:cs typeface="Courier"/>
              </a:rPr>
              <a:t>cisco-</a:t>
            </a:r>
            <a:r>
              <a:rPr lang="en-US" sz="1100" b="1" i="1" dirty="0" err="1">
                <a:solidFill>
                  <a:srgbClr val="CC3300"/>
                </a:solidFill>
                <a:latin typeface="Courier"/>
                <a:ea typeface="ヒラギノ角ゴ ProN W3" charset="0"/>
                <a:cs typeface="Courier"/>
              </a:rPr>
              <a:t>wsa</a:t>
            </a:r>
            <a:r>
              <a:rPr lang="en-US" sz="1100" b="1" i="1" dirty="0">
                <a:solidFill>
                  <a:srgbClr val="CC3300"/>
                </a:solidFill>
                <a:latin typeface="Courier"/>
                <a:ea typeface="ヒラギノ角ゴ ProN W3" charset="0"/>
                <a:cs typeface="Courier"/>
              </a:rPr>
              <a:t>-squid </a:t>
            </a:r>
            <a:r>
              <a:rPr lang="en-US" sz="1100" dirty="0">
                <a:solidFill>
                  <a:schemeClr val="accent1"/>
                </a:solidFill>
                <a:latin typeface="Courier"/>
                <a:ea typeface="ヒラギノ角ゴ ProN W3" charset="0"/>
                <a:cs typeface="Courier"/>
              </a:rPr>
              <a:t>action=</a:t>
            </a:r>
            <a:r>
              <a:rPr lang="en-US" sz="1100" b="1" i="1" dirty="0" smtClean="0">
                <a:solidFill>
                  <a:srgbClr val="CC3300"/>
                </a:solidFill>
                <a:latin typeface="Courier"/>
                <a:ea typeface="ヒラギノ角ゴ ProN W3" charset="0"/>
                <a:cs typeface="Courier"/>
              </a:rPr>
              <a:t>block</a:t>
            </a:r>
            <a:r>
              <a:rPr lang="en-US" sz="1100" dirty="0">
                <a:solidFill>
                  <a:schemeClr val="accent1"/>
                </a:solidFill>
                <a:latin typeface="Courier"/>
                <a:ea typeface="ヒラギノ角ゴ ProN W3" charset="0"/>
                <a:cs typeface="Courier"/>
              </a:rPr>
              <a:t> </a:t>
            </a:r>
            <a:r>
              <a:rPr lang="en-US" sz="1100" dirty="0" smtClean="0">
                <a:solidFill>
                  <a:schemeClr val="accent1"/>
                </a:solidFill>
                <a:latin typeface="Courier"/>
                <a:ea typeface="ヒラギノ角ゴ ProN W3" charset="0"/>
                <a:cs typeface="Courier"/>
              </a:rPr>
              <a:t>OR </a:t>
            </a:r>
            <a:r>
              <a:rPr lang="en-US" sz="1100" dirty="0">
                <a:solidFill>
                  <a:schemeClr val="accent1"/>
                </a:solidFill>
                <a:latin typeface="Courier"/>
                <a:ea typeface="ヒラギノ角ゴ ProN W3" charset="0"/>
                <a:cs typeface="Courier"/>
              </a:rPr>
              <a:t>action</a:t>
            </a:r>
            <a:r>
              <a:rPr lang="en-US" sz="1100" dirty="0" smtClean="0">
                <a:solidFill>
                  <a:schemeClr val="accent1"/>
                </a:solidFill>
                <a:latin typeface="Courier"/>
                <a:ea typeface="ヒラギノ角ゴ ProN W3" charset="0"/>
                <a:cs typeface="Courier"/>
              </a:rPr>
              <a:t>=</a:t>
            </a:r>
            <a:r>
              <a:rPr lang="en-US" sz="1100" b="1" i="1" dirty="0" smtClean="0">
                <a:solidFill>
                  <a:srgbClr val="CC3300"/>
                </a:solidFill>
                <a:latin typeface="Courier"/>
                <a:ea typeface="ヒラギノ角ゴ ProN W3" charset="0"/>
                <a:cs typeface="Courier"/>
              </a:rPr>
              <a:t>error</a:t>
            </a:r>
            <a:endParaRPr lang="en-US" sz="1100" dirty="0" smtClean="0">
              <a:solidFill>
                <a:schemeClr val="accent1"/>
              </a:solidFill>
              <a:latin typeface="Courier"/>
              <a:ea typeface="ヒラギノ角ゴ ProN W3" charset="0"/>
              <a:cs typeface="Courier"/>
            </a:endParaRPr>
          </a:p>
          <a:p>
            <a:r>
              <a:rPr lang="en-US" sz="1100" dirty="0" smtClean="0">
                <a:solidFill>
                  <a:schemeClr val="accent1"/>
                </a:solidFill>
                <a:latin typeface="Courier"/>
                <a:ea typeface="ヒラギノ角ゴ ProN W3" charset="0"/>
                <a:cs typeface="Courier"/>
              </a:rPr>
              <a:t>| </a:t>
            </a:r>
            <a:r>
              <a:rPr lang="en-US" sz="1100" dirty="0" err="1">
                <a:solidFill>
                  <a:schemeClr val="accent1"/>
                </a:solidFill>
                <a:latin typeface="Courier"/>
                <a:ea typeface="ヒラギノ角ゴ ProN W3" charset="0"/>
                <a:cs typeface="Courier"/>
              </a:rPr>
              <a:t>eval</a:t>
            </a:r>
            <a:r>
              <a:rPr lang="en-US" sz="1100" dirty="0">
                <a:solidFill>
                  <a:schemeClr val="accent1"/>
                </a:solidFill>
                <a:latin typeface="Courier"/>
                <a:ea typeface="ヒラギノ角ゴ ProN W3" charset="0"/>
                <a:cs typeface="Courier"/>
              </a:rPr>
              <a:t> </a:t>
            </a:r>
            <a:r>
              <a:rPr lang="en-US" sz="1100" b="1" dirty="0" err="1">
                <a:solidFill>
                  <a:srgbClr val="00A9E1"/>
                </a:solidFill>
                <a:latin typeface="Courier"/>
                <a:ea typeface="ヒラギノ角ゴ ProN W3" charset="0"/>
                <a:cs typeface="Courier"/>
              </a:rPr>
              <a:t>cs_username</a:t>
            </a:r>
            <a:r>
              <a:rPr lang="en-US" sz="1100" dirty="0">
                <a:solidFill>
                  <a:schemeClr val="accent1"/>
                </a:solidFill>
                <a:latin typeface="Courier"/>
                <a:ea typeface="ヒラギノ角ゴ ProN W3" charset="0"/>
                <a:cs typeface="Courier"/>
              </a:rPr>
              <a:t>=if(</a:t>
            </a:r>
            <a:r>
              <a:rPr lang="en-US" sz="1100" dirty="0" err="1">
                <a:solidFill>
                  <a:schemeClr val="accent1"/>
                </a:solidFill>
                <a:latin typeface="Courier"/>
                <a:ea typeface="ヒラギノ角ゴ ProN W3" charset="0"/>
                <a:cs typeface="Courier"/>
              </a:rPr>
              <a:t>isnull</a:t>
            </a:r>
            <a:r>
              <a:rPr lang="en-US" sz="1100" dirty="0">
                <a:solidFill>
                  <a:schemeClr val="accent1"/>
                </a:solidFill>
                <a:latin typeface="Courier"/>
                <a:ea typeface="ヒラギノ角ゴ ProN W3" charset="0"/>
                <a:cs typeface="Courier"/>
              </a:rPr>
              <a:t>(</a:t>
            </a:r>
            <a:r>
              <a:rPr lang="en-US" sz="1100" b="1" dirty="0" err="1">
                <a:solidFill>
                  <a:schemeClr val="accent2"/>
                </a:solidFill>
                <a:latin typeface="Courier"/>
                <a:ea typeface="ヒラギノ角ゴ ProN W3" charset="0"/>
                <a:cs typeface="Courier"/>
              </a:rPr>
              <a:t>cs_username</a:t>
            </a:r>
            <a:r>
              <a:rPr lang="en-US" sz="1100" dirty="0">
                <a:solidFill>
                  <a:schemeClr val="accent1"/>
                </a:solidFill>
                <a:latin typeface="Courier"/>
                <a:ea typeface="ヒラギノ角ゴ ProN W3" charset="0"/>
                <a:cs typeface="Courier"/>
              </a:rPr>
              <a:t>) OR </a:t>
            </a:r>
            <a:r>
              <a:rPr lang="en-US" sz="1100" b="1" dirty="0" err="1" smtClean="0">
                <a:solidFill>
                  <a:srgbClr val="00A9E1"/>
                </a:solidFill>
                <a:latin typeface="Courier"/>
                <a:ea typeface="ヒラギノ角ゴ ProN W3" charset="0"/>
                <a:cs typeface="Courier"/>
              </a:rPr>
              <a:t>cs_username</a:t>
            </a:r>
            <a:r>
              <a:rPr lang="en-US" sz="1100" dirty="0" smtClean="0">
                <a:solidFill>
                  <a:schemeClr val="accent1"/>
                </a:solidFill>
                <a:latin typeface="Courier"/>
                <a:ea typeface="ヒラギノ角ゴ ProN W3" charset="0"/>
                <a:cs typeface="Courier"/>
              </a:rPr>
              <a:t> ...</a:t>
            </a:r>
            <a:endParaRPr lang="en-US" sz="1400" b="1" dirty="0">
              <a:solidFill>
                <a:srgbClr val="00A9E1"/>
              </a:solidFill>
              <a:latin typeface="Courier"/>
              <a:ea typeface="ヒラギノ角ゴ ProN W3" charset="0"/>
              <a:cs typeface="Courier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5329660" y="3390772"/>
            <a:ext cx="1457220" cy="309147"/>
            <a:chOff x="361419" y="1298886"/>
            <a:chExt cx="1595833" cy="338554"/>
          </a:xfrm>
        </p:grpSpPr>
        <p:pic>
          <p:nvPicPr>
            <p:cNvPr id="19" name="Picture 18" descr="bar-chart-green-2.png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61419" y="1305040"/>
              <a:ext cx="326299" cy="317007"/>
            </a:xfrm>
            <a:prstGeom prst="rect">
              <a:avLst/>
            </a:prstGeom>
          </p:spPr>
        </p:pic>
        <p:sp>
          <p:nvSpPr>
            <p:cNvPr id="20" name="Rectangle 19"/>
            <p:cNvSpPr/>
            <p:nvPr/>
          </p:nvSpPr>
          <p:spPr>
            <a:xfrm>
              <a:off x="834228" y="1298886"/>
              <a:ext cx="1123024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AU" b="1" dirty="0" smtClean="0">
                  <a:solidFill>
                    <a:srgbClr val="6DB43B"/>
                  </a:solidFill>
                </a:rPr>
                <a:t>Chart View</a:t>
              </a:r>
              <a:endParaRPr lang="en-US" dirty="0">
                <a:solidFill>
                  <a:srgbClr val="6DB43B"/>
                </a:solidFill>
              </a:endParaRPr>
            </a:p>
          </p:txBody>
        </p:sp>
      </p:grpSp>
      <p:sp>
        <p:nvSpPr>
          <p:cNvPr id="21" name="Content Placeholder 3"/>
          <p:cNvSpPr>
            <a:spLocks noGrp="1"/>
          </p:cNvSpPr>
          <p:nvPr>
            <p:ph idx="1"/>
          </p:nvPr>
        </p:nvSpPr>
        <p:spPr>
          <a:xfrm>
            <a:off x="297793" y="914400"/>
            <a:ext cx="4579007" cy="3812303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Questions posed like mock tickets</a:t>
            </a:r>
          </a:p>
          <a:p>
            <a:r>
              <a:rPr lang="en-US" dirty="0" smtClean="0"/>
              <a:t>Some non</a:t>
            </a:r>
            <a:r>
              <a:rPr lang="en-US" dirty="0"/>
              <a:t>-essential commands omitted for </a:t>
            </a:r>
            <a:r>
              <a:rPr lang="en-US" dirty="0" smtClean="0"/>
              <a:t>readability</a:t>
            </a:r>
          </a:p>
          <a:p>
            <a:pPr lvl="1"/>
            <a:r>
              <a:rPr lang="en-US" b="1" i="1" dirty="0" err="1" smtClean="0">
                <a:solidFill>
                  <a:schemeClr val="tx1"/>
                </a:solidFill>
              </a:rPr>
              <a:t>eval</a:t>
            </a:r>
            <a:r>
              <a:rPr lang="en-US" b="1" i="1" dirty="0" smtClean="0">
                <a:solidFill>
                  <a:schemeClr val="tx1"/>
                </a:solidFill>
              </a:rPr>
              <a:t>, </a:t>
            </a:r>
            <a:r>
              <a:rPr lang="en-US" b="1" i="1" dirty="0" err="1" smtClean="0">
                <a:solidFill>
                  <a:schemeClr val="tx1"/>
                </a:solidFill>
              </a:rPr>
              <a:t>rex</a:t>
            </a:r>
            <a:r>
              <a:rPr lang="en-US" dirty="0" smtClean="0">
                <a:solidFill>
                  <a:schemeClr val="tx1"/>
                </a:solidFill>
              </a:rPr>
              <a:t>, </a:t>
            </a:r>
            <a:r>
              <a:rPr lang="en-US" b="1" i="1" dirty="0" smtClean="0">
                <a:solidFill>
                  <a:schemeClr val="tx1"/>
                </a:solidFill>
              </a:rPr>
              <a:t>rename</a:t>
            </a:r>
            <a:r>
              <a:rPr lang="en-US" dirty="0" smtClean="0">
                <a:solidFill>
                  <a:schemeClr val="tx1"/>
                </a:solidFill>
              </a:rPr>
              <a:t> ...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 smtClean="0"/>
              <a:t>Cisco-specific event types, key points </a:t>
            </a:r>
            <a:r>
              <a:rPr lang="en-US" sz="2400" b="1" dirty="0" smtClean="0">
                <a:solidFill>
                  <a:srgbClr val="CC3300"/>
                </a:solidFill>
              </a:rPr>
              <a:t>highlighted in red</a:t>
            </a:r>
          </a:p>
          <a:p>
            <a:r>
              <a:rPr lang="en-US" dirty="0" smtClean="0"/>
              <a:t>Key fields </a:t>
            </a:r>
            <a:r>
              <a:rPr lang="en-US" sz="2400" b="1" dirty="0" smtClean="0">
                <a:solidFill>
                  <a:schemeClr val="accent2"/>
                </a:solidFill>
              </a:rPr>
              <a:t>highlighted </a:t>
            </a:r>
            <a:r>
              <a:rPr lang="en-US" sz="2400" b="1" dirty="0">
                <a:solidFill>
                  <a:schemeClr val="accent2"/>
                </a:solidFill>
              </a:rPr>
              <a:t>in </a:t>
            </a:r>
            <a:r>
              <a:rPr lang="en-US" sz="2400" b="1" dirty="0" smtClean="0">
                <a:solidFill>
                  <a:schemeClr val="accent2"/>
                </a:solidFill>
              </a:rPr>
              <a:t>blue</a:t>
            </a:r>
            <a:endParaRPr lang="en-US" dirty="0" smtClean="0"/>
          </a:p>
          <a:p>
            <a:pPr lvl="1"/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</a:rPr>
              <a:t>Most should be CIM compliant </a:t>
            </a:r>
            <a:r>
              <a:rPr lang="en-US" dirty="0" smtClean="0">
                <a:solidFill>
                  <a:schemeClr val="tx1"/>
                </a:solidFill>
              </a:rPr>
              <a:t>/ easily transferred to other </a:t>
            </a:r>
            <a:r>
              <a:rPr lang="en-US" dirty="0" err="1" smtClean="0">
                <a:solidFill>
                  <a:schemeClr val="tx1"/>
                </a:solidFill>
              </a:rPr>
              <a:t>sourcetypes</a:t>
            </a:r>
            <a:endParaRPr lang="en-US" dirty="0" smtClean="0">
              <a:solidFill>
                <a:schemeClr val="tx1"/>
              </a:solidFill>
            </a:endParaRPr>
          </a:p>
          <a:p>
            <a:r>
              <a:rPr lang="en-US" dirty="0" smtClean="0"/>
              <a:t>Queries can be copied directly</a:t>
            </a:r>
          </a:p>
          <a:p>
            <a:pPr lvl="1"/>
            <a:r>
              <a:rPr lang="en-US" dirty="0" smtClean="0">
                <a:solidFill>
                  <a:schemeClr val="tx1"/>
                </a:solidFill>
                <a:hlinkClick r:id="rId8"/>
              </a:rPr>
              <a:t>Online code</a:t>
            </a:r>
            <a:r>
              <a:rPr lang="en-US" dirty="0" smtClean="0">
                <a:solidFill>
                  <a:schemeClr val="tx1"/>
                </a:solidFill>
              </a:rPr>
              <a:t> has some added tweaks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5045103" y="2871078"/>
            <a:ext cx="5942383" cy="115962"/>
            <a:chOff x="476435" y="2695530"/>
            <a:chExt cx="4612032" cy="90001"/>
          </a:xfrm>
        </p:grpSpPr>
        <p:cxnSp>
          <p:nvCxnSpPr>
            <p:cNvPr id="23" name="Straight Connector 22"/>
            <p:cNvCxnSpPr/>
            <p:nvPr/>
          </p:nvCxnSpPr>
          <p:spPr>
            <a:xfrm rot="10800000">
              <a:off x="566435" y="2738569"/>
              <a:ext cx="4522032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Oval 23"/>
            <p:cNvSpPr/>
            <p:nvPr/>
          </p:nvSpPr>
          <p:spPr>
            <a:xfrm rot="10800000">
              <a:off x="476435" y="2695530"/>
              <a:ext cx="90000" cy="900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675146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/>
          <p:cNvGrpSpPr/>
          <p:nvPr/>
        </p:nvGrpSpPr>
        <p:grpSpPr>
          <a:xfrm>
            <a:off x="124377" y="1830507"/>
            <a:ext cx="3038591" cy="2035422"/>
            <a:chOff x="188150" y="131702"/>
            <a:chExt cx="3932294" cy="2634075"/>
          </a:xfrm>
        </p:grpSpPr>
        <p:sp>
          <p:nvSpPr>
            <p:cNvPr id="31" name="Vertical Scroll 30"/>
            <p:cNvSpPr/>
            <p:nvPr/>
          </p:nvSpPr>
          <p:spPr>
            <a:xfrm>
              <a:off x="188150" y="131702"/>
              <a:ext cx="3932294" cy="2634075"/>
            </a:xfrm>
            <a:prstGeom prst="verticalScroll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5" name="Picture 34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32091"/>
            <a:stretch/>
          </p:blipFill>
          <p:spPr>
            <a:xfrm>
              <a:off x="611481" y="518336"/>
              <a:ext cx="3085630" cy="2170594"/>
            </a:xfrm>
            <a:prstGeom prst="roundRect">
              <a:avLst>
                <a:gd name="adj" fmla="val 4167"/>
              </a:avLst>
            </a:prstGeom>
            <a:solidFill>
              <a:srgbClr val="FFFFFF"/>
            </a:solidFill>
            <a:ln w="76200" cap="sq">
              <a:noFill/>
              <a:miter lim="800000"/>
            </a:ln>
            <a:effectLst/>
            <a:scene3d>
              <a:camera prst="orthographicFront"/>
              <a:lightRig rig="threePt" dir="t">
                <a:rot lat="0" lon="0" rev="2700000"/>
              </a:lightRig>
            </a:scene3d>
            <a:sp3d>
              <a:bevelT h="38100"/>
              <a:contourClr>
                <a:srgbClr val="C0C0C0"/>
              </a:contourClr>
            </a:sp3d>
          </p:spPr>
        </p:pic>
      </p:grpSp>
      <p:sp>
        <p:nvSpPr>
          <p:cNvPr id="37" name="Curved Left Arrow 36"/>
          <p:cNvSpPr/>
          <p:nvPr/>
        </p:nvSpPr>
        <p:spPr bwMode="auto">
          <a:xfrm rot="2282717">
            <a:off x="3641647" y="1779944"/>
            <a:ext cx="1750213" cy="3312490"/>
          </a:xfrm>
          <a:prstGeom prst="curvedLef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514350"/>
            <a:endParaRPr lang="en-US" sz="1400" dirty="0" err="1" smtClean="0">
              <a:solidFill>
                <a:schemeClr val="bg1"/>
              </a:solidFill>
              <a:ea typeface="Arial" pitchFamily="-107" charset="0"/>
              <a:cs typeface="Arial" pitchFamily="-107" charset="0"/>
              <a:sym typeface="Arial" pitchFamily="-107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Session Agenda</a:t>
            </a:r>
            <a:endParaRPr lang="en-US" dirty="0"/>
          </a:p>
        </p:txBody>
      </p:sp>
      <p:sp>
        <p:nvSpPr>
          <p:cNvPr id="4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r">
              <a:defRPr sz="700">
                <a:solidFill>
                  <a:schemeClr val="tx2"/>
                </a:solidFill>
              </a:defRPr>
            </a:lvl1pPr>
          </a:lstStyle>
          <a:p>
            <a:fld id="{2F5CCB13-0A32-4557-88E9-079F0C330695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6527167" y="1087017"/>
            <a:ext cx="2342513" cy="5396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85" lvl="0" eaLnBrk="0" hangingPunct="0">
              <a:lnSpc>
                <a:spcPct val="90000"/>
              </a:lnSpc>
              <a:spcBef>
                <a:spcPts val="1480"/>
              </a:spcBef>
              <a:buClr>
                <a:srgbClr val="168ACB"/>
              </a:buClr>
              <a:buSzPct val="100000"/>
            </a:pPr>
            <a:r>
              <a:rPr lang="en-GB" kern="0" dirty="0" smtClean="0">
                <a:solidFill>
                  <a:srgbClr val="000000"/>
                </a:solidFill>
                <a:latin typeface="Arial"/>
                <a:ea typeface="Apple LiGothic Medium"/>
              </a:rPr>
              <a:t>Crash Course: Securing Your Network</a:t>
            </a:r>
            <a:endParaRPr lang="en-GB" kern="0" dirty="0">
              <a:solidFill>
                <a:srgbClr val="000000"/>
              </a:solidFill>
              <a:latin typeface="Arial"/>
              <a:ea typeface="Apple LiGothic Medium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215135" y="4053589"/>
            <a:ext cx="2830623" cy="53963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85" lvl="0" eaLnBrk="0" hangingPunct="0">
              <a:lnSpc>
                <a:spcPct val="90000"/>
              </a:lnSpc>
              <a:spcBef>
                <a:spcPts val="1480"/>
              </a:spcBef>
              <a:buClr>
                <a:srgbClr val="168ACB"/>
              </a:buClr>
              <a:buSzPct val="100000"/>
            </a:pPr>
            <a:r>
              <a:rPr lang="en-AU" kern="0" dirty="0" smtClean="0">
                <a:solidFill>
                  <a:srgbClr val="000000"/>
                </a:solidFill>
                <a:latin typeface="Arial"/>
                <a:ea typeface="Apple LiGothic Medium"/>
              </a:rPr>
              <a:t>Hands On:</a:t>
            </a:r>
            <a:br>
              <a:rPr lang="en-AU" kern="0" dirty="0" smtClean="0">
                <a:solidFill>
                  <a:srgbClr val="000000"/>
                </a:solidFill>
                <a:latin typeface="Arial"/>
                <a:ea typeface="Apple LiGothic Medium"/>
              </a:rPr>
            </a:br>
            <a:r>
              <a:rPr lang="en-AU" kern="0" dirty="0" smtClean="0">
                <a:solidFill>
                  <a:srgbClr val="000000"/>
                </a:solidFill>
                <a:latin typeface="Arial"/>
                <a:ea typeface="Apple LiGothic Medium"/>
              </a:rPr>
              <a:t>Scenarios, Playbook Queries</a:t>
            </a:r>
            <a:endParaRPr lang="en-AU" kern="0" dirty="0">
              <a:solidFill>
                <a:srgbClr val="000000"/>
              </a:solidFill>
              <a:latin typeface="Arial"/>
              <a:ea typeface="Apple LiGothic Medium"/>
            </a:endParaRPr>
          </a:p>
        </p:txBody>
      </p:sp>
      <p:pic>
        <p:nvPicPr>
          <p:cNvPr id="38" name="Picture 3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519316" y="1225491"/>
            <a:ext cx="2658705" cy="20131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9" name="Freeform 176"/>
          <p:cNvSpPr>
            <a:spLocks/>
          </p:cNvSpPr>
          <p:nvPr/>
        </p:nvSpPr>
        <p:spPr bwMode="auto">
          <a:xfrm>
            <a:off x="5621510" y="3135586"/>
            <a:ext cx="2835650" cy="1608528"/>
          </a:xfrm>
          <a:custGeom>
            <a:avLst/>
            <a:gdLst>
              <a:gd name="T0" fmla="*/ 38740 w 673"/>
              <a:gd name="T1" fmla="*/ 11757 h 382"/>
              <a:gd name="T2" fmla="*/ 30064 w 673"/>
              <a:gd name="T3" fmla="*/ 4076 h 382"/>
              <a:gd name="T4" fmla="*/ 27192 w 673"/>
              <a:gd name="T5" fmla="*/ 4587 h 382"/>
              <a:gd name="T6" fmla="*/ 18038 w 673"/>
              <a:gd name="T7" fmla="*/ 0 h 382"/>
              <a:gd name="T8" fmla="*/ 6665 w 673"/>
              <a:gd name="T9" fmla="*/ 10325 h 382"/>
              <a:gd name="T10" fmla="*/ 0 w 673"/>
              <a:gd name="T11" fmla="*/ 19370 h 382"/>
              <a:gd name="T12" fmla="*/ 1977 w 673"/>
              <a:gd name="T13" fmla="*/ 25054 h 382"/>
              <a:gd name="T14" fmla="*/ 20186 w 673"/>
              <a:gd name="T15" fmla="*/ 25054 h 382"/>
              <a:gd name="T16" fmla="*/ 34935 w 673"/>
              <a:gd name="T17" fmla="*/ 25054 h 382"/>
              <a:gd name="T18" fmla="*/ 40664 w 673"/>
              <a:gd name="T19" fmla="*/ 25054 h 382"/>
              <a:gd name="T20" fmla="*/ 44439 w 673"/>
              <a:gd name="T21" fmla="*/ 18733 h 382"/>
              <a:gd name="T22" fmla="*/ 38740 w 673"/>
              <a:gd name="T23" fmla="*/ 11757 h 382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673"/>
              <a:gd name="T37" fmla="*/ 0 h 382"/>
              <a:gd name="T38" fmla="*/ 673 w 673"/>
              <a:gd name="T39" fmla="*/ 382 h 382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673" h="382">
                <a:moveTo>
                  <a:pt x="587" y="179"/>
                </a:moveTo>
                <a:cubicBezTo>
                  <a:pt x="580" y="114"/>
                  <a:pt x="524" y="62"/>
                  <a:pt x="456" y="62"/>
                </a:cubicBezTo>
                <a:cubicBezTo>
                  <a:pt x="441" y="62"/>
                  <a:pt x="426" y="65"/>
                  <a:pt x="412" y="70"/>
                </a:cubicBezTo>
                <a:cubicBezTo>
                  <a:pt x="381" y="28"/>
                  <a:pt x="330" y="0"/>
                  <a:pt x="273" y="0"/>
                </a:cubicBezTo>
                <a:cubicBezTo>
                  <a:pt x="183" y="0"/>
                  <a:pt x="109" y="69"/>
                  <a:pt x="101" y="158"/>
                </a:cubicBezTo>
                <a:cubicBezTo>
                  <a:pt x="43" y="176"/>
                  <a:pt x="0" y="230"/>
                  <a:pt x="0" y="295"/>
                </a:cubicBezTo>
                <a:cubicBezTo>
                  <a:pt x="0" y="327"/>
                  <a:pt x="11" y="357"/>
                  <a:pt x="30" y="382"/>
                </a:cubicBezTo>
                <a:cubicBezTo>
                  <a:pt x="306" y="382"/>
                  <a:pt x="306" y="382"/>
                  <a:pt x="306" y="382"/>
                </a:cubicBezTo>
                <a:cubicBezTo>
                  <a:pt x="529" y="382"/>
                  <a:pt x="529" y="382"/>
                  <a:pt x="529" y="382"/>
                </a:cubicBezTo>
                <a:cubicBezTo>
                  <a:pt x="616" y="382"/>
                  <a:pt x="616" y="382"/>
                  <a:pt x="616" y="382"/>
                </a:cubicBezTo>
                <a:cubicBezTo>
                  <a:pt x="650" y="363"/>
                  <a:pt x="673" y="327"/>
                  <a:pt x="673" y="286"/>
                </a:cubicBezTo>
                <a:cubicBezTo>
                  <a:pt x="673" y="234"/>
                  <a:pt x="636" y="190"/>
                  <a:pt x="587" y="179"/>
                </a:cubicBezTo>
                <a:close/>
              </a:path>
            </a:pathLst>
          </a:cu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129964" tIns="64983" rIns="129964" bIns="64983"/>
          <a:lstStyle/>
          <a:p>
            <a:pPr defTabSz="1299414">
              <a:defRPr/>
            </a:pPr>
            <a:endParaRPr lang="en-US" sz="2598" b="1" kern="0" dirty="0">
              <a:solidFill>
                <a:srgbClr val="FFFFFF"/>
              </a:solidFill>
            </a:endParaRPr>
          </a:p>
        </p:txBody>
      </p:sp>
      <p:grpSp>
        <p:nvGrpSpPr>
          <p:cNvPr id="40" name="Group 66"/>
          <p:cNvGrpSpPr/>
          <p:nvPr/>
        </p:nvGrpSpPr>
        <p:grpSpPr>
          <a:xfrm>
            <a:off x="5954306" y="4363716"/>
            <a:ext cx="1012411" cy="322183"/>
            <a:chOff x="6435189" y="2563003"/>
            <a:chExt cx="3289300" cy="1046661"/>
          </a:xfrm>
        </p:grpSpPr>
        <p:pic>
          <p:nvPicPr>
            <p:cNvPr id="41" name="Picture 90" descr="splunk_deployment_1u.png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35189" y="2563003"/>
              <a:ext cx="3289300" cy="9398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42" name="Picture 41" descr="people-grey.png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auto">
            <a:xfrm>
              <a:off x="8204189" y="2788799"/>
              <a:ext cx="1094076" cy="577897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43" name="Picture 60" descr="15.png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rot="-290583">
              <a:off x="8847003" y="2779402"/>
              <a:ext cx="828675" cy="83026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grpSp>
        <p:nvGrpSpPr>
          <p:cNvPr id="44" name="Group 50"/>
          <p:cNvGrpSpPr>
            <a:grpSpLocks/>
          </p:cNvGrpSpPr>
          <p:nvPr/>
        </p:nvGrpSpPr>
        <p:grpSpPr bwMode="auto">
          <a:xfrm>
            <a:off x="7047981" y="4344540"/>
            <a:ext cx="1061371" cy="318806"/>
            <a:chOff x="9500394" y="1676400"/>
            <a:chExt cx="3498568" cy="998537"/>
          </a:xfrm>
        </p:grpSpPr>
        <p:pic>
          <p:nvPicPr>
            <p:cNvPr id="45" name="Picture 3" descr="splunk_deployment_1u.png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00394" y="1676400"/>
              <a:ext cx="3498568" cy="998537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46" name="Picture 6" descr="splunk_index.png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80223" y="2048749"/>
              <a:ext cx="384969" cy="393507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grpSp>
        <p:nvGrpSpPr>
          <p:cNvPr id="47" name="Group 46"/>
          <p:cNvGrpSpPr/>
          <p:nvPr/>
        </p:nvGrpSpPr>
        <p:grpSpPr>
          <a:xfrm>
            <a:off x="6352562" y="3523247"/>
            <a:ext cx="410775" cy="411480"/>
            <a:chOff x="2216642" y="3033873"/>
            <a:chExt cx="410775" cy="411480"/>
          </a:xfrm>
        </p:grpSpPr>
        <p:sp>
          <p:nvSpPr>
            <p:cNvPr id="48" name="Oval 314"/>
            <p:cNvSpPr>
              <a:spLocks noChangeAspect="1"/>
            </p:cNvSpPr>
            <p:nvPr/>
          </p:nvSpPr>
          <p:spPr bwMode="auto">
            <a:xfrm>
              <a:off x="2216642" y="3033873"/>
              <a:ext cx="410775" cy="411480"/>
            </a:xfrm>
            <a:prstGeom prst="ellipse">
              <a:avLst/>
            </a:prstGeom>
            <a:solidFill>
              <a:srgbClr val="193F54"/>
            </a:solidFill>
            <a:ln w="19050" cap="flat">
              <a:solidFill>
                <a:schemeClr val="bg1"/>
              </a:solidFill>
              <a:round/>
              <a:headEnd type="none" w="med" len="med"/>
              <a:tailEnd type="none" w="med" len="med"/>
            </a:ln>
            <a:effectLst/>
          </p:spPr>
          <p:txBody>
            <a:bodyPr lIns="0" tIns="0" rIns="0" bIns="0"/>
            <a:lstStyle/>
            <a:p>
              <a:pPr algn="ctr" eaLnBrk="0" hangingPunct="0">
                <a:lnSpc>
                  <a:spcPct val="90000"/>
                </a:lnSpc>
                <a:defRPr/>
              </a:pPr>
              <a:endParaRPr lang="en-US" kern="0" dirty="0">
                <a:solidFill>
                  <a:schemeClr val="bg1"/>
                </a:solidFill>
                <a:latin typeface="Arial"/>
              </a:endParaRPr>
            </a:p>
          </p:txBody>
        </p:sp>
        <p:grpSp>
          <p:nvGrpSpPr>
            <p:cNvPr id="49" name="Group 151"/>
            <p:cNvGrpSpPr/>
            <p:nvPr/>
          </p:nvGrpSpPr>
          <p:grpSpPr>
            <a:xfrm>
              <a:off x="2289295" y="3147344"/>
              <a:ext cx="265468" cy="184556"/>
              <a:chOff x="11117263" y="5981265"/>
              <a:chExt cx="463550" cy="322264"/>
            </a:xfrm>
            <a:effectLst/>
          </p:grpSpPr>
          <p:sp>
            <p:nvSpPr>
              <p:cNvPr id="50" name="Freeform 31"/>
              <p:cNvSpPr>
                <a:spLocks/>
              </p:cNvSpPr>
              <p:nvPr/>
            </p:nvSpPr>
            <p:spPr bwMode="auto">
              <a:xfrm>
                <a:off x="11117263" y="6009839"/>
                <a:ext cx="149225" cy="277814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1"/>
                  </a:cxn>
                  <a:cxn ang="0">
                    <a:pos x="0" y="71"/>
                  </a:cxn>
                  <a:cxn ang="0">
                    <a:pos x="1" y="74"/>
                  </a:cxn>
                  <a:cxn ang="0">
                    <a:pos x="40" y="32"/>
                  </a:cxn>
                  <a:cxn ang="0">
                    <a:pos x="1" y="0"/>
                  </a:cxn>
                </a:cxnLst>
                <a:rect l="0" t="0" r="r" b="b"/>
                <a:pathLst>
                  <a:path w="40" h="74">
                    <a:moveTo>
                      <a:pt x="1" y="0"/>
                    </a:moveTo>
                    <a:cubicBezTo>
                      <a:pt x="1" y="0"/>
                      <a:pt x="0" y="1"/>
                      <a:pt x="0" y="1"/>
                    </a:cubicBezTo>
                    <a:cubicBezTo>
                      <a:pt x="0" y="71"/>
                      <a:pt x="0" y="71"/>
                      <a:pt x="0" y="71"/>
                    </a:cubicBezTo>
                    <a:cubicBezTo>
                      <a:pt x="0" y="72"/>
                      <a:pt x="1" y="73"/>
                      <a:pt x="1" y="74"/>
                    </a:cubicBezTo>
                    <a:cubicBezTo>
                      <a:pt x="40" y="32"/>
                      <a:pt x="40" y="32"/>
                      <a:pt x="40" y="32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dirty="0">
                  <a:solidFill>
                    <a:schemeClr val="bg1"/>
                  </a:solidFill>
                  <a:latin typeface="Arial"/>
                </a:endParaRPr>
              </a:p>
            </p:txBody>
          </p:sp>
          <p:sp>
            <p:nvSpPr>
              <p:cNvPr id="51" name="Freeform 32"/>
              <p:cNvSpPr>
                <a:spLocks/>
              </p:cNvSpPr>
              <p:nvPr/>
            </p:nvSpPr>
            <p:spPr bwMode="auto">
              <a:xfrm>
                <a:off x="11431588" y="6009839"/>
                <a:ext cx="149225" cy="277814"/>
              </a:xfrm>
              <a:custGeom>
                <a:avLst/>
                <a:gdLst/>
                <a:ahLst/>
                <a:cxnLst>
                  <a:cxn ang="0">
                    <a:pos x="40" y="0"/>
                  </a:cxn>
                  <a:cxn ang="0">
                    <a:pos x="40" y="1"/>
                  </a:cxn>
                  <a:cxn ang="0">
                    <a:pos x="40" y="71"/>
                  </a:cxn>
                  <a:cxn ang="0">
                    <a:pos x="39" y="74"/>
                  </a:cxn>
                  <a:cxn ang="0">
                    <a:pos x="0" y="32"/>
                  </a:cxn>
                  <a:cxn ang="0">
                    <a:pos x="40" y="0"/>
                  </a:cxn>
                </a:cxnLst>
                <a:rect l="0" t="0" r="r" b="b"/>
                <a:pathLst>
                  <a:path w="40" h="74">
                    <a:moveTo>
                      <a:pt x="40" y="0"/>
                    </a:moveTo>
                    <a:cubicBezTo>
                      <a:pt x="40" y="0"/>
                      <a:pt x="40" y="1"/>
                      <a:pt x="40" y="1"/>
                    </a:cubicBezTo>
                    <a:cubicBezTo>
                      <a:pt x="40" y="71"/>
                      <a:pt x="40" y="71"/>
                      <a:pt x="40" y="71"/>
                    </a:cubicBezTo>
                    <a:cubicBezTo>
                      <a:pt x="40" y="72"/>
                      <a:pt x="40" y="73"/>
                      <a:pt x="39" y="74"/>
                    </a:cubicBezTo>
                    <a:cubicBezTo>
                      <a:pt x="0" y="32"/>
                      <a:pt x="0" y="32"/>
                      <a:pt x="0" y="32"/>
                    </a:cubicBezTo>
                    <a:lnTo>
                      <a:pt x="40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dirty="0">
                  <a:solidFill>
                    <a:schemeClr val="bg1"/>
                  </a:solidFill>
                  <a:latin typeface="Arial"/>
                </a:endParaRPr>
              </a:p>
            </p:txBody>
          </p:sp>
          <p:sp>
            <p:nvSpPr>
              <p:cNvPr id="52" name="Freeform 33"/>
              <p:cNvSpPr>
                <a:spLocks/>
              </p:cNvSpPr>
              <p:nvPr/>
            </p:nvSpPr>
            <p:spPr bwMode="auto">
              <a:xfrm>
                <a:off x="11153775" y="6152717"/>
                <a:ext cx="390526" cy="150812"/>
              </a:xfrm>
              <a:custGeom>
                <a:avLst/>
                <a:gdLst/>
                <a:ahLst/>
                <a:cxnLst>
                  <a:cxn ang="0">
                    <a:pos x="52" y="40"/>
                  </a:cxn>
                  <a:cxn ang="0">
                    <a:pos x="104" y="40"/>
                  </a:cxn>
                  <a:cxn ang="0">
                    <a:pos x="104" y="40"/>
                  </a:cxn>
                  <a:cxn ang="0">
                    <a:pos x="67" y="0"/>
                  </a:cxn>
                  <a:cxn ang="0">
                    <a:pos x="55" y="10"/>
                  </a:cxn>
                  <a:cxn ang="0">
                    <a:pos x="52" y="11"/>
                  </a:cxn>
                  <a:cxn ang="0">
                    <a:pos x="50" y="10"/>
                  </a:cxn>
                  <a:cxn ang="0">
                    <a:pos x="38" y="0"/>
                  </a:cxn>
                  <a:cxn ang="0">
                    <a:pos x="0" y="40"/>
                  </a:cxn>
                  <a:cxn ang="0">
                    <a:pos x="1" y="40"/>
                  </a:cxn>
                  <a:cxn ang="0">
                    <a:pos x="52" y="40"/>
                  </a:cxn>
                </a:cxnLst>
                <a:rect l="0" t="0" r="r" b="b"/>
                <a:pathLst>
                  <a:path w="104" h="40">
                    <a:moveTo>
                      <a:pt x="52" y="40"/>
                    </a:moveTo>
                    <a:cubicBezTo>
                      <a:pt x="104" y="40"/>
                      <a:pt x="104" y="40"/>
                      <a:pt x="104" y="40"/>
                    </a:cubicBezTo>
                    <a:cubicBezTo>
                      <a:pt x="104" y="40"/>
                      <a:pt x="104" y="40"/>
                      <a:pt x="104" y="40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55" y="10"/>
                      <a:pt x="55" y="10"/>
                      <a:pt x="55" y="10"/>
                    </a:cubicBezTo>
                    <a:cubicBezTo>
                      <a:pt x="54" y="11"/>
                      <a:pt x="53" y="11"/>
                      <a:pt x="52" y="11"/>
                    </a:cubicBezTo>
                    <a:cubicBezTo>
                      <a:pt x="51" y="11"/>
                      <a:pt x="50" y="11"/>
                      <a:pt x="50" y="10"/>
                    </a:cubicBezTo>
                    <a:cubicBezTo>
                      <a:pt x="38" y="0"/>
                      <a:pt x="38" y="0"/>
                      <a:pt x="38" y="0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0" y="40"/>
                      <a:pt x="0" y="40"/>
                      <a:pt x="1" y="40"/>
                    </a:cubicBezTo>
                    <a:lnTo>
                      <a:pt x="52" y="4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dirty="0">
                  <a:solidFill>
                    <a:schemeClr val="bg1"/>
                  </a:solidFill>
                  <a:latin typeface="Arial"/>
                </a:endParaRPr>
              </a:p>
            </p:txBody>
          </p:sp>
          <p:sp>
            <p:nvSpPr>
              <p:cNvPr id="53" name="Freeform 34"/>
              <p:cNvSpPr>
                <a:spLocks/>
              </p:cNvSpPr>
              <p:nvPr/>
            </p:nvSpPr>
            <p:spPr bwMode="auto">
              <a:xfrm>
                <a:off x="11139488" y="5981265"/>
                <a:ext cx="423861" cy="168274"/>
              </a:xfrm>
              <a:custGeom>
                <a:avLst/>
                <a:gdLst/>
                <a:ahLst/>
                <a:cxnLst>
                  <a:cxn ang="0">
                    <a:pos x="56" y="45"/>
                  </a:cxn>
                  <a:cxn ang="0">
                    <a:pos x="60" y="43"/>
                  </a:cxn>
                  <a:cxn ang="0">
                    <a:pos x="113" y="0"/>
                  </a:cxn>
                  <a:cxn ang="0">
                    <a:pos x="111" y="0"/>
                  </a:cxn>
                  <a:cxn ang="0">
                    <a:pos x="56" y="0"/>
                  </a:cxn>
                  <a:cxn ang="0">
                    <a:pos x="2" y="0"/>
                  </a:cxn>
                  <a:cxn ang="0">
                    <a:pos x="0" y="0"/>
                  </a:cxn>
                  <a:cxn ang="0">
                    <a:pos x="52" y="43"/>
                  </a:cxn>
                  <a:cxn ang="0">
                    <a:pos x="56" y="45"/>
                  </a:cxn>
                </a:cxnLst>
                <a:rect l="0" t="0" r="r" b="b"/>
                <a:pathLst>
                  <a:path w="113" h="45">
                    <a:moveTo>
                      <a:pt x="56" y="45"/>
                    </a:moveTo>
                    <a:cubicBezTo>
                      <a:pt x="58" y="45"/>
                      <a:pt x="59" y="44"/>
                      <a:pt x="60" y="43"/>
                    </a:cubicBezTo>
                    <a:cubicBezTo>
                      <a:pt x="113" y="0"/>
                      <a:pt x="113" y="0"/>
                      <a:pt x="113" y="0"/>
                    </a:cubicBezTo>
                    <a:cubicBezTo>
                      <a:pt x="112" y="0"/>
                      <a:pt x="111" y="0"/>
                      <a:pt x="111" y="0"/>
                    </a:cubicBezTo>
                    <a:cubicBezTo>
                      <a:pt x="56" y="0"/>
                      <a:pt x="56" y="0"/>
                      <a:pt x="56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52" y="43"/>
                      <a:pt x="52" y="43"/>
                      <a:pt x="52" y="43"/>
                    </a:cubicBezTo>
                    <a:cubicBezTo>
                      <a:pt x="53" y="44"/>
                      <a:pt x="55" y="45"/>
                      <a:pt x="56" y="45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dirty="0">
                  <a:solidFill>
                    <a:schemeClr val="bg1"/>
                  </a:solidFill>
                  <a:latin typeface="Arial"/>
                </a:endParaRPr>
              </a:p>
            </p:txBody>
          </p:sp>
        </p:grpSp>
      </p:grpSp>
      <p:grpSp>
        <p:nvGrpSpPr>
          <p:cNvPr id="54" name="Group 53"/>
          <p:cNvGrpSpPr/>
          <p:nvPr/>
        </p:nvGrpSpPr>
        <p:grpSpPr>
          <a:xfrm>
            <a:off x="6058673" y="3898579"/>
            <a:ext cx="441146" cy="411480"/>
            <a:chOff x="3732349" y="3033873"/>
            <a:chExt cx="441146" cy="411480"/>
          </a:xfrm>
        </p:grpSpPr>
        <p:sp>
          <p:nvSpPr>
            <p:cNvPr id="55" name="Oval 54"/>
            <p:cNvSpPr>
              <a:spLocks noChangeAspect="1"/>
            </p:cNvSpPr>
            <p:nvPr/>
          </p:nvSpPr>
          <p:spPr bwMode="auto">
            <a:xfrm>
              <a:off x="3747535" y="3033873"/>
              <a:ext cx="410775" cy="411480"/>
            </a:xfrm>
            <a:prstGeom prst="ellipse">
              <a:avLst/>
            </a:prstGeom>
            <a:solidFill>
              <a:srgbClr val="193F54"/>
            </a:solidFill>
            <a:ln w="19050" cap="flat">
              <a:solidFill>
                <a:schemeClr val="bg1"/>
              </a:solidFill>
              <a:round/>
              <a:headEnd type="none" w="med" len="med"/>
              <a:tailEnd type="none" w="med" len="med"/>
            </a:ln>
            <a:effectLst/>
          </p:spPr>
          <p:txBody>
            <a:bodyPr lIns="0" tIns="0" rIns="0" bIns="0"/>
            <a:lstStyle/>
            <a:p>
              <a:pPr eaLnBrk="0" hangingPunct="0">
                <a:lnSpc>
                  <a:spcPct val="90000"/>
                </a:lnSpc>
              </a:pPr>
              <a:endParaRPr lang="en-US" kern="1200" dirty="0">
                <a:solidFill>
                  <a:schemeClr val="bg1"/>
                </a:solidFill>
                <a:latin typeface="Arial"/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3732349" y="3139586"/>
              <a:ext cx="441146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700" kern="1200" dirty="0" smtClean="0">
                  <a:solidFill>
                    <a:schemeClr val="bg1"/>
                  </a:solidFill>
                  <a:latin typeface="Arial"/>
                </a:rPr>
                <a:t>WWW</a:t>
              </a:r>
              <a:endParaRPr lang="en-US" sz="700" kern="1200" dirty="0">
                <a:solidFill>
                  <a:schemeClr val="bg1"/>
                </a:solidFill>
                <a:latin typeface="Arial"/>
              </a:endParaRPr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6940381" y="3435898"/>
            <a:ext cx="411480" cy="411480"/>
            <a:chOff x="8795608" y="3927132"/>
            <a:chExt cx="411480" cy="411480"/>
          </a:xfrm>
        </p:grpSpPr>
        <p:sp>
          <p:nvSpPr>
            <p:cNvPr id="58" name="Oval 263"/>
            <p:cNvSpPr>
              <a:spLocks noChangeAspect="1"/>
            </p:cNvSpPr>
            <p:nvPr/>
          </p:nvSpPr>
          <p:spPr bwMode="auto">
            <a:xfrm>
              <a:off x="8795608" y="3927132"/>
              <a:ext cx="411480" cy="411480"/>
            </a:xfrm>
            <a:prstGeom prst="ellipse">
              <a:avLst/>
            </a:prstGeom>
            <a:solidFill>
              <a:srgbClr val="0D4056"/>
            </a:solidFill>
            <a:ln w="19050" cap="flat">
              <a:solidFill>
                <a:schemeClr val="bg1"/>
              </a:solidFill>
              <a:round/>
              <a:headEnd type="none" w="med" len="med"/>
              <a:tailEnd type="none" w="med" len="med"/>
            </a:ln>
            <a:effectLst/>
          </p:spPr>
          <p:txBody>
            <a:bodyPr lIns="0" tIns="0" rIns="0" bIns="0"/>
            <a:lstStyle/>
            <a:p>
              <a:pPr eaLnBrk="0" hangingPunct="0">
                <a:lnSpc>
                  <a:spcPct val="90000"/>
                </a:lnSpc>
              </a:pPr>
              <a:endParaRPr lang="en-US" kern="0" dirty="0">
                <a:solidFill>
                  <a:schemeClr val="bg1"/>
                </a:solidFill>
                <a:latin typeface="Arial"/>
              </a:endParaRPr>
            </a:p>
          </p:txBody>
        </p:sp>
        <p:grpSp>
          <p:nvGrpSpPr>
            <p:cNvPr id="59" name="Group 58"/>
            <p:cNvGrpSpPr/>
            <p:nvPr/>
          </p:nvGrpSpPr>
          <p:grpSpPr>
            <a:xfrm>
              <a:off x="8870808" y="4051869"/>
              <a:ext cx="261080" cy="162007"/>
              <a:chOff x="8731739" y="8055788"/>
              <a:chExt cx="261080" cy="162007"/>
            </a:xfrm>
          </p:grpSpPr>
          <p:sp>
            <p:nvSpPr>
              <p:cNvPr id="60" name="Rectangle 17"/>
              <p:cNvSpPr>
                <a:spLocks noChangeArrowheads="1"/>
              </p:cNvSpPr>
              <p:nvPr/>
            </p:nvSpPr>
            <p:spPr bwMode="auto">
              <a:xfrm>
                <a:off x="8731739" y="8055788"/>
                <a:ext cx="79757" cy="17447"/>
              </a:xfrm>
              <a:prstGeom prst="rect">
                <a:avLst/>
              </a:prstGeom>
              <a:solidFill>
                <a:srgbClr val="FFFFFF"/>
              </a:solidFill>
              <a:ln w="19050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defTabSz="1190380"/>
                <a:endParaRPr lang="en-US" dirty="0" smtClean="0">
                  <a:solidFill>
                    <a:srgbClr val="4C4D4F"/>
                  </a:solidFill>
                  <a:latin typeface="Arial"/>
                </a:endParaRPr>
              </a:p>
            </p:txBody>
          </p:sp>
          <p:sp>
            <p:nvSpPr>
              <p:cNvPr id="61" name="Rectangle 18"/>
              <p:cNvSpPr>
                <a:spLocks noChangeArrowheads="1"/>
              </p:cNvSpPr>
              <p:nvPr/>
            </p:nvSpPr>
            <p:spPr bwMode="auto">
              <a:xfrm>
                <a:off x="8822712" y="8055788"/>
                <a:ext cx="79757" cy="17447"/>
              </a:xfrm>
              <a:prstGeom prst="rect">
                <a:avLst/>
              </a:prstGeom>
              <a:solidFill>
                <a:srgbClr val="FFFFFF"/>
              </a:solidFill>
              <a:ln w="19050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defTabSz="1190380"/>
                <a:endParaRPr lang="en-US" dirty="0" smtClean="0">
                  <a:solidFill>
                    <a:srgbClr val="4C4D4F"/>
                  </a:solidFill>
                  <a:latin typeface="Arial"/>
                </a:endParaRPr>
              </a:p>
            </p:txBody>
          </p:sp>
          <p:sp>
            <p:nvSpPr>
              <p:cNvPr id="62" name="Rectangle 19"/>
              <p:cNvSpPr>
                <a:spLocks noChangeArrowheads="1"/>
              </p:cNvSpPr>
              <p:nvPr/>
            </p:nvSpPr>
            <p:spPr bwMode="auto">
              <a:xfrm>
                <a:off x="8913062" y="8055788"/>
                <a:ext cx="79757" cy="17447"/>
              </a:xfrm>
              <a:prstGeom prst="rect">
                <a:avLst/>
              </a:prstGeom>
              <a:solidFill>
                <a:srgbClr val="FFFFFF"/>
              </a:solidFill>
              <a:ln w="19050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defTabSz="1190380"/>
                <a:endParaRPr lang="en-US" dirty="0" smtClean="0">
                  <a:solidFill>
                    <a:srgbClr val="4C4D4F"/>
                  </a:solidFill>
                  <a:latin typeface="Arial"/>
                </a:endParaRPr>
              </a:p>
            </p:txBody>
          </p:sp>
          <p:sp>
            <p:nvSpPr>
              <p:cNvPr id="63" name="Rectangle 20"/>
              <p:cNvSpPr>
                <a:spLocks noChangeArrowheads="1"/>
              </p:cNvSpPr>
              <p:nvPr/>
            </p:nvSpPr>
            <p:spPr bwMode="auto">
              <a:xfrm>
                <a:off x="8777225" y="8084451"/>
                <a:ext cx="79757" cy="18070"/>
              </a:xfrm>
              <a:prstGeom prst="rect">
                <a:avLst/>
              </a:prstGeom>
              <a:solidFill>
                <a:srgbClr val="FFFFFF"/>
              </a:solidFill>
              <a:ln w="19050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defTabSz="1190380"/>
                <a:endParaRPr lang="en-US" dirty="0" smtClean="0">
                  <a:solidFill>
                    <a:srgbClr val="4C4D4F"/>
                  </a:solidFill>
                  <a:latin typeface="Arial"/>
                </a:endParaRPr>
              </a:p>
            </p:txBody>
          </p:sp>
          <p:sp>
            <p:nvSpPr>
              <p:cNvPr id="64" name="Rectangle 21"/>
              <p:cNvSpPr>
                <a:spLocks noChangeArrowheads="1"/>
              </p:cNvSpPr>
              <p:nvPr/>
            </p:nvSpPr>
            <p:spPr bwMode="auto">
              <a:xfrm>
                <a:off x="8867575" y="8084451"/>
                <a:ext cx="79757" cy="18070"/>
              </a:xfrm>
              <a:prstGeom prst="rect">
                <a:avLst/>
              </a:prstGeom>
              <a:solidFill>
                <a:srgbClr val="FFFFFF"/>
              </a:solidFill>
              <a:ln w="19050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defTabSz="1190380"/>
                <a:endParaRPr lang="en-US" dirty="0" smtClean="0">
                  <a:solidFill>
                    <a:srgbClr val="4C4D4F"/>
                  </a:solidFill>
                  <a:latin typeface="Arial"/>
                </a:endParaRPr>
              </a:p>
            </p:txBody>
          </p:sp>
          <p:sp>
            <p:nvSpPr>
              <p:cNvPr id="65" name="Rectangle 22"/>
              <p:cNvSpPr>
                <a:spLocks noChangeArrowheads="1"/>
              </p:cNvSpPr>
              <p:nvPr/>
            </p:nvSpPr>
            <p:spPr bwMode="auto">
              <a:xfrm>
                <a:off x="8731739" y="8084451"/>
                <a:ext cx="34271" cy="18070"/>
              </a:xfrm>
              <a:prstGeom prst="rect">
                <a:avLst/>
              </a:prstGeom>
              <a:solidFill>
                <a:srgbClr val="FFFFFF"/>
              </a:solidFill>
              <a:ln w="19050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defTabSz="1190380"/>
                <a:endParaRPr lang="en-US" dirty="0" smtClean="0">
                  <a:solidFill>
                    <a:srgbClr val="4C4D4F"/>
                  </a:solidFill>
                  <a:latin typeface="Arial"/>
                </a:endParaRPr>
              </a:p>
            </p:txBody>
          </p:sp>
          <p:sp>
            <p:nvSpPr>
              <p:cNvPr id="66" name="Rectangle 23"/>
              <p:cNvSpPr>
                <a:spLocks noChangeArrowheads="1"/>
              </p:cNvSpPr>
              <p:nvPr/>
            </p:nvSpPr>
            <p:spPr bwMode="auto">
              <a:xfrm>
                <a:off x="8958548" y="8084451"/>
                <a:ext cx="34271" cy="18070"/>
              </a:xfrm>
              <a:prstGeom prst="rect">
                <a:avLst/>
              </a:prstGeom>
              <a:solidFill>
                <a:srgbClr val="FFFFFF"/>
              </a:solidFill>
              <a:ln w="19050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defTabSz="1190380"/>
                <a:endParaRPr lang="en-US" dirty="0" smtClean="0">
                  <a:solidFill>
                    <a:srgbClr val="4C4D4F"/>
                  </a:solidFill>
                  <a:latin typeface="Arial"/>
                </a:endParaRPr>
              </a:p>
            </p:txBody>
          </p:sp>
          <p:sp>
            <p:nvSpPr>
              <p:cNvPr id="67" name="Rectangle 24"/>
              <p:cNvSpPr>
                <a:spLocks noChangeArrowheads="1"/>
              </p:cNvSpPr>
              <p:nvPr/>
            </p:nvSpPr>
            <p:spPr bwMode="auto">
              <a:xfrm>
                <a:off x="8731739" y="8113114"/>
                <a:ext cx="79757" cy="18070"/>
              </a:xfrm>
              <a:prstGeom prst="rect">
                <a:avLst/>
              </a:prstGeom>
              <a:solidFill>
                <a:srgbClr val="FFFFFF"/>
              </a:solidFill>
              <a:ln w="19050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defTabSz="1190380"/>
                <a:endParaRPr lang="en-US" dirty="0" smtClean="0">
                  <a:solidFill>
                    <a:srgbClr val="4C4D4F"/>
                  </a:solidFill>
                  <a:latin typeface="Arial"/>
                </a:endParaRPr>
              </a:p>
            </p:txBody>
          </p:sp>
          <p:sp>
            <p:nvSpPr>
              <p:cNvPr id="68" name="Rectangle 25"/>
              <p:cNvSpPr>
                <a:spLocks noChangeArrowheads="1"/>
              </p:cNvSpPr>
              <p:nvPr/>
            </p:nvSpPr>
            <p:spPr bwMode="auto">
              <a:xfrm>
                <a:off x="8822712" y="8113114"/>
                <a:ext cx="79757" cy="18070"/>
              </a:xfrm>
              <a:prstGeom prst="rect">
                <a:avLst/>
              </a:prstGeom>
              <a:solidFill>
                <a:srgbClr val="FFFFFF"/>
              </a:solidFill>
              <a:ln w="19050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defTabSz="1190380"/>
                <a:endParaRPr lang="en-US" dirty="0" smtClean="0">
                  <a:solidFill>
                    <a:srgbClr val="4C4D4F"/>
                  </a:solidFill>
                  <a:latin typeface="Arial"/>
                </a:endParaRPr>
              </a:p>
            </p:txBody>
          </p:sp>
          <p:sp>
            <p:nvSpPr>
              <p:cNvPr id="69" name="Rectangle 26"/>
              <p:cNvSpPr>
                <a:spLocks noChangeArrowheads="1"/>
              </p:cNvSpPr>
              <p:nvPr/>
            </p:nvSpPr>
            <p:spPr bwMode="auto">
              <a:xfrm>
                <a:off x="8913062" y="8113114"/>
                <a:ext cx="79757" cy="18070"/>
              </a:xfrm>
              <a:prstGeom prst="rect">
                <a:avLst/>
              </a:prstGeom>
              <a:solidFill>
                <a:srgbClr val="FFFFFF"/>
              </a:solidFill>
              <a:ln w="19050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defTabSz="1190380"/>
                <a:endParaRPr lang="en-US" dirty="0" smtClean="0">
                  <a:solidFill>
                    <a:srgbClr val="4C4D4F"/>
                  </a:solidFill>
                  <a:latin typeface="Arial"/>
                </a:endParaRPr>
              </a:p>
            </p:txBody>
          </p:sp>
          <p:sp>
            <p:nvSpPr>
              <p:cNvPr id="70" name="Rectangle 27"/>
              <p:cNvSpPr>
                <a:spLocks noChangeArrowheads="1"/>
              </p:cNvSpPr>
              <p:nvPr/>
            </p:nvSpPr>
            <p:spPr bwMode="auto">
              <a:xfrm>
                <a:off x="8777225" y="8142399"/>
                <a:ext cx="79757" cy="17447"/>
              </a:xfrm>
              <a:prstGeom prst="rect">
                <a:avLst/>
              </a:prstGeom>
              <a:solidFill>
                <a:srgbClr val="FFFFFF"/>
              </a:solidFill>
              <a:ln w="19050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defTabSz="1190380"/>
                <a:endParaRPr lang="en-US" dirty="0" smtClean="0">
                  <a:solidFill>
                    <a:srgbClr val="4C4D4F"/>
                  </a:solidFill>
                  <a:latin typeface="Arial"/>
                </a:endParaRPr>
              </a:p>
            </p:txBody>
          </p:sp>
          <p:sp>
            <p:nvSpPr>
              <p:cNvPr id="71" name="Rectangle 28"/>
              <p:cNvSpPr>
                <a:spLocks noChangeArrowheads="1"/>
              </p:cNvSpPr>
              <p:nvPr/>
            </p:nvSpPr>
            <p:spPr bwMode="auto">
              <a:xfrm>
                <a:off x="8867575" y="8142399"/>
                <a:ext cx="79757" cy="17447"/>
              </a:xfrm>
              <a:prstGeom prst="rect">
                <a:avLst/>
              </a:prstGeom>
              <a:solidFill>
                <a:srgbClr val="FFFFFF"/>
              </a:solidFill>
              <a:ln w="19050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defTabSz="1190380"/>
                <a:endParaRPr lang="en-US" dirty="0" smtClean="0">
                  <a:solidFill>
                    <a:srgbClr val="4C4D4F"/>
                  </a:solidFill>
                  <a:latin typeface="Arial"/>
                </a:endParaRPr>
              </a:p>
            </p:txBody>
          </p:sp>
          <p:sp>
            <p:nvSpPr>
              <p:cNvPr id="72" name="Rectangle 29"/>
              <p:cNvSpPr>
                <a:spLocks noChangeArrowheads="1"/>
              </p:cNvSpPr>
              <p:nvPr/>
            </p:nvSpPr>
            <p:spPr bwMode="auto">
              <a:xfrm>
                <a:off x="8731739" y="8142399"/>
                <a:ext cx="34271" cy="17447"/>
              </a:xfrm>
              <a:prstGeom prst="rect">
                <a:avLst/>
              </a:prstGeom>
              <a:solidFill>
                <a:srgbClr val="FFFFFF"/>
              </a:solidFill>
              <a:ln w="19050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defTabSz="1190380"/>
                <a:endParaRPr lang="en-US" dirty="0" smtClean="0">
                  <a:solidFill>
                    <a:srgbClr val="4C4D4F"/>
                  </a:solidFill>
                  <a:latin typeface="Arial"/>
                </a:endParaRPr>
              </a:p>
            </p:txBody>
          </p:sp>
          <p:sp>
            <p:nvSpPr>
              <p:cNvPr id="73" name="Rectangle 30"/>
              <p:cNvSpPr>
                <a:spLocks noChangeArrowheads="1"/>
              </p:cNvSpPr>
              <p:nvPr/>
            </p:nvSpPr>
            <p:spPr bwMode="auto">
              <a:xfrm>
                <a:off x="8958548" y="8142399"/>
                <a:ext cx="34271" cy="17447"/>
              </a:xfrm>
              <a:prstGeom prst="rect">
                <a:avLst/>
              </a:prstGeom>
              <a:solidFill>
                <a:srgbClr val="FFFFFF"/>
              </a:solidFill>
              <a:ln w="19050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defTabSz="1190380"/>
                <a:endParaRPr lang="en-US" dirty="0" smtClean="0">
                  <a:solidFill>
                    <a:srgbClr val="4C4D4F"/>
                  </a:solidFill>
                  <a:latin typeface="Arial"/>
                </a:endParaRPr>
              </a:p>
            </p:txBody>
          </p:sp>
          <p:sp>
            <p:nvSpPr>
              <p:cNvPr id="74" name="Rectangle 31"/>
              <p:cNvSpPr>
                <a:spLocks noChangeArrowheads="1"/>
              </p:cNvSpPr>
              <p:nvPr/>
            </p:nvSpPr>
            <p:spPr bwMode="auto">
              <a:xfrm>
                <a:off x="8731739" y="8171062"/>
                <a:ext cx="79757" cy="17447"/>
              </a:xfrm>
              <a:prstGeom prst="rect">
                <a:avLst/>
              </a:prstGeom>
              <a:solidFill>
                <a:srgbClr val="FFFFFF"/>
              </a:solidFill>
              <a:ln w="19050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defTabSz="1190380"/>
                <a:endParaRPr lang="en-US" dirty="0" smtClean="0">
                  <a:solidFill>
                    <a:srgbClr val="4C4D4F"/>
                  </a:solidFill>
                  <a:latin typeface="Arial"/>
                </a:endParaRPr>
              </a:p>
            </p:txBody>
          </p:sp>
          <p:sp>
            <p:nvSpPr>
              <p:cNvPr id="75" name="Rectangle 32"/>
              <p:cNvSpPr>
                <a:spLocks noChangeArrowheads="1"/>
              </p:cNvSpPr>
              <p:nvPr/>
            </p:nvSpPr>
            <p:spPr bwMode="auto">
              <a:xfrm>
                <a:off x="8822712" y="8171062"/>
                <a:ext cx="79757" cy="17447"/>
              </a:xfrm>
              <a:prstGeom prst="rect">
                <a:avLst/>
              </a:prstGeom>
              <a:solidFill>
                <a:srgbClr val="FFFFFF"/>
              </a:solidFill>
              <a:ln w="19050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defTabSz="1190380"/>
                <a:endParaRPr lang="en-US" dirty="0" smtClean="0">
                  <a:solidFill>
                    <a:srgbClr val="4C4D4F"/>
                  </a:solidFill>
                  <a:latin typeface="Arial"/>
                </a:endParaRPr>
              </a:p>
            </p:txBody>
          </p:sp>
          <p:sp>
            <p:nvSpPr>
              <p:cNvPr id="76" name="Rectangle 33"/>
              <p:cNvSpPr>
                <a:spLocks noChangeArrowheads="1"/>
              </p:cNvSpPr>
              <p:nvPr/>
            </p:nvSpPr>
            <p:spPr bwMode="auto">
              <a:xfrm>
                <a:off x="8913062" y="8171062"/>
                <a:ext cx="79757" cy="17447"/>
              </a:xfrm>
              <a:prstGeom prst="rect">
                <a:avLst/>
              </a:prstGeom>
              <a:solidFill>
                <a:srgbClr val="FFFFFF"/>
              </a:solidFill>
              <a:ln w="19050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defTabSz="1190380"/>
                <a:endParaRPr lang="en-US" dirty="0" smtClean="0">
                  <a:solidFill>
                    <a:srgbClr val="4C4D4F"/>
                  </a:solidFill>
                  <a:latin typeface="Arial"/>
                </a:endParaRPr>
              </a:p>
            </p:txBody>
          </p:sp>
          <p:sp>
            <p:nvSpPr>
              <p:cNvPr id="77" name="Rectangle 34"/>
              <p:cNvSpPr>
                <a:spLocks noChangeArrowheads="1"/>
              </p:cNvSpPr>
              <p:nvPr/>
            </p:nvSpPr>
            <p:spPr bwMode="auto">
              <a:xfrm>
                <a:off x="8777225" y="8199725"/>
                <a:ext cx="79757" cy="18070"/>
              </a:xfrm>
              <a:prstGeom prst="rect">
                <a:avLst/>
              </a:prstGeom>
              <a:solidFill>
                <a:srgbClr val="FFFFFF"/>
              </a:solidFill>
              <a:ln w="19050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defTabSz="1190380"/>
                <a:endParaRPr lang="en-US" dirty="0" smtClean="0">
                  <a:solidFill>
                    <a:srgbClr val="4C4D4F"/>
                  </a:solidFill>
                  <a:latin typeface="Arial"/>
                </a:endParaRPr>
              </a:p>
            </p:txBody>
          </p:sp>
          <p:sp>
            <p:nvSpPr>
              <p:cNvPr id="78" name="Rectangle 35"/>
              <p:cNvSpPr>
                <a:spLocks noChangeArrowheads="1"/>
              </p:cNvSpPr>
              <p:nvPr/>
            </p:nvSpPr>
            <p:spPr bwMode="auto">
              <a:xfrm>
                <a:off x="8867575" y="8199725"/>
                <a:ext cx="79757" cy="18070"/>
              </a:xfrm>
              <a:prstGeom prst="rect">
                <a:avLst/>
              </a:prstGeom>
              <a:solidFill>
                <a:srgbClr val="FFFFFF"/>
              </a:solidFill>
              <a:ln w="19050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defTabSz="1190380"/>
                <a:endParaRPr lang="en-US" dirty="0" smtClean="0">
                  <a:solidFill>
                    <a:srgbClr val="4C4D4F"/>
                  </a:solidFill>
                  <a:latin typeface="Arial"/>
                </a:endParaRPr>
              </a:p>
            </p:txBody>
          </p:sp>
          <p:sp>
            <p:nvSpPr>
              <p:cNvPr id="79" name="Rectangle 36"/>
              <p:cNvSpPr>
                <a:spLocks noChangeArrowheads="1"/>
              </p:cNvSpPr>
              <p:nvPr/>
            </p:nvSpPr>
            <p:spPr bwMode="auto">
              <a:xfrm>
                <a:off x="8731739" y="8199725"/>
                <a:ext cx="34271" cy="18070"/>
              </a:xfrm>
              <a:prstGeom prst="rect">
                <a:avLst/>
              </a:prstGeom>
              <a:solidFill>
                <a:srgbClr val="FFFFFF"/>
              </a:solidFill>
              <a:ln w="19050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defTabSz="1190380"/>
                <a:endParaRPr lang="en-US" dirty="0" smtClean="0">
                  <a:solidFill>
                    <a:srgbClr val="4C4D4F"/>
                  </a:solidFill>
                  <a:latin typeface="Arial"/>
                </a:endParaRPr>
              </a:p>
            </p:txBody>
          </p:sp>
          <p:sp>
            <p:nvSpPr>
              <p:cNvPr id="80" name="Rectangle 37"/>
              <p:cNvSpPr>
                <a:spLocks noChangeArrowheads="1"/>
              </p:cNvSpPr>
              <p:nvPr/>
            </p:nvSpPr>
            <p:spPr bwMode="auto">
              <a:xfrm>
                <a:off x="8958548" y="8199725"/>
                <a:ext cx="34271" cy="18070"/>
              </a:xfrm>
              <a:prstGeom prst="rect">
                <a:avLst/>
              </a:prstGeom>
              <a:solidFill>
                <a:srgbClr val="FFFFFF"/>
              </a:solidFill>
              <a:ln w="19050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defTabSz="1190380"/>
                <a:endParaRPr lang="en-US" dirty="0" smtClean="0">
                  <a:solidFill>
                    <a:srgbClr val="4C4D4F"/>
                  </a:solidFill>
                  <a:latin typeface="Arial"/>
                </a:endParaRPr>
              </a:p>
            </p:txBody>
          </p:sp>
        </p:grpSp>
      </p:grpSp>
      <p:grpSp>
        <p:nvGrpSpPr>
          <p:cNvPr id="81" name="Group 80"/>
          <p:cNvGrpSpPr/>
          <p:nvPr/>
        </p:nvGrpSpPr>
        <p:grpSpPr>
          <a:xfrm>
            <a:off x="7244765" y="3864005"/>
            <a:ext cx="411480" cy="411480"/>
            <a:chOff x="8795608" y="2989676"/>
            <a:chExt cx="411480" cy="411480"/>
          </a:xfrm>
        </p:grpSpPr>
        <p:sp>
          <p:nvSpPr>
            <p:cNvPr id="82" name="Oval 263"/>
            <p:cNvSpPr>
              <a:spLocks/>
            </p:cNvSpPr>
            <p:nvPr/>
          </p:nvSpPr>
          <p:spPr bwMode="auto">
            <a:xfrm>
              <a:off x="8795608" y="2989676"/>
              <a:ext cx="411480" cy="411480"/>
            </a:xfrm>
            <a:prstGeom prst="ellipse">
              <a:avLst/>
            </a:prstGeom>
            <a:solidFill>
              <a:srgbClr val="193F54"/>
            </a:solidFill>
            <a:ln w="19050" cap="flat">
              <a:solidFill>
                <a:schemeClr val="bg1"/>
              </a:solidFill>
              <a:round/>
              <a:headEnd type="none" w="med" len="med"/>
              <a:tailEnd type="none" w="med" len="med"/>
            </a:ln>
            <a:effectLst/>
          </p:spPr>
          <p:txBody>
            <a:bodyPr lIns="0" tIns="0" rIns="0" bIns="0"/>
            <a:lstStyle/>
            <a:p>
              <a:pPr eaLnBrk="0" hangingPunct="0">
                <a:lnSpc>
                  <a:spcPct val="90000"/>
                </a:lnSpc>
              </a:pPr>
              <a:endParaRPr lang="en-US" kern="0" dirty="0">
                <a:solidFill>
                  <a:schemeClr val="bg1"/>
                </a:solidFill>
                <a:latin typeface="Arial"/>
              </a:endParaRPr>
            </a:p>
          </p:txBody>
        </p:sp>
        <p:sp>
          <p:nvSpPr>
            <p:cNvPr id="83" name="Freeform 11"/>
            <p:cNvSpPr>
              <a:spLocks/>
            </p:cNvSpPr>
            <p:nvPr/>
          </p:nvSpPr>
          <p:spPr bwMode="auto">
            <a:xfrm>
              <a:off x="8842598" y="3160491"/>
              <a:ext cx="317500" cy="69850"/>
            </a:xfrm>
            <a:custGeom>
              <a:avLst/>
              <a:gdLst/>
              <a:ahLst/>
              <a:cxnLst/>
              <a:rect l="l" t="t" r="r" b="b"/>
              <a:pathLst>
                <a:path w="317500" h="69850">
                  <a:moveTo>
                    <a:pt x="165100" y="7937"/>
                  </a:moveTo>
                  <a:lnTo>
                    <a:pt x="165100" y="58737"/>
                  </a:lnTo>
                  <a:lnTo>
                    <a:pt x="304800" y="58737"/>
                  </a:lnTo>
                  <a:lnTo>
                    <a:pt x="304800" y="7937"/>
                  </a:lnTo>
                  <a:close/>
                  <a:moveTo>
                    <a:pt x="15875" y="7937"/>
                  </a:moveTo>
                  <a:lnTo>
                    <a:pt x="15875" y="25400"/>
                  </a:lnTo>
                  <a:lnTo>
                    <a:pt x="66675" y="25400"/>
                  </a:lnTo>
                  <a:lnTo>
                    <a:pt x="66675" y="7937"/>
                  </a:lnTo>
                  <a:close/>
                  <a:moveTo>
                    <a:pt x="12267" y="0"/>
                  </a:moveTo>
                  <a:lnTo>
                    <a:pt x="305594" y="0"/>
                  </a:lnTo>
                  <a:cubicBezTo>
                    <a:pt x="312088" y="0"/>
                    <a:pt x="317500" y="5041"/>
                    <a:pt x="317500" y="11162"/>
                  </a:cubicBezTo>
                  <a:lnTo>
                    <a:pt x="317500" y="58689"/>
                  </a:lnTo>
                  <a:cubicBezTo>
                    <a:pt x="317500" y="64809"/>
                    <a:pt x="312088" y="69850"/>
                    <a:pt x="305594" y="69850"/>
                  </a:cubicBezTo>
                  <a:lnTo>
                    <a:pt x="12267" y="69850"/>
                  </a:lnTo>
                  <a:cubicBezTo>
                    <a:pt x="5412" y="69850"/>
                    <a:pt x="0" y="64809"/>
                    <a:pt x="0" y="58689"/>
                  </a:cubicBezTo>
                  <a:lnTo>
                    <a:pt x="0" y="11162"/>
                  </a:lnTo>
                  <a:cubicBezTo>
                    <a:pt x="0" y="5041"/>
                    <a:pt x="5412" y="0"/>
                    <a:pt x="12267" y="0"/>
                  </a:cubicBezTo>
                  <a:close/>
                </a:path>
              </a:pathLst>
            </a:custGeom>
            <a:solidFill>
              <a:srgbClr val="FEFEF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84" name="Group 83"/>
          <p:cNvGrpSpPr/>
          <p:nvPr/>
        </p:nvGrpSpPr>
        <p:grpSpPr>
          <a:xfrm>
            <a:off x="6713659" y="3892403"/>
            <a:ext cx="400387" cy="389756"/>
            <a:chOff x="9415533" y="2889123"/>
            <a:chExt cx="677649" cy="659655"/>
          </a:xfrm>
        </p:grpSpPr>
        <p:sp>
          <p:nvSpPr>
            <p:cNvPr id="85" name="Oval 263"/>
            <p:cNvSpPr>
              <a:spLocks/>
            </p:cNvSpPr>
            <p:nvPr/>
          </p:nvSpPr>
          <p:spPr bwMode="auto">
            <a:xfrm>
              <a:off x="9415533" y="2889123"/>
              <a:ext cx="677649" cy="659655"/>
            </a:xfrm>
            <a:prstGeom prst="ellipse">
              <a:avLst/>
            </a:prstGeom>
            <a:solidFill>
              <a:srgbClr val="0D4056"/>
            </a:solidFill>
            <a:ln w="12700" cmpd="sng">
              <a:headEnd type="none" w="med" len="med"/>
              <a:tailEnd type="none" w="med" len="med"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lIns="0" tIns="0" rIns="0" bIns="0"/>
            <a:lstStyle/>
            <a:p>
              <a:pPr defTabSz="913748" eaLnBrk="0" hangingPunct="0">
                <a:lnSpc>
                  <a:spcPct val="90000"/>
                </a:lnSpc>
                <a:defRPr/>
              </a:pPr>
              <a:endParaRPr lang="en-US" sz="1798" kern="0" dirty="0">
                <a:solidFill>
                  <a:srgbClr val="FFFFFF"/>
                </a:solidFill>
              </a:endParaRPr>
            </a:p>
          </p:txBody>
        </p:sp>
        <p:pic>
          <p:nvPicPr>
            <p:cNvPr id="86" name="Picture 85" descr="router arrows.emf"/>
            <p:cNvPicPr>
              <a:picLocks noChangeAspect="1"/>
            </p:cNvPicPr>
            <p:nvPr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525768" y="3020120"/>
              <a:ext cx="477105" cy="408571"/>
            </a:xfrm>
            <a:prstGeom prst="rect">
              <a:avLst/>
            </a:prstGeom>
          </p:spPr>
        </p:pic>
      </p:grpSp>
      <p:sp>
        <p:nvSpPr>
          <p:cNvPr id="33" name="Rectangle 32"/>
          <p:cNvSpPr/>
          <p:nvPr/>
        </p:nvSpPr>
        <p:spPr>
          <a:xfrm>
            <a:off x="6835718" y="2695618"/>
            <a:ext cx="2220695" cy="5396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85" lvl="0" algn="r" eaLnBrk="0" hangingPunct="0">
              <a:lnSpc>
                <a:spcPct val="90000"/>
              </a:lnSpc>
              <a:spcBef>
                <a:spcPts val="1480"/>
              </a:spcBef>
              <a:buClr>
                <a:srgbClr val="168ACB"/>
              </a:buClr>
              <a:buSzPct val="100000"/>
            </a:pPr>
            <a:r>
              <a:rPr lang="en-AU" kern="0" dirty="0" smtClean="0">
                <a:solidFill>
                  <a:srgbClr val="000000"/>
                </a:solidFill>
                <a:latin typeface="Arial"/>
                <a:ea typeface="Apple LiGothic Medium"/>
              </a:rPr>
              <a:t>Core Technologies and Concepts</a:t>
            </a:r>
            <a:endParaRPr lang="en-AU" kern="0" dirty="0">
              <a:solidFill>
                <a:srgbClr val="000000"/>
              </a:solidFill>
              <a:latin typeface="Arial"/>
              <a:ea typeface="Apple LiGothic Medium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03667" y="2573115"/>
            <a:ext cx="1054100" cy="10541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598472" y="706622"/>
            <a:ext cx="1054100" cy="10541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865009" y="3399822"/>
            <a:ext cx="1054100" cy="105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69335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Primer: Resource Access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7CC8FC-DC84-4CE8-AADD-ED05D9A2A54F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97793" y="1027340"/>
            <a:ext cx="8758621" cy="3567283"/>
          </a:xfrm>
        </p:spPr>
        <p:txBody>
          <a:bodyPr>
            <a:normAutofit/>
          </a:bodyPr>
          <a:lstStyle/>
          <a:p>
            <a:r>
              <a:rPr lang="en-US" dirty="0" smtClean="0"/>
              <a:t>Focus on </a:t>
            </a:r>
            <a:r>
              <a:rPr lang="en-US" b="1" dirty="0" smtClean="0">
                <a:solidFill>
                  <a:schemeClr val="accent2"/>
                </a:solidFill>
              </a:rPr>
              <a:t>WHO</a:t>
            </a:r>
            <a:r>
              <a:rPr lang="en-US" b="1" dirty="0" smtClean="0"/>
              <a:t> </a:t>
            </a:r>
            <a:r>
              <a:rPr lang="en-US" dirty="0" smtClean="0"/>
              <a:t>is accessing </a:t>
            </a:r>
            <a:r>
              <a:rPr lang="en-US" b="1" dirty="0" smtClean="0">
                <a:solidFill>
                  <a:srgbClr val="00A9E1"/>
                </a:solidFill>
              </a:rPr>
              <a:t>WHAT</a:t>
            </a:r>
            <a:r>
              <a:rPr lang="en-US" b="1" dirty="0" smtClean="0"/>
              <a:t> </a:t>
            </a:r>
            <a:r>
              <a:rPr lang="en-US" dirty="0" smtClean="0"/>
              <a:t>resources – obtaining </a:t>
            </a:r>
            <a:r>
              <a:rPr lang="en-US" i="1" dirty="0" smtClean="0"/>
              <a:t>attribution</a:t>
            </a:r>
            <a:r>
              <a:rPr lang="en-US" dirty="0" smtClean="0"/>
              <a:t>.</a:t>
            </a:r>
          </a:p>
          <a:p>
            <a:r>
              <a:rPr lang="en-US" dirty="0"/>
              <a:t>Can grab this info from a </a:t>
            </a:r>
            <a:r>
              <a:rPr lang="en-US" b="1" dirty="0">
                <a:solidFill>
                  <a:schemeClr val="accent2"/>
                </a:solidFill>
              </a:rPr>
              <a:t>variety </a:t>
            </a:r>
            <a:r>
              <a:rPr lang="en-US" dirty="0"/>
              <a:t>of sources!  (AAA, </a:t>
            </a:r>
            <a:r>
              <a:rPr lang="en-US" dirty="0" smtClean="0"/>
              <a:t>Proxy, FW/IDS .</a:t>
            </a:r>
            <a:r>
              <a:rPr lang="en-US" dirty="0"/>
              <a:t>..</a:t>
            </a:r>
            <a:r>
              <a:rPr lang="en-US" dirty="0" smtClean="0"/>
              <a:t>)</a:t>
            </a:r>
            <a:endParaRPr lang="en-US" dirty="0" smtClean="0"/>
          </a:p>
          <a:p>
            <a:r>
              <a:rPr lang="en-US" dirty="0" smtClean="0"/>
              <a:t>Some </a:t>
            </a:r>
            <a:r>
              <a:rPr lang="en-US" sz="2800" b="1" dirty="0" smtClean="0">
                <a:solidFill>
                  <a:srgbClr val="CC3300"/>
                </a:solidFill>
              </a:rPr>
              <a:t>Resource Access </a:t>
            </a:r>
            <a:r>
              <a:rPr lang="en-US" dirty="0" smtClean="0"/>
              <a:t>Reports we’ll focus on:</a:t>
            </a:r>
            <a:endParaRPr lang="en-US" dirty="0"/>
          </a:p>
          <a:p>
            <a:pPr lvl="1"/>
            <a:r>
              <a:rPr lang="en-US" b="1" dirty="0" smtClean="0">
                <a:solidFill>
                  <a:schemeClr val="tx1"/>
                </a:solidFill>
              </a:rPr>
              <a:t>Top internal users blocked by proxy from accessing prohibited sites, malware …</a:t>
            </a:r>
          </a:p>
          <a:p>
            <a:pPr lvl="2"/>
            <a:r>
              <a:rPr lang="en-US" i="1" dirty="0">
                <a:solidFill>
                  <a:srgbClr val="5F5F5F"/>
                </a:solidFill>
              </a:rPr>
              <a:t>can be used for multiple purposes from tracking compromised systems to the data leakage tracking to improved productivity.</a:t>
            </a:r>
            <a:endParaRPr lang="en-US" i="1" dirty="0" smtClean="0">
              <a:solidFill>
                <a:srgbClr val="5F5F5F"/>
              </a:solidFill>
            </a:endParaRPr>
          </a:p>
          <a:p>
            <a:pPr lvl="1"/>
            <a:r>
              <a:rPr lang="en-US" b="1" dirty="0" smtClean="0">
                <a:solidFill>
                  <a:schemeClr val="tx1"/>
                </a:solidFill>
              </a:rPr>
              <a:t>Top </a:t>
            </a:r>
            <a:r>
              <a:rPr lang="en-US" b="1" dirty="0">
                <a:solidFill>
                  <a:schemeClr val="tx1"/>
                </a:solidFill>
              </a:rPr>
              <a:t>internal email addresses sending attachments to outside</a:t>
            </a:r>
          </a:p>
          <a:p>
            <a:pPr lvl="2"/>
            <a:r>
              <a:rPr lang="en-US" i="1" dirty="0" smtClean="0">
                <a:solidFill>
                  <a:schemeClr val="accent6"/>
                </a:solidFill>
              </a:rPr>
              <a:t>a </a:t>
            </a:r>
            <a:r>
              <a:rPr lang="en-US" i="1" dirty="0">
                <a:solidFill>
                  <a:schemeClr val="accent6"/>
                </a:solidFill>
              </a:rPr>
              <a:t>basic way to find systems infected with spam-sending bots across your environment.</a:t>
            </a:r>
            <a:endParaRPr lang="en-US" i="1" dirty="0" smtClean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41336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4710" y="1187799"/>
            <a:ext cx="369497" cy="29932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 </a:t>
            </a:r>
            <a:r>
              <a:rPr lang="en-US" dirty="0" smtClean="0"/>
              <a:t>Access: RA-WEB-01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7CC8FC-DC84-4CE8-AADD-ED05D9A2A54F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1313091"/>
            <a:ext cx="8229600" cy="3171324"/>
          </a:xfrm>
        </p:spPr>
        <p:txBody>
          <a:bodyPr>
            <a:normAutofit/>
          </a:bodyPr>
          <a:lstStyle/>
          <a:p>
            <a:pPr marL="0" indent="-29463">
              <a:buNone/>
            </a:pPr>
            <a:r>
              <a:rPr lang="en-US" sz="1800" i="1" dirty="0" smtClean="0">
                <a:solidFill>
                  <a:srgbClr val="5F5F5F"/>
                </a:solidFill>
              </a:rPr>
              <a:t>As part of our ongoing audit from the CSIRT office, we need to generate a new report to </a:t>
            </a:r>
            <a:r>
              <a:rPr lang="en-US" sz="1800" b="1" i="1" dirty="0" smtClean="0">
                <a:solidFill>
                  <a:srgbClr val="65A637"/>
                </a:solidFill>
              </a:rPr>
              <a:t>uncover suspected malware infections </a:t>
            </a:r>
            <a:r>
              <a:rPr lang="en-US" sz="1800" i="1" dirty="0" smtClean="0">
                <a:solidFill>
                  <a:srgbClr val="5F5F5F"/>
                </a:solidFill>
              </a:rPr>
              <a:t>across our network.</a:t>
            </a:r>
          </a:p>
          <a:p>
            <a:pPr marL="0" indent="-29463">
              <a:buNone/>
            </a:pPr>
            <a:r>
              <a:rPr lang="en-US" sz="1800" i="1" dirty="0" smtClean="0">
                <a:solidFill>
                  <a:srgbClr val="5F5F5F"/>
                </a:solidFill>
              </a:rPr>
              <a:t>From the SANS Logging Best Practices guide, we need to capture the following: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AU" b="1" dirty="0">
                <a:solidFill>
                  <a:srgbClr val="FF6600"/>
                </a:solidFill>
              </a:rPr>
              <a:t>[INC-SPL-0001] Create new playbook query for blocked proxy users</a:t>
            </a:r>
            <a:endParaRPr lang="en-AU" dirty="0"/>
          </a:p>
          <a:p>
            <a:endParaRPr 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5745656" y="3012964"/>
            <a:ext cx="3109309" cy="1480206"/>
            <a:chOff x="5973378" y="3205655"/>
            <a:chExt cx="3109309" cy="1480206"/>
          </a:xfrm>
          <a:effectLst>
            <a:glow rad="101600">
              <a:schemeClr val="accent6">
                <a:satMod val="175000"/>
                <a:alpha val="40000"/>
              </a:schemeClr>
            </a:glow>
          </a:effectLst>
        </p:grpSpPr>
        <p:sp>
          <p:nvSpPr>
            <p:cNvPr id="16" name="AutoShape 2"/>
            <p:cNvSpPr>
              <a:spLocks noChangeArrowheads="1"/>
            </p:cNvSpPr>
            <p:nvPr/>
          </p:nvSpPr>
          <p:spPr bwMode="gray">
            <a:xfrm>
              <a:off x="5973379" y="3205655"/>
              <a:ext cx="3109308" cy="1480206"/>
            </a:xfrm>
            <a:prstGeom prst="roundRect">
              <a:avLst>
                <a:gd name="adj" fmla="val 9894"/>
              </a:avLst>
            </a:prstGeom>
            <a:ln>
              <a:headEnd/>
              <a:tailEnd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none" lIns="51426" tIns="25713" rIns="51426" bIns="25713" anchor="ctr"/>
            <a:lstStyle/>
            <a:p>
              <a:pPr defTabSz="514259"/>
              <a:endParaRPr lang="en-US" sz="1000" kern="0">
                <a:solidFill>
                  <a:sysClr val="windowText" lastClr="000000"/>
                </a:solidFill>
                <a:sym typeface="Myriad Pro" charset="0"/>
              </a:endParaRPr>
            </a:p>
          </p:txBody>
        </p:sp>
        <p:sp>
          <p:nvSpPr>
            <p:cNvPr id="12" name="Text Placeholder 6"/>
            <p:cNvSpPr txBox="1">
              <a:spLocks/>
            </p:cNvSpPr>
            <p:nvPr/>
          </p:nvSpPr>
          <p:spPr>
            <a:xfrm>
              <a:off x="6017172" y="3580501"/>
              <a:ext cx="1962556" cy="346249"/>
            </a:xfrm>
            <a:prstGeom prst="rect">
              <a:avLst/>
            </a:prstGeom>
          </p:spPr>
          <p:txBody>
            <a:bodyPr/>
            <a:lstStyle>
              <a:lvl1pPr marL="228600" indent="-228600" algn="l" rtl="0" eaLnBrk="0" fontAlgn="base" hangingPunct="0">
                <a:lnSpc>
                  <a:spcPct val="95000"/>
                </a:lnSpc>
                <a:spcBef>
                  <a:spcPts val="1438"/>
                </a:spcBef>
                <a:spcAft>
                  <a:spcPct val="0"/>
                </a:spcAft>
                <a:buClr>
                  <a:schemeClr val="tx2"/>
                </a:buClr>
                <a:buSzPct val="90000"/>
                <a:buFont typeface="Arial" charset="0"/>
                <a:buChar char="•"/>
                <a:defRPr lang="en-US" sz="2000" kern="1200" dirty="0">
                  <a:solidFill>
                    <a:srgbClr val="546568"/>
                  </a:solidFill>
                  <a:latin typeface="+mj-lt"/>
                  <a:ea typeface="+mn-ea"/>
                  <a:cs typeface="+mn-cs"/>
                </a:defRPr>
              </a:lvl1pPr>
              <a:lvl2pPr marL="406400" indent="50800" algn="l" rtl="0" eaLnBrk="0" fontAlgn="base" hangingPunct="0">
                <a:lnSpc>
                  <a:spcPct val="95000"/>
                </a:lnSpc>
                <a:spcBef>
                  <a:spcPts val="838"/>
                </a:spcBef>
                <a:spcAft>
                  <a:spcPct val="0"/>
                </a:spcAft>
                <a:buClr>
                  <a:schemeClr val="tx2"/>
                </a:buClr>
                <a:defRPr lang="en-US" kern="1200" dirty="0">
                  <a:solidFill>
                    <a:srgbClr val="546568"/>
                  </a:solidFill>
                  <a:latin typeface="+mj-lt"/>
                  <a:ea typeface="+mn-ea"/>
                  <a:cs typeface="+mn-cs"/>
                </a:defRPr>
              </a:lvl2pPr>
              <a:lvl3pPr marL="571500" indent="-1588" algn="l" rtl="0" eaLnBrk="0" fontAlgn="base" hangingPunct="0">
                <a:lnSpc>
                  <a:spcPct val="95000"/>
                </a:lnSpc>
                <a:spcBef>
                  <a:spcPts val="838"/>
                </a:spcBef>
                <a:spcAft>
                  <a:spcPct val="0"/>
                </a:spcAft>
                <a:buFont typeface="Arial" charset="0"/>
                <a:defRPr lang="en-US" sz="1600" kern="1200" dirty="0">
                  <a:solidFill>
                    <a:srgbClr val="546568"/>
                  </a:solidFill>
                  <a:latin typeface="+mj-lt"/>
                  <a:ea typeface="+mn-ea"/>
                  <a:cs typeface="+mn-cs"/>
                </a:defRPr>
              </a:lvl3pPr>
              <a:lvl4pPr marL="688975" indent="682625" algn="l" rtl="0" eaLnBrk="0" fontAlgn="base" hangingPunct="0">
                <a:lnSpc>
                  <a:spcPct val="95000"/>
                </a:lnSpc>
                <a:spcBef>
                  <a:spcPts val="838"/>
                </a:spcBef>
                <a:spcAft>
                  <a:spcPct val="0"/>
                </a:spcAft>
                <a:buFont typeface="Arial" charset="0"/>
                <a:defRPr lang="en-US" sz="1400" kern="1200" dirty="0">
                  <a:solidFill>
                    <a:srgbClr val="546568"/>
                  </a:solidFill>
                  <a:latin typeface="+mj-lt"/>
                  <a:ea typeface="+mn-ea"/>
                  <a:cs typeface="+mn-cs"/>
                </a:defRPr>
              </a:lvl4pPr>
              <a:lvl5pPr marL="801688" indent="1027113" algn="l" rtl="0" eaLnBrk="0" fontAlgn="base" hangingPunct="0">
                <a:lnSpc>
                  <a:spcPct val="95000"/>
                </a:lnSpc>
                <a:spcBef>
                  <a:spcPts val="838"/>
                </a:spcBef>
                <a:spcAft>
                  <a:spcPct val="0"/>
                </a:spcAft>
                <a:buFont typeface="Arial" charset="0"/>
                <a:defRPr lang="en-US" sz="1400" kern="1200" dirty="0">
                  <a:solidFill>
                    <a:srgbClr val="546568"/>
                  </a:solidFill>
                  <a:latin typeface="+mj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buNone/>
              </a:pPr>
              <a:r>
                <a:rPr lang="en-US" sz="2400" b="1" dirty="0" smtClean="0">
                  <a:solidFill>
                    <a:srgbClr val="005F86"/>
                  </a:solidFill>
                </a:rPr>
                <a:t>Vance Lions</a:t>
              </a:r>
              <a:endParaRPr lang="en-US" sz="2400" b="1" dirty="0">
                <a:solidFill>
                  <a:srgbClr val="005F86"/>
                </a:solidFill>
              </a:endParaRPr>
            </a:p>
          </p:txBody>
        </p:sp>
        <p:sp>
          <p:nvSpPr>
            <p:cNvPr id="13" name="Text Placeholder 6"/>
            <p:cNvSpPr txBox="1">
              <a:spLocks/>
            </p:cNvSpPr>
            <p:nvPr/>
          </p:nvSpPr>
          <p:spPr bwMode="auto">
            <a:xfrm>
              <a:off x="5973378" y="3888858"/>
              <a:ext cx="1987997" cy="5847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>
              <a:lvl1pPr marL="114300" marR="0" indent="-1143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FFFFFF">
                      <a:lumMod val="50000"/>
                    </a:srgbClr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defRPr>
              </a:lvl1pPr>
              <a:lvl2pPr marL="114300" indent="-114300" algn="l" defTabSz="914400" rtl="0" eaLnBrk="1" fontAlgn="base" latinLnBrk="0" hangingPunct="1">
                <a:lnSpc>
                  <a:spcPct val="95000"/>
                </a:lnSpc>
                <a:spcBef>
                  <a:spcPts val="838"/>
                </a:spcBef>
                <a:spcAft>
                  <a:spcPct val="0"/>
                </a:spcAft>
                <a:buClr>
                  <a:schemeClr val="tx2"/>
                </a:buClr>
                <a:defRPr lang="en-US" sz="2000" kern="1200" dirty="0" smtClean="0">
                  <a:solidFill>
                    <a:schemeClr val="accent2"/>
                  </a:solidFill>
                  <a:latin typeface="Ciscolight" pitchFamily="2" charset="0"/>
                  <a:ea typeface="+mn-ea"/>
                  <a:cs typeface="+mn-cs"/>
                </a:defRPr>
              </a:lvl2pPr>
              <a:lvl3pPr marL="114300" indent="-114300" algn="l" defTabSz="914400" rtl="0" eaLnBrk="1" fontAlgn="base" latinLnBrk="0" hangingPunct="1">
                <a:lnSpc>
                  <a:spcPct val="95000"/>
                </a:lnSpc>
                <a:spcBef>
                  <a:spcPts val="838"/>
                </a:spcBef>
                <a:spcAft>
                  <a:spcPct val="0"/>
                </a:spcAft>
                <a:buFont typeface="Arial" charset="0"/>
                <a:defRPr lang="en-US" sz="2000" kern="1200" dirty="0" smtClean="0">
                  <a:solidFill>
                    <a:schemeClr val="accent2"/>
                  </a:solidFill>
                  <a:latin typeface="Ciscolight" pitchFamily="2" charset="0"/>
                  <a:ea typeface="+mn-ea"/>
                  <a:cs typeface="+mn-cs"/>
                </a:defRPr>
              </a:lvl3pPr>
              <a:lvl4pPr marL="114300" indent="-114300" algn="l" defTabSz="914400" rtl="0" eaLnBrk="1" fontAlgn="base" latinLnBrk="0" hangingPunct="1">
                <a:lnSpc>
                  <a:spcPct val="95000"/>
                </a:lnSpc>
                <a:spcBef>
                  <a:spcPts val="838"/>
                </a:spcBef>
                <a:spcAft>
                  <a:spcPct val="0"/>
                </a:spcAft>
                <a:buFont typeface="Arial" charset="0"/>
                <a:defRPr lang="en-US" sz="2000" kern="1200" dirty="0" smtClean="0">
                  <a:solidFill>
                    <a:schemeClr val="accent2"/>
                  </a:solidFill>
                  <a:latin typeface="Ciscolight" pitchFamily="2" charset="0"/>
                  <a:ea typeface="+mn-ea"/>
                  <a:cs typeface="+mn-cs"/>
                </a:defRPr>
              </a:lvl4pPr>
              <a:lvl5pPr marL="114300" indent="-114300" algn="l" defTabSz="914400" rtl="0" eaLnBrk="1" fontAlgn="base" latinLnBrk="0" hangingPunct="1">
                <a:lnSpc>
                  <a:spcPct val="95000"/>
                </a:lnSpc>
                <a:spcBef>
                  <a:spcPts val="838"/>
                </a:spcBef>
                <a:spcAft>
                  <a:spcPct val="0"/>
                </a:spcAft>
                <a:buFont typeface="Arial" charset="0"/>
                <a:defRPr lang="en-US" sz="2000" kern="1200" dirty="0" smtClean="0">
                  <a:solidFill>
                    <a:schemeClr val="accent2"/>
                  </a:solidFill>
                  <a:latin typeface="Ciscolight" pitchFamily="2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 dirty="0" smtClean="0"/>
                <a:t>Lead Server Architect</a:t>
              </a:r>
            </a:p>
            <a:p>
              <a:pPr algn="r"/>
              <a:r>
                <a:rPr lang="en-US" dirty="0" smtClean="0"/>
                <a:t>Eastern EU</a:t>
              </a:r>
              <a:endParaRPr lang="en-US" dirty="0"/>
            </a:p>
          </p:txBody>
        </p: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058161" y="3384550"/>
              <a:ext cx="847210" cy="1127114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</p:pic>
      </p:grpSp>
      <p:sp>
        <p:nvSpPr>
          <p:cNvPr id="20" name="Rectangle 19"/>
          <p:cNvSpPr/>
          <p:nvPr/>
        </p:nvSpPr>
        <p:spPr>
          <a:xfrm>
            <a:off x="455448" y="2647223"/>
            <a:ext cx="5132552" cy="1200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6593" lvl="1" indent="-29463">
              <a:buNone/>
            </a:pPr>
            <a:r>
              <a:rPr lang="en-US" sz="2400" b="1" i="1" dirty="0">
                <a:solidFill>
                  <a:srgbClr val="65A637"/>
                </a:solidFill>
              </a:rPr>
              <a:t>Top internal users blocked by proxy from accessing prohibited sites, malware</a:t>
            </a:r>
          </a:p>
        </p:txBody>
      </p:sp>
    </p:spTree>
    <p:extLst>
      <p:ext uri="{BB962C8B-B14F-4D97-AF65-F5344CB8AC3E}">
        <p14:creationId xmlns:p14="http://schemas.microsoft.com/office/powerpoint/2010/main" val="35018655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AutoShape 2"/>
          <p:cNvSpPr>
            <a:spLocks noChangeArrowheads="1"/>
          </p:cNvSpPr>
          <p:nvPr/>
        </p:nvSpPr>
        <p:spPr bwMode="gray">
          <a:xfrm>
            <a:off x="204953" y="2858815"/>
            <a:ext cx="2215929" cy="919657"/>
          </a:xfrm>
          <a:prstGeom prst="roundRect">
            <a:avLst>
              <a:gd name="adj" fmla="val 9894"/>
            </a:avLst>
          </a:prstGeom>
          <a:ln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lIns="51426" tIns="25713" rIns="51426" bIns="25713" anchor="ctr"/>
          <a:lstStyle/>
          <a:p>
            <a:pPr defTabSz="514259"/>
            <a:endParaRPr lang="en-US" sz="1000" kern="0">
              <a:solidFill>
                <a:sysClr val="windowText" lastClr="000000"/>
              </a:solidFill>
              <a:sym typeface="Myriad Pro" charset="0"/>
            </a:endParaRPr>
          </a:p>
        </p:txBody>
      </p:sp>
      <p:sp>
        <p:nvSpPr>
          <p:cNvPr id="21" name="AutoShape 2"/>
          <p:cNvSpPr>
            <a:spLocks noChangeArrowheads="1"/>
          </p:cNvSpPr>
          <p:nvPr/>
        </p:nvSpPr>
        <p:spPr bwMode="gray">
          <a:xfrm>
            <a:off x="201449" y="1226206"/>
            <a:ext cx="2215929" cy="919657"/>
          </a:xfrm>
          <a:prstGeom prst="roundRect">
            <a:avLst>
              <a:gd name="adj" fmla="val 9894"/>
            </a:avLst>
          </a:prstGeom>
          <a:ln>
            <a:headEnd/>
            <a:tailE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lIns="51426" tIns="25713" rIns="51426" bIns="25713" anchor="ctr"/>
          <a:lstStyle/>
          <a:p>
            <a:pPr defTabSz="514259"/>
            <a:endParaRPr lang="en-US" sz="1000" kern="0">
              <a:solidFill>
                <a:sysClr val="windowText" lastClr="000000"/>
              </a:solidFill>
              <a:sym typeface="Myriad Pro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27CC8FC-DC84-4CE8-AADD-ED05D9A2A54F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9525"/>
            <a:ext cx="9144000" cy="857250"/>
          </a:xfrm>
        </p:spPr>
        <p:txBody>
          <a:bodyPr/>
          <a:lstStyle/>
          <a:p>
            <a:r>
              <a:rPr lang="en-US" dirty="0"/>
              <a:t>Resource </a:t>
            </a:r>
            <a:r>
              <a:rPr lang="en-US" dirty="0" smtClean="0"/>
              <a:t>Access: RA-WEB-01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4294967295"/>
          </p:nvPr>
        </p:nvSpPr>
        <p:spPr>
          <a:xfrm>
            <a:off x="0" y="785813"/>
            <a:ext cx="9144000" cy="479425"/>
          </a:xfrm>
        </p:spPr>
        <p:txBody>
          <a:bodyPr/>
          <a:lstStyle/>
          <a:p>
            <a:pPr marL="0" indent="0" algn="ctr">
              <a:buNone/>
            </a:pPr>
            <a:r>
              <a:rPr lang="en-AU" b="1" dirty="0">
                <a:solidFill>
                  <a:srgbClr val="FF6600"/>
                </a:solidFill>
              </a:rPr>
              <a:t>[INC-SPL-0001] Create new playbook query for blocked proxy </a:t>
            </a:r>
            <a:r>
              <a:rPr lang="en-AU" b="1" dirty="0" smtClean="0">
                <a:solidFill>
                  <a:srgbClr val="FF6600"/>
                </a:solidFill>
              </a:rPr>
              <a:t>users</a:t>
            </a:r>
            <a:endParaRPr lang="en-AU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31780"/>
          <a:stretch/>
        </p:blipFill>
        <p:spPr>
          <a:xfrm>
            <a:off x="136635" y="1720677"/>
            <a:ext cx="8862596" cy="1012031"/>
          </a:xfrm>
          <a:prstGeom prst="rect">
            <a:avLst/>
          </a:prstGeom>
          <a:effectLst>
            <a:glow rad="101600">
              <a:schemeClr val="accent6">
                <a:satMod val="175000"/>
                <a:alpha val="40000"/>
              </a:schemeClr>
            </a:glow>
          </a:effectLst>
        </p:spPr>
      </p:pic>
      <p:sp>
        <p:nvSpPr>
          <p:cNvPr id="6" name="Rectangle 5"/>
          <p:cNvSpPr/>
          <p:nvPr/>
        </p:nvSpPr>
        <p:spPr>
          <a:xfrm>
            <a:off x="218966" y="1758622"/>
            <a:ext cx="715579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 smtClean="0">
                <a:solidFill>
                  <a:schemeClr val="accent1"/>
                </a:solidFill>
                <a:latin typeface="Courier"/>
                <a:ea typeface="ヒラギノ角ゴ ProN W3" charset="0"/>
                <a:cs typeface="Courier"/>
              </a:rPr>
              <a:t>eventtype</a:t>
            </a:r>
            <a:r>
              <a:rPr lang="en-US" sz="1400" dirty="0" smtClean="0">
                <a:solidFill>
                  <a:schemeClr val="accent1"/>
                </a:solidFill>
                <a:latin typeface="Courier"/>
                <a:ea typeface="ヒラギノ角ゴ ProN W3" charset="0"/>
                <a:cs typeface="Courier"/>
              </a:rPr>
              <a:t>=</a:t>
            </a:r>
            <a:r>
              <a:rPr lang="en-US" sz="1400" b="1" i="1" dirty="0" smtClean="0">
                <a:solidFill>
                  <a:srgbClr val="CC3300"/>
                </a:solidFill>
                <a:latin typeface="Courier"/>
                <a:ea typeface="ヒラギノ角ゴ ProN W3" charset="0"/>
                <a:cs typeface="Courier"/>
              </a:rPr>
              <a:t>cisco-</a:t>
            </a:r>
            <a:r>
              <a:rPr lang="en-US" sz="1400" b="1" i="1" dirty="0" err="1" smtClean="0">
                <a:solidFill>
                  <a:srgbClr val="CC3300"/>
                </a:solidFill>
                <a:latin typeface="Courier"/>
                <a:ea typeface="ヒラギノ角ゴ ProN W3" charset="0"/>
                <a:cs typeface="Courier"/>
              </a:rPr>
              <a:t>wsa</a:t>
            </a:r>
            <a:r>
              <a:rPr lang="en-US" sz="1400" b="1" i="1" dirty="0" smtClean="0">
                <a:solidFill>
                  <a:srgbClr val="CC3300"/>
                </a:solidFill>
                <a:latin typeface="Courier"/>
                <a:ea typeface="ヒラギノ角ゴ ProN W3" charset="0"/>
                <a:cs typeface="Courier"/>
              </a:rPr>
              <a:t>-squid </a:t>
            </a:r>
            <a:r>
              <a:rPr lang="en-US" sz="1400" dirty="0" smtClean="0">
                <a:solidFill>
                  <a:schemeClr val="accent1"/>
                </a:solidFill>
                <a:latin typeface="Courier"/>
                <a:ea typeface="ヒラギノ角ゴ ProN W3" charset="0"/>
                <a:cs typeface="Courier"/>
              </a:rPr>
              <a:t>action=</a:t>
            </a:r>
            <a:r>
              <a:rPr lang="en-US" sz="1400" b="1" i="1" dirty="0" smtClean="0">
                <a:solidFill>
                  <a:srgbClr val="CC3300"/>
                </a:solidFill>
                <a:latin typeface="Courier"/>
                <a:ea typeface="ヒラギノ角ゴ ProN W3" charset="0"/>
                <a:cs typeface="Courier"/>
              </a:rPr>
              <a:t>block</a:t>
            </a:r>
            <a:r>
              <a:rPr lang="en-US" sz="1400" dirty="0" smtClean="0">
                <a:solidFill>
                  <a:schemeClr val="accent1"/>
                </a:solidFill>
                <a:latin typeface="Courier"/>
                <a:ea typeface="ヒラギノ角ゴ ProN W3" charset="0"/>
                <a:cs typeface="Courier"/>
              </a:rPr>
              <a:t> OR action=</a:t>
            </a:r>
            <a:r>
              <a:rPr lang="en-US" sz="1400" b="1" i="1" dirty="0" smtClean="0">
                <a:solidFill>
                  <a:srgbClr val="CC3300"/>
                </a:solidFill>
                <a:latin typeface="Courier"/>
                <a:ea typeface="ヒラギノ角ゴ ProN W3" charset="0"/>
                <a:cs typeface="Courier"/>
              </a:rPr>
              <a:t>error</a:t>
            </a:r>
          </a:p>
          <a:p>
            <a:r>
              <a:rPr lang="en-US" sz="1400" dirty="0" smtClean="0">
                <a:solidFill>
                  <a:schemeClr val="accent1"/>
                </a:solidFill>
                <a:latin typeface="Courier"/>
                <a:ea typeface="ヒラギノ角ゴ ProN W3" charset="0"/>
                <a:cs typeface="Courier"/>
              </a:rPr>
              <a:t>| </a:t>
            </a:r>
            <a:r>
              <a:rPr lang="en-US" sz="1400" dirty="0" err="1" smtClean="0">
                <a:solidFill>
                  <a:schemeClr val="accent1"/>
                </a:solidFill>
                <a:latin typeface="Courier"/>
                <a:ea typeface="ヒラギノ角ゴ ProN W3" charset="0"/>
                <a:cs typeface="Courier"/>
              </a:rPr>
              <a:t>eval</a:t>
            </a:r>
            <a:r>
              <a:rPr lang="en-US" sz="1400" dirty="0" smtClean="0">
                <a:solidFill>
                  <a:schemeClr val="accent1"/>
                </a:solidFill>
                <a:latin typeface="Courier"/>
                <a:ea typeface="ヒラギノ角ゴ ProN W3" charset="0"/>
                <a:cs typeface="Courier"/>
              </a:rPr>
              <a:t> </a:t>
            </a:r>
            <a:r>
              <a:rPr lang="en-US" sz="1400" b="1" dirty="0" err="1" smtClean="0">
                <a:solidFill>
                  <a:srgbClr val="00A9E1"/>
                </a:solidFill>
                <a:latin typeface="Courier"/>
                <a:ea typeface="ヒラギノ角ゴ ProN W3" charset="0"/>
                <a:cs typeface="Courier"/>
              </a:rPr>
              <a:t>cs_username</a:t>
            </a:r>
            <a:r>
              <a:rPr lang="en-US" sz="1400" dirty="0" smtClean="0">
                <a:solidFill>
                  <a:schemeClr val="accent1"/>
                </a:solidFill>
                <a:latin typeface="Courier"/>
                <a:ea typeface="ヒラギノ角ゴ ProN W3" charset="0"/>
                <a:cs typeface="Courier"/>
              </a:rPr>
              <a:t>=if(</a:t>
            </a:r>
            <a:r>
              <a:rPr lang="en-US" sz="1400" dirty="0" err="1" smtClean="0">
                <a:solidFill>
                  <a:schemeClr val="accent1"/>
                </a:solidFill>
                <a:latin typeface="Courier"/>
                <a:ea typeface="ヒラギノ角ゴ ProN W3" charset="0"/>
                <a:cs typeface="Courier"/>
              </a:rPr>
              <a:t>isnull</a:t>
            </a:r>
            <a:r>
              <a:rPr lang="en-US" sz="1400" dirty="0" smtClean="0">
                <a:solidFill>
                  <a:schemeClr val="accent1"/>
                </a:solidFill>
                <a:latin typeface="Courier"/>
                <a:ea typeface="ヒラギノ角ゴ ProN W3" charset="0"/>
                <a:cs typeface="Courier"/>
              </a:rPr>
              <a:t>(</a:t>
            </a:r>
            <a:r>
              <a:rPr lang="en-US" sz="1400" b="1" dirty="0" err="1" smtClean="0">
                <a:solidFill>
                  <a:schemeClr val="accent2"/>
                </a:solidFill>
                <a:latin typeface="Courier"/>
                <a:ea typeface="ヒラギノ角ゴ ProN W3" charset="0"/>
                <a:cs typeface="Courier"/>
              </a:rPr>
              <a:t>cs_username</a:t>
            </a:r>
            <a:r>
              <a:rPr lang="en-US" sz="1400" dirty="0" smtClean="0">
                <a:solidFill>
                  <a:schemeClr val="accent1"/>
                </a:solidFill>
                <a:latin typeface="Courier"/>
                <a:ea typeface="ヒラギノ角ゴ ProN W3" charset="0"/>
                <a:cs typeface="Courier"/>
              </a:rPr>
              <a:t>) OR </a:t>
            </a:r>
            <a:br>
              <a:rPr lang="en-US" sz="1400" dirty="0" smtClean="0">
                <a:solidFill>
                  <a:schemeClr val="accent1"/>
                </a:solidFill>
                <a:latin typeface="Courier"/>
                <a:ea typeface="ヒラギノ角ゴ ProN W3" charset="0"/>
                <a:cs typeface="Courier"/>
              </a:rPr>
            </a:br>
            <a:r>
              <a:rPr lang="en-US" sz="1400" b="1" dirty="0" err="1" smtClean="0">
                <a:solidFill>
                  <a:srgbClr val="00A9E1"/>
                </a:solidFill>
                <a:latin typeface="Courier"/>
                <a:ea typeface="ヒラギノ角ゴ ProN W3" charset="0"/>
                <a:cs typeface="Courier"/>
              </a:rPr>
              <a:t>cs_username</a:t>
            </a:r>
            <a:r>
              <a:rPr lang="en-US" sz="1400" dirty="0" smtClean="0">
                <a:solidFill>
                  <a:schemeClr val="accent1"/>
                </a:solidFill>
                <a:latin typeface="Courier"/>
                <a:ea typeface="ヒラギノ角ゴ ProN W3" charset="0"/>
                <a:cs typeface="Courier"/>
              </a:rPr>
              <a:t>="-","[" + </a:t>
            </a:r>
            <a:r>
              <a:rPr lang="en-US" sz="1400" b="1" dirty="0" err="1" smtClean="0">
                <a:solidFill>
                  <a:srgbClr val="00A9E1"/>
                </a:solidFill>
                <a:latin typeface="Courier"/>
                <a:ea typeface="ヒラギノ角ゴ ProN W3" charset="0"/>
                <a:cs typeface="Courier"/>
              </a:rPr>
              <a:t>c_ip</a:t>
            </a:r>
            <a:r>
              <a:rPr lang="en-US" sz="1400" dirty="0" smtClean="0">
                <a:solidFill>
                  <a:srgbClr val="00A9E1"/>
                </a:solidFill>
                <a:latin typeface="Courier"/>
                <a:ea typeface="ヒラギノ角ゴ ProN W3" charset="0"/>
                <a:cs typeface="Courier"/>
              </a:rPr>
              <a:t> </a:t>
            </a:r>
            <a:r>
              <a:rPr lang="en-US" sz="1400" dirty="0" smtClean="0">
                <a:solidFill>
                  <a:schemeClr val="accent1"/>
                </a:solidFill>
                <a:latin typeface="Courier"/>
                <a:ea typeface="ヒラギノ角ゴ ProN W3" charset="0"/>
                <a:cs typeface="Courier"/>
              </a:rPr>
              <a:t>+ "]",</a:t>
            </a:r>
            <a:r>
              <a:rPr lang="en-US" sz="1400" b="1" dirty="0" err="1" smtClean="0">
                <a:solidFill>
                  <a:srgbClr val="00A9E1"/>
                </a:solidFill>
                <a:latin typeface="Courier"/>
                <a:ea typeface="ヒラギノ角ゴ ProN W3" charset="0"/>
                <a:cs typeface="Courier"/>
              </a:rPr>
              <a:t>cs_username</a:t>
            </a:r>
            <a:r>
              <a:rPr lang="en-US" sz="1400" dirty="0" smtClean="0">
                <a:solidFill>
                  <a:schemeClr val="accent1"/>
                </a:solidFill>
                <a:latin typeface="Courier"/>
                <a:ea typeface="ヒラギノ角ゴ ProN W3" charset="0"/>
                <a:cs typeface="Courier"/>
              </a:rPr>
              <a:t>) </a:t>
            </a:r>
            <a:br>
              <a:rPr lang="en-US" sz="1400" dirty="0" smtClean="0">
                <a:solidFill>
                  <a:schemeClr val="accent1"/>
                </a:solidFill>
                <a:latin typeface="Courier"/>
                <a:ea typeface="ヒラギノ角ゴ ProN W3" charset="0"/>
                <a:cs typeface="Courier"/>
              </a:rPr>
            </a:br>
            <a:r>
              <a:rPr lang="en-US" sz="1400" dirty="0" smtClean="0">
                <a:solidFill>
                  <a:schemeClr val="accent1"/>
                </a:solidFill>
                <a:latin typeface="Courier"/>
                <a:ea typeface="ヒラギノ角ゴ ProN W3" charset="0"/>
                <a:cs typeface="Courier"/>
              </a:rPr>
              <a:t>| top </a:t>
            </a:r>
            <a:r>
              <a:rPr lang="en-US" sz="1400" b="1" dirty="0" err="1" smtClean="0">
                <a:solidFill>
                  <a:srgbClr val="00A9E1"/>
                </a:solidFill>
                <a:latin typeface="Courier"/>
                <a:ea typeface="ヒラギノ角ゴ ProN W3" charset="0"/>
                <a:cs typeface="Courier"/>
              </a:rPr>
              <a:t>cs_username</a:t>
            </a:r>
            <a:endParaRPr lang="en-US" sz="1400" b="1" dirty="0">
              <a:solidFill>
                <a:srgbClr val="00A9E1"/>
              </a:solidFill>
              <a:latin typeface="Courier"/>
              <a:ea typeface="ヒラギノ角ゴ ProN W3" charset="0"/>
              <a:cs typeface="Courier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6075"/>
          <a:stretch/>
        </p:blipFill>
        <p:spPr>
          <a:xfrm>
            <a:off x="140137" y="3397061"/>
            <a:ext cx="8862596" cy="1245010"/>
          </a:xfrm>
          <a:prstGeom prst="rect">
            <a:avLst/>
          </a:prstGeom>
          <a:effectLst>
            <a:glow rad="101600">
              <a:schemeClr val="accent6">
                <a:satMod val="175000"/>
                <a:alpha val="40000"/>
              </a:schemeClr>
            </a:glow>
          </a:effectLst>
        </p:spPr>
      </p:pic>
      <p:sp>
        <p:nvSpPr>
          <p:cNvPr id="12" name="Rectangle 11"/>
          <p:cNvSpPr/>
          <p:nvPr/>
        </p:nvSpPr>
        <p:spPr>
          <a:xfrm>
            <a:off x="222468" y="3426246"/>
            <a:ext cx="715579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>
                <a:solidFill>
                  <a:schemeClr val="accent1"/>
                </a:solidFill>
                <a:latin typeface="Courier"/>
                <a:ea typeface="ヒラギノ角ゴ ProN W3" charset="0"/>
                <a:cs typeface="Courier"/>
              </a:rPr>
              <a:t>eventtype</a:t>
            </a:r>
            <a:r>
              <a:rPr lang="en-US" sz="1400" dirty="0">
                <a:solidFill>
                  <a:schemeClr val="accent1"/>
                </a:solidFill>
                <a:latin typeface="Courier"/>
                <a:ea typeface="ヒラギノ角ゴ ProN W3" charset="0"/>
                <a:cs typeface="Courier"/>
              </a:rPr>
              <a:t>=</a:t>
            </a:r>
            <a:r>
              <a:rPr lang="en-US" sz="1400" b="1" i="1" dirty="0">
                <a:solidFill>
                  <a:srgbClr val="CC3300"/>
                </a:solidFill>
                <a:latin typeface="Courier"/>
                <a:ea typeface="ヒラギノ角ゴ ProN W3" charset="0"/>
                <a:cs typeface="Courier"/>
              </a:rPr>
              <a:t>cisco-</a:t>
            </a:r>
            <a:r>
              <a:rPr lang="en-US" sz="1400" b="1" i="1" dirty="0" err="1">
                <a:solidFill>
                  <a:srgbClr val="CC3300"/>
                </a:solidFill>
                <a:latin typeface="Courier"/>
                <a:ea typeface="ヒラギノ角ゴ ProN W3" charset="0"/>
                <a:cs typeface="Courier"/>
              </a:rPr>
              <a:t>wsa</a:t>
            </a:r>
            <a:r>
              <a:rPr lang="en-US" sz="1400" b="1" i="1" dirty="0">
                <a:solidFill>
                  <a:srgbClr val="CC3300"/>
                </a:solidFill>
                <a:latin typeface="Courier"/>
                <a:ea typeface="ヒラギノ角ゴ ProN W3" charset="0"/>
                <a:cs typeface="Courier"/>
              </a:rPr>
              <a:t>-squid </a:t>
            </a:r>
            <a:r>
              <a:rPr lang="en-US" sz="1400" dirty="0">
                <a:solidFill>
                  <a:schemeClr val="accent1"/>
                </a:solidFill>
                <a:latin typeface="Courier"/>
                <a:ea typeface="ヒラギノ角ゴ ProN W3" charset="0"/>
                <a:cs typeface="Courier"/>
              </a:rPr>
              <a:t>action=</a:t>
            </a:r>
            <a:r>
              <a:rPr lang="en-US" sz="1400" b="1" i="1" dirty="0">
                <a:solidFill>
                  <a:srgbClr val="CC3300"/>
                </a:solidFill>
                <a:latin typeface="Courier"/>
                <a:ea typeface="ヒラギノ角ゴ ProN W3" charset="0"/>
                <a:cs typeface="Courier"/>
              </a:rPr>
              <a:t>block</a:t>
            </a:r>
            <a:r>
              <a:rPr lang="en-US" sz="1400" dirty="0">
                <a:solidFill>
                  <a:schemeClr val="accent1"/>
                </a:solidFill>
                <a:latin typeface="Courier"/>
                <a:ea typeface="ヒラギノ角ゴ ProN W3" charset="0"/>
                <a:cs typeface="Courier"/>
              </a:rPr>
              <a:t> OR action=</a:t>
            </a:r>
            <a:r>
              <a:rPr lang="en-US" sz="1400" b="1" i="1" dirty="0">
                <a:solidFill>
                  <a:srgbClr val="CC3300"/>
                </a:solidFill>
                <a:latin typeface="Courier"/>
                <a:ea typeface="ヒラギノ角ゴ ProN W3" charset="0"/>
                <a:cs typeface="Courier"/>
              </a:rPr>
              <a:t>error</a:t>
            </a:r>
            <a:endParaRPr lang="en-US" sz="1400" dirty="0">
              <a:solidFill>
                <a:schemeClr val="accent1"/>
              </a:solidFill>
              <a:latin typeface="Courier"/>
              <a:ea typeface="ヒラギノ角ゴ ProN W3" charset="0"/>
              <a:cs typeface="Courier"/>
            </a:endParaRPr>
          </a:p>
          <a:p>
            <a:r>
              <a:rPr lang="en-US" sz="1400" dirty="0">
                <a:solidFill>
                  <a:schemeClr val="accent1"/>
                </a:solidFill>
                <a:latin typeface="Courier"/>
                <a:ea typeface="ヒラギノ角ゴ ProN W3" charset="0"/>
                <a:cs typeface="Courier"/>
              </a:rPr>
              <a:t>| </a:t>
            </a:r>
            <a:r>
              <a:rPr lang="en-US" sz="1400" dirty="0" err="1">
                <a:solidFill>
                  <a:schemeClr val="accent1"/>
                </a:solidFill>
                <a:latin typeface="Courier"/>
                <a:ea typeface="ヒラギノ角ゴ ProN W3" charset="0"/>
                <a:cs typeface="Courier"/>
              </a:rPr>
              <a:t>eval</a:t>
            </a:r>
            <a:r>
              <a:rPr lang="en-US" sz="1400" dirty="0">
                <a:solidFill>
                  <a:schemeClr val="accent1"/>
                </a:solidFill>
                <a:latin typeface="Courier"/>
                <a:ea typeface="ヒラギノ角ゴ ProN W3" charset="0"/>
                <a:cs typeface="Courier"/>
              </a:rPr>
              <a:t> </a:t>
            </a:r>
            <a:r>
              <a:rPr lang="en-US" sz="1400" b="1" dirty="0" err="1">
                <a:solidFill>
                  <a:srgbClr val="00A9E1"/>
                </a:solidFill>
                <a:latin typeface="Courier"/>
                <a:ea typeface="ヒラギノ角ゴ ProN W3" charset="0"/>
                <a:cs typeface="Courier"/>
              </a:rPr>
              <a:t>cs_username</a:t>
            </a:r>
            <a:r>
              <a:rPr lang="en-US" sz="1400" dirty="0">
                <a:solidFill>
                  <a:schemeClr val="accent1"/>
                </a:solidFill>
                <a:latin typeface="Courier"/>
                <a:ea typeface="ヒラギノ角ゴ ProN W3" charset="0"/>
                <a:cs typeface="Courier"/>
              </a:rPr>
              <a:t>=if(</a:t>
            </a:r>
            <a:r>
              <a:rPr lang="en-US" sz="1400" dirty="0" err="1">
                <a:solidFill>
                  <a:schemeClr val="accent1"/>
                </a:solidFill>
                <a:latin typeface="Courier"/>
                <a:ea typeface="ヒラギノ角ゴ ProN W3" charset="0"/>
                <a:cs typeface="Courier"/>
              </a:rPr>
              <a:t>isnull</a:t>
            </a:r>
            <a:r>
              <a:rPr lang="en-US" sz="1400" dirty="0">
                <a:solidFill>
                  <a:schemeClr val="accent1"/>
                </a:solidFill>
                <a:latin typeface="Courier"/>
                <a:ea typeface="ヒラギノ角ゴ ProN W3" charset="0"/>
                <a:cs typeface="Courier"/>
              </a:rPr>
              <a:t>(</a:t>
            </a:r>
            <a:r>
              <a:rPr lang="en-US" sz="1400" b="1" dirty="0" err="1">
                <a:solidFill>
                  <a:schemeClr val="accent2"/>
                </a:solidFill>
                <a:latin typeface="Courier"/>
                <a:ea typeface="ヒラギノ角ゴ ProN W3" charset="0"/>
                <a:cs typeface="Courier"/>
              </a:rPr>
              <a:t>cs_username</a:t>
            </a:r>
            <a:r>
              <a:rPr lang="en-US" sz="1400" dirty="0">
                <a:solidFill>
                  <a:schemeClr val="accent1"/>
                </a:solidFill>
                <a:latin typeface="Courier"/>
                <a:ea typeface="ヒラギノ角ゴ ProN W3" charset="0"/>
                <a:cs typeface="Courier"/>
              </a:rPr>
              <a:t>) OR </a:t>
            </a:r>
            <a:br>
              <a:rPr lang="en-US" sz="1400" dirty="0">
                <a:solidFill>
                  <a:schemeClr val="accent1"/>
                </a:solidFill>
                <a:latin typeface="Courier"/>
                <a:ea typeface="ヒラギノ角ゴ ProN W3" charset="0"/>
                <a:cs typeface="Courier"/>
              </a:rPr>
            </a:br>
            <a:r>
              <a:rPr lang="en-US" sz="1400" b="1" dirty="0" err="1">
                <a:solidFill>
                  <a:srgbClr val="00A9E1"/>
                </a:solidFill>
                <a:latin typeface="Courier"/>
                <a:ea typeface="ヒラギノ角ゴ ProN W3" charset="0"/>
                <a:cs typeface="Courier"/>
              </a:rPr>
              <a:t>cs_username</a:t>
            </a:r>
            <a:r>
              <a:rPr lang="en-US" sz="1400" dirty="0">
                <a:solidFill>
                  <a:schemeClr val="accent1"/>
                </a:solidFill>
                <a:latin typeface="Courier"/>
                <a:ea typeface="ヒラギノ角ゴ ProN W3" charset="0"/>
                <a:cs typeface="Courier"/>
              </a:rPr>
              <a:t>="-","[" + </a:t>
            </a:r>
            <a:r>
              <a:rPr lang="en-US" sz="1400" b="1" dirty="0" err="1">
                <a:solidFill>
                  <a:srgbClr val="00A9E1"/>
                </a:solidFill>
                <a:latin typeface="Courier"/>
                <a:ea typeface="ヒラギノ角ゴ ProN W3" charset="0"/>
                <a:cs typeface="Courier"/>
              </a:rPr>
              <a:t>c_ip</a:t>
            </a:r>
            <a:r>
              <a:rPr lang="en-US" sz="1400" dirty="0">
                <a:solidFill>
                  <a:srgbClr val="00A9E1"/>
                </a:solidFill>
                <a:latin typeface="Courier"/>
                <a:ea typeface="ヒラギノ角ゴ ProN W3" charset="0"/>
                <a:cs typeface="Courier"/>
              </a:rPr>
              <a:t> </a:t>
            </a:r>
            <a:r>
              <a:rPr lang="en-US" sz="1400" dirty="0">
                <a:solidFill>
                  <a:schemeClr val="accent1"/>
                </a:solidFill>
                <a:latin typeface="Courier"/>
                <a:ea typeface="ヒラギノ角ゴ ProN W3" charset="0"/>
                <a:cs typeface="Courier"/>
              </a:rPr>
              <a:t>+ "]",</a:t>
            </a:r>
            <a:r>
              <a:rPr lang="en-US" sz="1400" b="1" dirty="0" err="1">
                <a:solidFill>
                  <a:srgbClr val="00A9E1"/>
                </a:solidFill>
                <a:latin typeface="Courier"/>
                <a:ea typeface="ヒラギノ角ゴ ProN W3" charset="0"/>
                <a:cs typeface="Courier"/>
              </a:rPr>
              <a:t>cs_username</a:t>
            </a:r>
            <a:r>
              <a:rPr lang="en-US" sz="1400" dirty="0">
                <a:solidFill>
                  <a:schemeClr val="accent1"/>
                </a:solidFill>
                <a:latin typeface="Courier"/>
                <a:ea typeface="ヒラギノ角ゴ ProN W3" charset="0"/>
                <a:cs typeface="Courier"/>
              </a:rPr>
              <a:t>) </a:t>
            </a:r>
            <a:r>
              <a:rPr lang="en-US" sz="1400" dirty="0">
                <a:solidFill>
                  <a:schemeClr val="accent1"/>
                </a:solidFill>
                <a:latin typeface="Courier"/>
                <a:ea typeface="ヒラギノ角ゴ ProN W3" charset="0"/>
                <a:cs typeface="Courier"/>
              </a:rPr>
              <a:t/>
            </a:r>
            <a:br>
              <a:rPr lang="en-US" sz="1400" dirty="0">
                <a:solidFill>
                  <a:schemeClr val="accent1"/>
                </a:solidFill>
                <a:latin typeface="Courier"/>
                <a:ea typeface="ヒラギノ角ゴ ProN W3" charset="0"/>
                <a:cs typeface="Courier"/>
              </a:rPr>
            </a:br>
            <a:r>
              <a:rPr lang="en-US" sz="1400" dirty="0">
                <a:solidFill>
                  <a:schemeClr val="accent1"/>
                </a:solidFill>
                <a:latin typeface="Courier"/>
                <a:ea typeface="ヒラギノ角ゴ ProN W3" charset="0"/>
                <a:cs typeface="Courier"/>
              </a:rPr>
              <a:t>| stats values(</a:t>
            </a:r>
            <a:r>
              <a:rPr lang="en-US" sz="1400" b="1" dirty="0" err="1">
                <a:solidFill>
                  <a:srgbClr val="00A9E1"/>
                </a:solidFill>
                <a:latin typeface="Courier"/>
                <a:ea typeface="ヒラギノ角ゴ ProN W3" charset="0"/>
                <a:cs typeface="Courier"/>
              </a:rPr>
              <a:t>dest_domain</a:t>
            </a:r>
            <a:r>
              <a:rPr lang="en-US" sz="1400" dirty="0">
                <a:solidFill>
                  <a:schemeClr val="accent1"/>
                </a:solidFill>
                <a:latin typeface="Courier"/>
                <a:ea typeface="ヒラギノ角ゴ ProN W3" charset="0"/>
                <a:cs typeface="Courier"/>
              </a:rPr>
              <a:t>) count by </a:t>
            </a:r>
            <a:r>
              <a:rPr lang="en-US" sz="1400" b="1" dirty="0" err="1">
                <a:solidFill>
                  <a:srgbClr val="00A9E1"/>
                </a:solidFill>
                <a:latin typeface="Courier"/>
                <a:ea typeface="ヒラギノ角ゴ ProN W3" charset="0"/>
                <a:cs typeface="Courier"/>
              </a:rPr>
              <a:t>cs_username</a:t>
            </a:r>
            <a:r>
              <a:rPr lang="en-US" sz="1400" dirty="0">
                <a:solidFill>
                  <a:schemeClr val="accent1"/>
                </a:solidFill>
                <a:latin typeface="Courier"/>
                <a:ea typeface="ヒラギノ角ゴ ProN W3" charset="0"/>
                <a:cs typeface="Courier"/>
              </a:rPr>
              <a:t>, </a:t>
            </a:r>
            <a:r>
              <a:rPr lang="en-US" sz="1400" b="1" dirty="0">
                <a:solidFill>
                  <a:srgbClr val="00A9E1"/>
                </a:solidFill>
                <a:latin typeface="Courier"/>
                <a:ea typeface="ヒラギノ角ゴ ProN W3" charset="0"/>
                <a:cs typeface="Courier"/>
              </a:rPr>
              <a:t>action</a:t>
            </a:r>
            <a:r>
              <a:rPr lang="en-US" sz="1400" dirty="0">
                <a:solidFill>
                  <a:schemeClr val="accent1"/>
                </a:solidFill>
                <a:latin typeface="Courier"/>
                <a:ea typeface="ヒラギノ角ゴ ProN W3" charset="0"/>
                <a:cs typeface="Courier"/>
              </a:rPr>
              <a:t>, </a:t>
            </a:r>
            <a:r>
              <a:rPr lang="en-US" sz="1400" b="1" dirty="0" smtClean="0">
                <a:solidFill>
                  <a:srgbClr val="00A9E1"/>
                </a:solidFill>
                <a:latin typeface="Courier"/>
                <a:ea typeface="ヒラギノ角ゴ ProN W3" charset="0"/>
                <a:cs typeface="Courier"/>
              </a:rPr>
              <a:t>cause</a:t>
            </a:r>
            <a:endParaRPr lang="en-US" sz="1400" b="1" dirty="0">
              <a:solidFill>
                <a:srgbClr val="00A9E1"/>
              </a:solidFill>
              <a:latin typeface="Courier"/>
              <a:ea typeface="ヒラギノ角ゴ ProN W3" charset="0"/>
              <a:cs typeface="Courier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361419" y="1298886"/>
            <a:ext cx="1595833" cy="338554"/>
            <a:chOff x="361419" y="1298886"/>
            <a:chExt cx="1595833" cy="338554"/>
          </a:xfrm>
        </p:grpSpPr>
        <p:pic>
          <p:nvPicPr>
            <p:cNvPr id="16" name="Picture 15" descr="bar-chart-green-2.png"/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61419" y="1305040"/>
              <a:ext cx="326299" cy="317007"/>
            </a:xfrm>
            <a:prstGeom prst="rect">
              <a:avLst/>
            </a:prstGeom>
          </p:spPr>
        </p:pic>
        <p:sp>
          <p:nvSpPr>
            <p:cNvPr id="17" name="Rectangle 16"/>
            <p:cNvSpPr/>
            <p:nvPr/>
          </p:nvSpPr>
          <p:spPr>
            <a:xfrm>
              <a:off x="834228" y="1298886"/>
              <a:ext cx="1123024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AU" b="1" dirty="0" smtClean="0">
                  <a:solidFill>
                    <a:srgbClr val="6DB43B"/>
                  </a:solidFill>
                </a:rPr>
                <a:t>Chart View</a:t>
              </a:r>
              <a:endParaRPr lang="en-US" dirty="0">
                <a:solidFill>
                  <a:srgbClr val="6DB43B"/>
                </a:solidFill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382309" y="2916626"/>
            <a:ext cx="1833623" cy="414185"/>
            <a:chOff x="382309" y="2820277"/>
            <a:chExt cx="1833623" cy="414185"/>
          </a:xfrm>
        </p:grpSpPr>
        <p:pic>
          <p:nvPicPr>
            <p:cNvPr id="15" name="Picture 14" descr="log-file-gray-2.png"/>
            <p:cNvPicPr>
              <a:picLocks noChangeAspect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82309" y="2820277"/>
              <a:ext cx="331316" cy="414185"/>
            </a:xfrm>
            <a:prstGeom prst="rect">
              <a:avLst/>
            </a:prstGeom>
          </p:spPr>
        </p:pic>
        <p:sp>
          <p:nvSpPr>
            <p:cNvPr id="18" name="Rectangle 17"/>
            <p:cNvSpPr/>
            <p:nvPr/>
          </p:nvSpPr>
          <p:spPr>
            <a:xfrm>
              <a:off x="837730" y="2852665"/>
              <a:ext cx="1378202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AU" b="1" dirty="0" smtClean="0">
                  <a:solidFill>
                    <a:schemeClr val="accent5"/>
                  </a:solidFill>
                </a:rPr>
                <a:t>Detailed View</a:t>
              </a:r>
              <a:endParaRPr lang="en-US" dirty="0">
                <a:solidFill>
                  <a:schemeClr val="accent5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7316424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 </a:t>
            </a:r>
            <a:r>
              <a:rPr lang="en-US" dirty="0" smtClean="0"/>
              <a:t>Access: RA-EMAIL-01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7CC8FC-DC84-4CE8-AADD-ED05D9A2A54F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1313091"/>
            <a:ext cx="8229600" cy="3171324"/>
          </a:xfrm>
        </p:spPr>
        <p:txBody>
          <a:bodyPr>
            <a:normAutofit/>
          </a:bodyPr>
          <a:lstStyle/>
          <a:p>
            <a:pPr marL="0" indent="-29463">
              <a:buNone/>
            </a:pPr>
            <a:r>
              <a:rPr lang="en-US" sz="1800" i="1" dirty="0" smtClean="0">
                <a:solidFill>
                  <a:srgbClr val="5F5F5F"/>
                </a:solidFill>
              </a:rPr>
              <a:t>As part of our ongoing audit from the CSIRT office, we need to generate a new report to </a:t>
            </a:r>
            <a:r>
              <a:rPr lang="en-US" sz="1800" b="1" i="1" dirty="0" smtClean="0">
                <a:solidFill>
                  <a:schemeClr val="accent3"/>
                </a:solidFill>
              </a:rPr>
              <a:t>uncover </a:t>
            </a:r>
            <a:r>
              <a:rPr lang="en-US" sz="1800" b="1" i="1" dirty="0">
                <a:solidFill>
                  <a:schemeClr val="accent3"/>
                </a:solidFill>
              </a:rPr>
              <a:t>systems infected with spam-sending bots</a:t>
            </a:r>
            <a:r>
              <a:rPr lang="en-US" sz="1800" i="1" dirty="0">
                <a:solidFill>
                  <a:schemeClr val="accent6"/>
                </a:solidFill>
              </a:rPr>
              <a:t> across </a:t>
            </a:r>
            <a:r>
              <a:rPr lang="en-US" sz="1800" i="1" dirty="0" smtClean="0">
                <a:solidFill>
                  <a:schemeClr val="accent6"/>
                </a:solidFill>
              </a:rPr>
              <a:t>our environment</a:t>
            </a:r>
            <a:r>
              <a:rPr lang="en-US" sz="1800" i="1" dirty="0" smtClean="0">
                <a:solidFill>
                  <a:srgbClr val="5F5F5F"/>
                </a:solidFill>
              </a:rPr>
              <a:t>.</a:t>
            </a:r>
          </a:p>
          <a:p>
            <a:pPr marL="0" indent="-29463">
              <a:buNone/>
            </a:pPr>
            <a:r>
              <a:rPr lang="en-US" sz="1800" i="1" dirty="0" smtClean="0">
                <a:solidFill>
                  <a:srgbClr val="5F5F5F"/>
                </a:solidFill>
              </a:rPr>
              <a:t>From the SANS Logging Best Practices guide, we need to capture the following: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AU" b="1" dirty="0">
                <a:solidFill>
                  <a:srgbClr val="FF6600"/>
                </a:solidFill>
              </a:rPr>
              <a:t>[INC-SPL-</a:t>
            </a:r>
            <a:r>
              <a:rPr lang="en-AU" b="1" dirty="0" smtClean="0">
                <a:solidFill>
                  <a:srgbClr val="FF6600"/>
                </a:solidFill>
              </a:rPr>
              <a:t>0002] </a:t>
            </a:r>
            <a:r>
              <a:rPr lang="en-AU" b="1" dirty="0">
                <a:solidFill>
                  <a:srgbClr val="FF6600"/>
                </a:solidFill>
              </a:rPr>
              <a:t>Create new playbook query for </a:t>
            </a:r>
            <a:r>
              <a:rPr lang="en-AU" b="1" dirty="0" smtClean="0">
                <a:solidFill>
                  <a:srgbClr val="FF6600"/>
                </a:solidFill>
              </a:rPr>
              <a:t>email attachments</a:t>
            </a:r>
            <a:endParaRPr lang="en-AU" dirty="0"/>
          </a:p>
          <a:p>
            <a:endParaRPr 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5745656" y="3012964"/>
            <a:ext cx="3109309" cy="1480206"/>
            <a:chOff x="5973378" y="3205655"/>
            <a:chExt cx="3109309" cy="1480206"/>
          </a:xfrm>
          <a:effectLst>
            <a:glow rad="101600">
              <a:schemeClr val="accent6">
                <a:satMod val="175000"/>
                <a:alpha val="40000"/>
              </a:schemeClr>
            </a:glow>
          </a:effectLst>
        </p:grpSpPr>
        <p:sp>
          <p:nvSpPr>
            <p:cNvPr id="16" name="AutoShape 2"/>
            <p:cNvSpPr>
              <a:spLocks noChangeArrowheads="1"/>
            </p:cNvSpPr>
            <p:nvPr/>
          </p:nvSpPr>
          <p:spPr bwMode="gray">
            <a:xfrm>
              <a:off x="5973379" y="3205655"/>
              <a:ext cx="3109308" cy="1480206"/>
            </a:xfrm>
            <a:prstGeom prst="roundRect">
              <a:avLst>
                <a:gd name="adj" fmla="val 9894"/>
              </a:avLst>
            </a:prstGeom>
            <a:ln>
              <a:headEnd/>
              <a:tailEnd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none" lIns="51426" tIns="25713" rIns="51426" bIns="25713" anchor="ctr"/>
            <a:lstStyle/>
            <a:p>
              <a:pPr defTabSz="514259"/>
              <a:endParaRPr lang="en-US" sz="1000" kern="0">
                <a:solidFill>
                  <a:sysClr val="windowText" lastClr="000000"/>
                </a:solidFill>
                <a:sym typeface="Myriad Pro" charset="0"/>
              </a:endParaRPr>
            </a:p>
          </p:txBody>
        </p:sp>
        <p:sp>
          <p:nvSpPr>
            <p:cNvPr id="12" name="Text Placeholder 6"/>
            <p:cNvSpPr txBox="1">
              <a:spLocks/>
            </p:cNvSpPr>
            <p:nvPr/>
          </p:nvSpPr>
          <p:spPr>
            <a:xfrm>
              <a:off x="6017172" y="3580501"/>
              <a:ext cx="1962556" cy="346249"/>
            </a:xfrm>
            <a:prstGeom prst="rect">
              <a:avLst/>
            </a:prstGeom>
          </p:spPr>
          <p:txBody>
            <a:bodyPr/>
            <a:lstStyle>
              <a:lvl1pPr marL="228600" indent="-228600" algn="l" rtl="0" eaLnBrk="0" fontAlgn="base" hangingPunct="0">
                <a:lnSpc>
                  <a:spcPct val="95000"/>
                </a:lnSpc>
                <a:spcBef>
                  <a:spcPts val="1438"/>
                </a:spcBef>
                <a:spcAft>
                  <a:spcPct val="0"/>
                </a:spcAft>
                <a:buClr>
                  <a:schemeClr val="tx2"/>
                </a:buClr>
                <a:buSzPct val="90000"/>
                <a:buFont typeface="Arial" charset="0"/>
                <a:buChar char="•"/>
                <a:defRPr lang="en-US" sz="2000" kern="1200" dirty="0">
                  <a:solidFill>
                    <a:srgbClr val="546568"/>
                  </a:solidFill>
                  <a:latin typeface="+mj-lt"/>
                  <a:ea typeface="+mn-ea"/>
                  <a:cs typeface="+mn-cs"/>
                </a:defRPr>
              </a:lvl1pPr>
              <a:lvl2pPr marL="406400" indent="50800" algn="l" rtl="0" eaLnBrk="0" fontAlgn="base" hangingPunct="0">
                <a:lnSpc>
                  <a:spcPct val="95000"/>
                </a:lnSpc>
                <a:spcBef>
                  <a:spcPts val="838"/>
                </a:spcBef>
                <a:spcAft>
                  <a:spcPct val="0"/>
                </a:spcAft>
                <a:buClr>
                  <a:schemeClr val="tx2"/>
                </a:buClr>
                <a:defRPr lang="en-US" kern="1200" dirty="0">
                  <a:solidFill>
                    <a:srgbClr val="546568"/>
                  </a:solidFill>
                  <a:latin typeface="+mj-lt"/>
                  <a:ea typeface="+mn-ea"/>
                  <a:cs typeface="+mn-cs"/>
                </a:defRPr>
              </a:lvl2pPr>
              <a:lvl3pPr marL="571500" indent="-1588" algn="l" rtl="0" eaLnBrk="0" fontAlgn="base" hangingPunct="0">
                <a:lnSpc>
                  <a:spcPct val="95000"/>
                </a:lnSpc>
                <a:spcBef>
                  <a:spcPts val="838"/>
                </a:spcBef>
                <a:spcAft>
                  <a:spcPct val="0"/>
                </a:spcAft>
                <a:buFont typeface="Arial" charset="0"/>
                <a:defRPr lang="en-US" sz="1600" kern="1200" dirty="0">
                  <a:solidFill>
                    <a:srgbClr val="546568"/>
                  </a:solidFill>
                  <a:latin typeface="+mj-lt"/>
                  <a:ea typeface="+mn-ea"/>
                  <a:cs typeface="+mn-cs"/>
                </a:defRPr>
              </a:lvl3pPr>
              <a:lvl4pPr marL="688975" indent="682625" algn="l" rtl="0" eaLnBrk="0" fontAlgn="base" hangingPunct="0">
                <a:lnSpc>
                  <a:spcPct val="95000"/>
                </a:lnSpc>
                <a:spcBef>
                  <a:spcPts val="838"/>
                </a:spcBef>
                <a:spcAft>
                  <a:spcPct val="0"/>
                </a:spcAft>
                <a:buFont typeface="Arial" charset="0"/>
                <a:defRPr lang="en-US" sz="1400" kern="1200" dirty="0">
                  <a:solidFill>
                    <a:srgbClr val="546568"/>
                  </a:solidFill>
                  <a:latin typeface="+mj-lt"/>
                  <a:ea typeface="+mn-ea"/>
                  <a:cs typeface="+mn-cs"/>
                </a:defRPr>
              </a:lvl4pPr>
              <a:lvl5pPr marL="801688" indent="1027113" algn="l" rtl="0" eaLnBrk="0" fontAlgn="base" hangingPunct="0">
                <a:lnSpc>
                  <a:spcPct val="95000"/>
                </a:lnSpc>
                <a:spcBef>
                  <a:spcPts val="838"/>
                </a:spcBef>
                <a:spcAft>
                  <a:spcPct val="0"/>
                </a:spcAft>
                <a:buFont typeface="Arial" charset="0"/>
                <a:defRPr lang="en-US" sz="1400" kern="1200" dirty="0">
                  <a:solidFill>
                    <a:srgbClr val="546568"/>
                  </a:solidFill>
                  <a:latin typeface="+mj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buNone/>
              </a:pPr>
              <a:r>
                <a:rPr lang="en-US" sz="2400" b="1" dirty="0" smtClean="0">
                  <a:solidFill>
                    <a:srgbClr val="005F86"/>
                  </a:solidFill>
                </a:rPr>
                <a:t>Vance Lions</a:t>
              </a:r>
              <a:endParaRPr lang="en-US" sz="2400" b="1" dirty="0">
                <a:solidFill>
                  <a:srgbClr val="005F86"/>
                </a:solidFill>
              </a:endParaRPr>
            </a:p>
          </p:txBody>
        </p:sp>
        <p:sp>
          <p:nvSpPr>
            <p:cNvPr id="13" name="Text Placeholder 6"/>
            <p:cNvSpPr txBox="1">
              <a:spLocks/>
            </p:cNvSpPr>
            <p:nvPr/>
          </p:nvSpPr>
          <p:spPr bwMode="auto">
            <a:xfrm>
              <a:off x="5973378" y="3888858"/>
              <a:ext cx="1987997" cy="5847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>
              <a:lvl1pPr marL="114300" marR="0" indent="-1143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FFFFFF">
                      <a:lumMod val="50000"/>
                    </a:srgbClr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defRPr>
              </a:lvl1pPr>
              <a:lvl2pPr marL="114300" indent="-114300" algn="l" defTabSz="914400" rtl="0" eaLnBrk="1" fontAlgn="base" latinLnBrk="0" hangingPunct="1">
                <a:lnSpc>
                  <a:spcPct val="95000"/>
                </a:lnSpc>
                <a:spcBef>
                  <a:spcPts val="838"/>
                </a:spcBef>
                <a:spcAft>
                  <a:spcPct val="0"/>
                </a:spcAft>
                <a:buClr>
                  <a:schemeClr val="tx2"/>
                </a:buClr>
                <a:defRPr lang="en-US" sz="2000" kern="1200" dirty="0" smtClean="0">
                  <a:solidFill>
                    <a:schemeClr val="accent2"/>
                  </a:solidFill>
                  <a:latin typeface="Ciscolight" pitchFamily="2" charset="0"/>
                  <a:ea typeface="+mn-ea"/>
                  <a:cs typeface="+mn-cs"/>
                </a:defRPr>
              </a:lvl2pPr>
              <a:lvl3pPr marL="114300" indent="-114300" algn="l" defTabSz="914400" rtl="0" eaLnBrk="1" fontAlgn="base" latinLnBrk="0" hangingPunct="1">
                <a:lnSpc>
                  <a:spcPct val="95000"/>
                </a:lnSpc>
                <a:spcBef>
                  <a:spcPts val="838"/>
                </a:spcBef>
                <a:spcAft>
                  <a:spcPct val="0"/>
                </a:spcAft>
                <a:buFont typeface="Arial" charset="0"/>
                <a:defRPr lang="en-US" sz="2000" kern="1200" dirty="0" smtClean="0">
                  <a:solidFill>
                    <a:schemeClr val="accent2"/>
                  </a:solidFill>
                  <a:latin typeface="Ciscolight" pitchFamily="2" charset="0"/>
                  <a:ea typeface="+mn-ea"/>
                  <a:cs typeface="+mn-cs"/>
                </a:defRPr>
              </a:lvl3pPr>
              <a:lvl4pPr marL="114300" indent="-114300" algn="l" defTabSz="914400" rtl="0" eaLnBrk="1" fontAlgn="base" latinLnBrk="0" hangingPunct="1">
                <a:lnSpc>
                  <a:spcPct val="95000"/>
                </a:lnSpc>
                <a:spcBef>
                  <a:spcPts val="838"/>
                </a:spcBef>
                <a:spcAft>
                  <a:spcPct val="0"/>
                </a:spcAft>
                <a:buFont typeface="Arial" charset="0"/>
                <a:defRPr lang="en-US" sz="2000" kern="1200" dirty="0" smtClean="0">
                  <a:solidFill>
                    <a:schemeClr val="accent2"/>
                  </a:solidFill>
                  <a:latin typeface="Ciscolight" pitchFamily="2" charset="0"/>
                  <a:ea typeface="+mn-ea"/>
                  <a:cs typeface="+mn-cs"/>
                </a:defRPr>
              </a:lvl4pPr>
              <a:lvl5pPr marL="114300" indent="-114300" algn="l" defTabSz="914400" rtl="0" eaLnBrk="1" fontAlgn="base" latinLnBrk="0" hangingPunct="1">
                <a:lnSpc>
                  <a:spcPct val="95000"/>
                </a:lnSpc>
                <a:spcBef>
                  <a:spcPts val="838"/>
                </a:spcBef>
                <a:spcAft>
                  <a:spcPct val="0"/>
                </a:spcAft>
                <a:buFont typeface="Arial" charset="0"/>
                <a:defRPr lang="en-US" sz="2000" kern="1200" dirty="0" smtClean="0">
                  <a:solidFill>
                    <a:schemeClr val="accent2"/>
                  </a:solidFill>
                  <a:latin typeface="Ciscolight" pitchFamily="2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 dirty="0" smtClean="0"/>
                <a:t>Lead Server Architect</a:t>
              </a:r>
            </a:p>
            <a:p>
              <a:pPr algn="r"/>
              <a:r>
                <a:rPr lang="en-US" dirty="0" smtClean="0"/>
                <a:t>Eastern EU</a:t>
              </a:r>
              <a:endParaRPr lang="en-US" dirty="0"/>
            </a:p>
          </p:txBody>
        </p: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058161" y="3384550"/>
              <a:ext cx="847210" cy="1127114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</p:pic>
      </p:grpSp>
      <p:sp>
        <p:nvSpPr>
          <p:cNvPr id="20" name="Rectangle 19"/>
          <p:cNvSpPr/>
          <p:nvPr/>
        </p:nvSpPr>
        <p:spPr>
          <a:xfrm>
            <a:off x="455448" y="2647223"/>
            <a:ext cx="513255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6593" lvl="1" indent="-29463">
              <a:buNone/>
            </a:pPr>
            <a:r>
              <a:rPr lang="en-US" sz="2400" b="1" i="1" dirty="0">
                <a:solidFill>
                  <a:srgbClr val="65A637"/>
                </a:solidFill>
              </a:rPr>
              <a:t>Top internal email addresses sending attachments to outside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4710" y="1187799"/>
            <a:ext cx="369497" cy="299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0882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AutoShape 2"/>
          <p:cNvSpPr>
            <a:spLocks noChangeArrowheads="1"/>
          </p:cNvSpPr>
          <p:nvPr/>
        </p:nvSpPr>
        <p:spPr bwMode="gray">
          <a:xfrm>
            <a:off x="204953" y="2858815"/>
            <a:ext cx="2215929" cy="919657"/>
          </a:xfrm>
          <a:prstGeom prst="roundRect">
            <a:avLst>
              <a:gd name="adj" fmla="val 9894"/>
            </a:avLst>
          </a:prstGeom>
          <a:ln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lIns="51426" tIns="25713" rIns="51426" bIns="25713" anchor="ctr"/>
          <a:lstStyle/>
          <a:p>
            <a:pPr defTabSz="514259"/>
            <a:endParaRPr lang="en-US" sz="1000" kern="0">
              <a:solidFill>
                <a:sysClr val="windowText" lastClr="000000"/>
              </a:solidFill>
              <a:sym typeface="Myriad Pro" charset="0"/>
            </a:endParaRPr>
          </a:p>
        </p:txBody>
      </p:sp>
      <p:sp>
        <p:nvSpPr>
          <p:cNvPr id="21" name="AutoShape 2"/>
          <p:cNvSpPr>
            <a:spLocks noChangeArrowheads="1"/>
          </p:cNvSpPr>
          <p:nvPr/>
        </p:nvSpPr>
        <p:spPr bwMode="gray">
          <a:xfrm>
            <a:off x="201449" y="1226206"/>
            <a:ext cx="2215929" cy="919657"/>
          </a:xfrm>
          <a:prstGeom prst="roundRect">
            <a:avLst>
              <a:gd name="adj" fmla="val 9894"/>
            </a:avLst>
          </a:prstGeom>
          <a:ln>
            <a:headEnd/>
            <a:tailE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lIns="51426" tIns="25713" rIns="51426" bIns="25713" anchor="ctr"/>
          <a:lstStyle/>
          <a:p>
            <a:pPr defTabSz="514259"/>
            <a:endParaRPr lang="en-US" sz="1000" kern="0">
              <a:solidFill>
                <a:sysClr val="windowText" lastClr="000000"/>
              </a:solidFill>
              <a:sym typeface="Myriad Pro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27CC8FC-DC84-4CE8-AADD-ED05D9A2A54F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9525"/>
            <a:ext cx="9144000" cy="857250"/>
          </a:xfrm>
        </p:spPr>
        <p:txBody>
          <a:bodyPr/>
          <a:lstStyle/>
          <a:p>
            <a:r>
              <a:rPr lang="en-US" dirty="0"/>
              <a:t>Resource </a:t>
            </a:r>
            <a:r>
              <a:rPr lang="en-US" dirty="0" smtClean="0"/>
              <a:t>Access: RA-EMAIL-01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4294967295"/>
          </p:nvPr>
        </p:nvSpPr>
        <p:spPr>
          <a:xfrm>
            <a:off x="0" y="706982"/>
            <a:ext cx="9144000" cy="479425"/>
          </a:xfrm>
        </p:spPr>
        <p:txBody>
          <a:bodyPr/>
          <a:lstStyle/>
          <a:p>
            <a:pPr marL="0" indent="0" algn="ctr">
              <a:buNone/>
            </a:pPr>
            <a:r>
              <a:rPr lang="en-AU" b="1" dirty="0">
                <a:solidFill>
                  <a:srgbClr val="FF6600"/>
                </a:solidFill>
              </a:rPr>
              <a:t>[INC-SPL-</a:t>
            </a:r>
            <a:r>
              <a:rPr lang="en-AU" b="1" dirty="0" smtClean="0">
                <a:solidFill>
                  <a:srgbClr val="FF6600"/>
                </a:solidFill>
              </a:rPr>
              <a:t>0002] </a:t>
            </a:r>
            <a:r>
              <a:rPr lang="en-AU" b="1" dirty="0">
                <a:solidFill>
                  <a:srgbClr val="FF6600"/>
                </a:solidFill>
              </a:rPr>
              <a:t>Create new playbook query for </a:t>
            </a:r>
            <a:r>
              <a:rPr lang="en-AU" b="1" dirty="0" smtClean="0">
                <a:solidFill>
                  <a:srgbClr val="FF6600"/>
                </a:solidFill>
              </a:rPr>
              <a:t>email attachments</a:t>
            </a:r>
            <a:endParaRPr lang="en-AU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31780"/>
          <a:stretch/>
        </p:blipFill>
        <p:spPr>
          <a:xfrm>
            <a:off x="136635" y="1720677"/>
            <a:ext cx="8862596" cy="1012031"/>
          </a:xfrm>
          <a:prstGeom prst="rect">
            <a:avLst/>
          </a:prstGeom>
          <a:effectLst>
            <a:glow rad="101600">
              <a:schemeClr val="accent6">
                <a:satMod val="175000"/>
                <a:alpha val="40000"/>
              </a:schemeClr>
            </a:glow>
          </a:effectLst>
        </p:spPr>
      </p:pic>
      <p:sp>
        <p:nvSpPr>
          <p:cNvPr id="6" name="Rectangle 5"/>
          <p:cNvSpPr/>
          <p:nvPr/>
        </p:nvSpPr>
        <p:spPr>
          <a:xfrm>
            <a:off x="218966" y="1758622"/>
            <a:ext cx="715579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>
                <a:solidFill>
                  <a:schemeClr val="accent1"/>
                </a:solidFill>
                <a:latin typeface="Courier"/>
                <a:ea typeface="ヒラギノ角ゴ ProN W3" charset="0"/>
                <a:cs typeface="Courier"/>
              </a:rPr>
              <a:t>eventtype</a:t>
            </a:r>
            <a:r>
              <a:rPr lang="en-US" sz="1400" dirty="0" smtClean="0">
                <a:solidFill>
                  <a:schemeClr val="accent1"/>
                </a:solidFill>
                <a:latin typeface="Courier"/>
                <a:ea typeface="ヒラギノ角ゴ ProN W3" charset="0"/>
                <a:cs typeface="Courier"/>
              </a:rPr>
              <a:t>=</a:t>
            </a:r>
            <a:r>
              <a:rPr lang="en-US" sz="1400" b="1" i="1" dirty="0">
                <a:solidFill>
                  <a:srgbClr val="CC3300"/>
                </a:solidFill>
                <a:latin typeface="Courier"/>
                <a:ea typeface="ヒラギノ角ゴ ProN W3" charset="0"/>
                <a:cs typeface="Courier"/>
              </a:rPr>
              <a:t>cisco</a:t>
            </a:r>
            <a:r>
              <a:rPr lang="en-US" sz="1400" b="1" i="1" dirty="0" smtClean="0">
                <a:solidFill>
                  <a:srgbClr val="CC3300"/>
                </a:solidFill>
                <a:latin typeface="Courier"/>
                <a:ea typeface="ヒラギノ角ゴ ProN W3" charset="0"/>
                <a:cs typeface="Courier"/>
              </a:rPr>
              <a:t>-</a:t>
            </a:r>
            <a:r>
              <a:rPr lang="en-US" sz="1400" b="1" i="1" dirty="0" err="1" smtClean="0">
                <a:solidFill>
                  <a:srgbClr val="CC3300"/>
                </a:solidFill>
                <a:latin typeface="Courier"/>
                <a:ea typeface="ヒラギノ角ゴ ProN W3" charset="0"/>
                <a:cs typeface="Courier"/>
              </a:rPr>
              <a:t>esa</a:t>
            </a:r>
            <a:endParaRPr lang="en-US" sz="1400" dirty="0">
              <a:solidFill>
                <a:schemeClr val="accent1"/>
              </a:solidFill>
              <a:latin typeface="Courier"/>
              <a:ea typeface="ヒラギノ角ゴ ProN W3" charset="0"/>
              <a:cs typeface="Courier"/>
            </a:endParaRPr>
          </a:p>
          <a:p>
            <a:r>
              <a:rPr lang="en-US" sz="1400" dirty="0">
                <a:solidFill>
                  <a:schemeClr val="accent1"/>
                </a:solidFill>
                <a:latin typeface="Courier"/>
                <a:ea typeface="ヒラギノ角ゴ ProN W3" charset="0"/>
                <a:cs typeface="Courier"/>
              </a:rPr>
              <a:t>| transaction </a:t>
            </a:r>
            <a:r>
              <a:rPr lang="en-US" sz="1400" b="1" dirty="0" smtClean="0">
                <a:solidFill>
                  <a:schemeClr val="accent2"/>
                </a:solidFill>
                <a:latin typeface="Courier"/>
                <a:ea typeface="ヒラギノ角ゴ ProN W3" charset="0"/>
                <a:cs typeface="Courier"/>
              </a:rPr>
              <a:t>mid</a:t>
            </a:r>
            <a:r>
              <a:rPr lang="en-US" sz="1400" dirty="0" smtClean="0">
                <a:solidFill>
                  <a:schemeClr val="accent2"/>
                </a:solidFill>
                <a:latin typeface="Courier"/>
                <a:ea typeface="ヒラギノ角ゴ ProN W3" charset="0"/>
                <a:cs typeface="Courier"/>
              </a:rPr>
              <a:t> </a:t>
            </a:r>
            <a:r>
              <a:rPr lang="en-US" sz="1400" dirty="0" smtClean="0">
                <a:solidFill>
                  <a:schemeClr val="accent1"/>
                </a:solidFill>
                <a:latin typeface="Courier"/>
                <a:ea typeface="ヒラギノ角ゴ ProN W3" charset="0"/>
                <a:cs typeface="Courier"/>
              </a:rPr>
              <a:t/>
            </a:r>
            <a:br>
              <a:rPr lang="en-US" sz="1400" dirty="0" smtClean="0">
                <a:solidFill>
                  <a:schemeClr val="accent1"/>
                </a:solidFill>
                <a:latin typeface="Courier"/>
                <a:ea typeface="ヒラギノ角ゴ ProN W3" charset="0"/>
                <a:cs typeface="Courier"/>
              </a:rPr>
            </a:br>
            <a:r>
              <a:rPr lang="en-US" sz="1400" dirty="0" smtClean="0">
                <a:solidFill>
                  <a:schemeClr val="accent1"/>
                </a:solidFill>
                <a:latin typeface="Courier"/>
                <a:ea typeface="ヒラギノ角ゴ ProN W3" charset="0"/>
                <a:cs typeface="Courier"/>
              </a:rPr>
              <a:t>| where </a:t>
            </a:r>
            <a:r>
              <a:rPr lang="en-US" sz="1400" dirty="0" err="1" smtClean="0">
                <a:solidFill>
                  <a:schemeClr val="accent1"/>
                </a:solidFill>
                <a:latin typeface="Courier"/>
                <a:ea typeface="ヒラギノ角ゴ ProN W3" charset="0"/>
                <a:cs typeface="Courier"/>
              </a:rPr>
              <a:t>isnotnull</a:t>
            </a:r>
            <a:r>
              <a:rPr lang="en-US" sz="1400" dirty="0" smtClean="0">
                <a:solidFill>
                  <a:schemeClr val="accent1"/>
                </a:solidFill>
                <a:latin typeface="Courier"/>
                <a:ea typeface="ヒラギノ角ゴ ProN W3" charset="0"/>
                <a:cs typeface="Courier"/>
              </a:rPr>
              <a:t>(</a:t>
            </a:r>
            <a:r>
              <a:rPr lang="en-US" sz="1400" b="1" dirty="0" err="1" smtClean="0">
                <a:solidFill>
                  <a:srgbClr val="00A9E1"/>
                </a:solidFill>
                <a:latin typeface="Courier"/>
                <a:ea typeface="ヒラギノ角ゴ ProN W3" charset="0"/>
                <a:cs typeface="Courier"/>
              </a:rPr>
              <a:t>attachment_name</a:t>
            </a:r>
            <a:r>
              <a:rPr lang="en-US" sz="1400" dirty="0" smtClean="0">
                <a:solidFill>
                  <a:schemeClr val="accent1"/>
                </a:solidFill>
                <a:latin typeface="Courier"/>
                <a:ea typeface="ヒラギノ角ゴ ProN W3" charset="0"/>
                <a:cs typeface="Courier"/>
              </a:rPr>
              <a:t>) </a:t>
            </a:r>
            <a:endParaRPr lang="en-US" sz="1400" dirty="0">
              <a:solidFill>
                <a:schemeClr val="accent1"/>
              </a:solidFill>
              <a:latin typeface="Courier"/>
              <a:ea typeface="ヒラギノ角ゴ ProN W3" charset="0"/>
              <a:cs typeface="Courier"/>
            </a:endParaRPr>
          </a:p>
          <a:p>
            <a:r>
              <a:rPr lang="en-US" sz="1400" dirty="0" smtClean="0">
                <a:solidFill>
                  <a:schemeClr val="accent1"/>
                </a:solidFill>
                <a:latin typeface="Courier"/>
                <a:ea typeface="ヒラギノ角ゴ ProN W3" charset="0"/>
                <a:cs typeface="Courier"/>
              </a:rPr>
              <a:t>| top </a:t>
            </a:r>
            <a:r>
              <a:rPr lang="en-US" sz="1400" b="1" dirty="0" smtClean="0">
                <a:solidFill>
                  <a:srgbClr val="00A9E1"/>
                </a:solidFill>
                <a:latin typeface="Courier"/>
                <a:ea typeface="ヒラギノ角ゴ ProN W3" charset="0"/>
                <a:cs typeface="Courier"/>
              </a:rPr>
              <a:t>sender</a:t>
            </a:r>
            <a:endParaRPr lang="en-US" sz="1400" b="1" dirty="0">
              <a:solidFill>
                <a:srgbClr val="00A9E1"/>
              </a:solidFill>
              <a:latin typeface="Courier"/>
              <a:ea typeface="ヒラギノ角ゴ ProN W3" charset="0"/>
              <a:cs typeface="Courier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6075"/>
          <a:stretch/>
        </p:blipFill>
        <p:spPr>
          <a:xfrm>
            <a:off x="140137" y="3397061"/>
            <a:ext cx="8862596" cy="1245010"/>
          </a:xfrm>
          <a:prstGeom prst="rect">
            <a:avLst/>
          </a:prstGeom>
          <a:effectLst>
            <a:glow rad="101600">
              <a:schemeClr val="accent6">
                <a:satMod val="175000"/>
                <a:alpha val="40000"/>
              </a:schemeClr>
            </a:glow>
          </a:effectLst>
        </p:spPr>
      </p:pic>
      <p:sp>
        <p:nvSpPr>
          <p:cNvPr id="12" name="Rectangle 11"/>
          <p:cNvSpPr/>
          <p:nvPr/>
        </p:nvSpPr>
        <p:spPr>
          <a:xfrm>
            <a:off x="222468" y="3426246"/>
            <a:ext cx="7155793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>
                <a:solidFill>
                  <a:schemeClr val="accent1"/>
                </a:solidFill>
                <a:latin typeface="Courier"/>
                <a:ea typeface="ヒラギノ角ゴ ProN W3" charset="0"/>
                <a:cs typeface="Courier"/>
              </a:rPr>
              <a:t>eventtype</a:t>
            </a:r>
            <a:r>
              <a:rPr lang="en-US" sz="1400" dirty="0" smtClean="0">
                <a:solidFill>
                  <a:schemeClr val="accent1"/>
                </a:solidFill>
                <a:latin typeface="Courier"/>
                <a:ea typeface="ヒラギノ角ゴ ProN W3" charset="0"/>
                <a:cs typeface="Courier"/>
              </a:rPr>
              <a:t>=</a:t>
            </a:r>
            <a:r>
              <a:rPr lang="en-US" sz="1400" b="1" i="1" dirty="0">
                <a:solidFill>
                  <a:srgbClr val="CC3300"/>
                </a:solidFill>
                <a:latin typeface="Courier"/>
                <a:ea typeface="ヒラギノ角ゴ ProN W3" charset="0"/>
                <a:cs typeface="Courier"/>
              </a:rPr>
              <a:t>cisco-</a:t>
            </a:r>
            <a:r>
              <a:rPr lang="en-US" sz="1400" b="1" i="1" dirty="0" err="1">
                <a:solidFill>
                  <a:srgbClr val="CC3300"/>
                </a:solidFill>
                <a:latin typeface="Courier"/>
                <a:ea typeface="ヒラギノ角ゴ ProN W3" charset="0"/>
                <a:cs typeface="Courier"/>
              </a:rPr>
              <a:t>esa</a:t>
            </a:r>
            <a:endParaRPr lang="en-US" sz="1400" dirty="0">
              <a:solidFill>
                <a:schemeClr val="accent1"/>
              </a:solidFill>
              <a:latin typeface="Courier"/>
              <a:ea typeface="ヒラギノ角ゴ ProN W3" charset="0"/>
              <a:cs typeface="Courier"/>
            </a:endParaRPr>
          </a:p>
          <a:p>
            <a:r>
              <a:rPr lang="en-US" sz="1400" dirty="0">
                <a:solidFill>
                  <a:schemeClr val="accent1"/>
                </a:solidFill>
                <a:latin typeface="Courier"/>
                <a:ea typeface="ヒラギノ角ゴ ProN W3" charset="0"/>
                <a:cs typeface="Courier"/>
              </a:rPr>
              <a:t>| transaction </a:t>
            </a:r>
            <a:r>
              <a:rPr lang="en-US" sz="1400" b="1" dirty="0">
                <a:solidFill>
                  <a:schemeClr val="accent2"/>
                </a:solidFill>
                <a:latin typeface="Courier"/>
                <a:ea typeface="ヒラギノ角ゴ ProN W3" charset="0"/>
                <a:cs typeface="Courier"/>
              </a:rPr>
              <a:t>mid</a:t>
            </a:r>
            <a:r>
              <a:rPr lang="en-US" sz="1400" dirty="0">
                <a:solidFill>
                  <a:schemeClr val="accent2"/>
                </a:solidFill>
                <a:latin typeface="Courier"/>
                <a:ea typeface="ヒラギノ角ゴ ProN W3" charset="0"/>
                <a:cs typeface="Courier"/>
              </a:rPr>
              <a:t> </a:t>
            </a:r>
            <a:r>
              <a:rPr lang="en-US" sz="1400" dirty="0">
                <a:solidFill>
                  <a:schemeClr val="accent1"/>
                </a:solidFill>
                <a:latin typeface="Courier"/>
                <a:ea typeface="ヒラギノ角ゴ ProN W3" charset="0"/>
                <a:cs typeface="Courier"/>
              </a:rPr>
              <a:t/>
            </a:r>
            <a:br>
              <a:rPr lang="en-US" sz="1400" dirty="0">
                <a:solidFill>
                  <a:schemeClr val="accent1"/>
                </a:solidFill>
                <a:latin typeface="Courier"/>
                <a:ea typeface="ヒラギノ角ゴ ProN W3" charset="0"/>
                <a:cs typeface="Courier"/>
              </a:rPr>
            </a:br>
            <a:r>
              <a:rPr lang="en-US" sz="1400" dirty="0">
                <a:solidFill>
                  <a:schemeClr val="accent1"/>
                </a:solidFill>
                <a:latin typeface="Courier"/>
                <a:ea typeface="ヒラギノ角ゴ ProN W3" charset="0"/>
                <a:cs typeface="Courier"/>
              </a:rPr>
              <a:t>| where </a:t>
            </a:r>
            <a:r>
              <a:rPr lang="en-US" sz="1400" dirty="0" err="1">
                <a:solidFill>
                  <a:schemeClr val="accent1"/>
                </a:solidFill>
                <a:latin typeface="Courier"/>
                <a:ea typeface="ヒラギノ角ゴ ProN W3" charset="0"/>
                <a:cs typeface="Courier"/>
              </a:rPr>
              <a:t>isnotnull</a:t>
            </a:r>
            <a:r>
              <a:rPr lang="en-US" sz="1400" dirty="0">
                <a:solidFill>
                  <a:schemeClr val="accent1"/>
                </a:solidFill>
                <a:latin typeface="Courier"/>
                <a:ea typeface="ヒラギノ角ゴ ProN W3" charset="0"/>
                <a:cs typeface="Courier"/>
              </a:rPr>
              <a:t>(</a:t>
            </a:r>
            <a:r>
              <a:rPr lang="en-US" sz="1400" b="1" dirty="0" err="1">
                <a:solidFill>
                  <a:srgbClr val="00A9E1"/>
                </a:solidFill>
                <a:latin typeface="Courier"/>
                <a:ea typeface="ヒラギノ角ゴ ProN W3" charset="0"/>
                <a:cs typeface="Courier"/>
              </a:rPr>
              <a:t>attachment_name</a:t>
            </a:r>
            <a:r>
              <a:rPr lang="en-US" sz="1400" dirty="0">
                <a:solidFill>
                  <a:schemeClr val="accent1"/>
                </a:solidFill>
                <a:latin typeface="Courier"/>
                <a:ea typeface="ヒラギノ角ゴ ProN W3" charset="0"/>
                <a:cs typeface="Courier"/>
              </a:rPr>
              <a:t>) </a:t>
            </a:r>
          </a:p>
          <a:p>
            <a:r>
              <a:rPr lang="en-US" sz="1400" dirty="0" smtClean="0">
                <a:solidFill>
                  <a:schemeClr val="accent1"/>
                </a:solidFill>
                <a:latin typeface="Courier"/>
                <a:ea typeface="ヒラギノ角ゴ ProN W3" charset="0"/>
                <a:cs typeface="Courier"/>
              </a:rPr>
              <a:t>| </a:t>
            </a:r>
            <a:r>
              <a:rPr lang="en-US" sz="1400" dirty="0">
                <a:solidFill>
                  <a:schemeClr val="accent1"/>
                </a:solidFill>
                <a:latin typeface="Courier"/>
                <a:ea typeface="ヒラギノ角ゴ ProN W3" charset="0"/>
                <a:cs typeface="Courier"/>
              </a:rPr>
              <a:t>stats dc(</a:t>
            </a:r>
            <a:r>
              <a:rPr lang="en-US" sz="1400" b="1" dirty="0">
                <a:solidFill>
                  <a:srgbClr val="00A9E1"/>
                </a:solidFill>
                <a:latin typeface="Courier"/>
                <a:ea typeface="ヒラギノ角ゴ ProN W3" charset="0"/>
                <a:cs typeface="Courier"/>
              </a:rPr>
              <a:t>recipient</a:t>
            </a:r>
            <a:r>
              <a:rPr lang="en-US" sz="1400" dirty="0">
                <a:solidFill>
                  <a:schemeClr val="accent1"/>
                </a:solidFill>
                <a:latin typeface="Courier"/>
                <a:ea typeface="ヒラギノ角ゴ ProN W3" charset="0"/>
                <a:cs typeface="Courier"/>
              </a:rPr>
              <a:t>) dc(</a:t>
            </a:r>
            <a:r>
              <a:rPr lang="en-US" sz="1400" b="1" dirty="0">
                <a:solidFill>
                  <a:srgbClr val="00A9E1"/>
                </a:solidFill>
                <a:latin typeface="Courier"/>
                <a:ea typeface="ヒラギノ角ゴ ProN W3" charset="0"/>
                <a:cs typeface="Courier"/>
              </a:rPr>
              <a:t>mid</a:t>
            </a:r>
            <a:r>
              <a:rPr lang="en-US" sz="1400" dirty="0">
                <a:solidFill>
                  <a:schemeClr val="accent1"/>
                </a:solidFill>
                <a:latin typeface="Courier"/>
                <a:ea typeface="ヒラギノ角ゴ ProN W3" charset="0"/>
                <a:cs typeface="Courier"/>
              </a:rPr>
              <a:t>) by </a:t>
            </a:r>
            <a:r>
              <a:rPr lang="en-US" sz="1400" b="1" dirty="0">
                <a:solidFill>
                  <a:srgbClr val="00A9E1"/>
                </a:solidFill>
                <a:latin typeface="Courier"/>
                <a:ea typeface="ヒラギノ角ゴ ProN W3" charset="0"/>
                <a:cs typeface="Courier"/>
              </a:rPr>
              <a:t>sender</a:t>
            </a:r>
            <a:r>
              <a:rPr lang="en-US" sz="1400" dirty="0">
                <a:solidFill>
                  <a:srgbClr val="00A9E1"/>
                </a:solidFill>
                <a:latin typeface="Courier"/>
                <a:ea typeface="ヒラギノ角ゴ ProN W3" charset="0"/>
                <a:cs typeface="Courier"/>
              </a:rPr>
              <a:t> </a:t>
            </a:r>
            <a:r>
              <a:rPr lang="en-US" sz="1400" b="1" dirty="0" err="1" smtClean="0">
                <a:solidFill>
                  <a:srgbClr val="00A9E1"/>
                </a:solidFill>
                <a:latin typeface="Courier"/>
                <a:ea typeface="ヒラギノ角ゴ ProN W3" charset="0"/>
                <a:cs typeface="Courier"/>
              </a:rPr>
              <a:t>message_subject</a:t>
            </a:r>
            <a:r>
              <a:rPr lang="en-US" sz="1400" dirty="0" smtClean="0">
                <a:solidFill>
                  <a:srgbClr val="00A9E1"/>
                </a:solidFill>
                <a:latin typeface="Courier"/>
                <a:ea typeface="ヒラギノ角ゴ ProN W3" charset="0"/>
                <a:cs typeface="Courier"/>
              </a:rPr>
              <a:t> </a:t>
            </a:r>
            <a:r>
              <a:rPr lang="en-US" sz="1400" b="1" dirty="0" err="1" smtClean="0">
                <a:solidFill>
                  <a:srgbClr val="00A9E1"/>
                </a:solidFill>
                <a:latin typeface="Courier"/>
                <a:ea typeface="ヒラギノ角ゴ ProN W3" charset="0"/>
                <a:cs typeface="Courier"/>
              </a:rPr>
              <a:t>attachment_name</a:t>
            </a:r>
            <a:r>
              <a:rPr lang="en-US" sz="1400" b="1" dirty="0" smtClean="0">
                <a:solidFill>
                  <a:srgbClr val="00A9E1"/>
                </a:solidFill>
                <a:latin typeface="Courier"/>
                <a:ea typeface="ヒラギノ角ゴ ProN W3" charset="0"/>
                <a:cs typeface="Courier"/>
              </a:rPr>
              <a:t> </a:t>
            </a:r>
            <a:r>
              <a:rPr lang="en-US" sz="1400" b="1" dirty="0" err="1" smtClean="0">
                <a:solidFill>
                  <a:srgbClr val="00A9E1"/>
                </a:solidFill>
                <a:latin typeface="Courier"/>
                <a:ea typeface="ヒラギノ角ゴ ProN W3" charset="0"/>
                <a:cs typeface="Courier"/>
              </a:rPr>
              <a:t>message_size</a:t>
            </a:r>
            <a:endParaRPr lang="en-US" sz="1400" b="1" dirty="0">
              <a:solidFill>
                <a:srgbClr val="00A9E1"/>
              </a:solidFill>
              <a:latin typeface="Courier"/>
              <a:ea typeface="ヒラギノ角ゴ ProN W3" charset="0"/>
              <a:cs typeface="Courier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361419" y="1298886"/>
            <a:ext cx="1595833" cy="338554"/>
            <a:chOff x="361419" y="1298886"/>
            <a:chExt cx="1595833" cy="338554"/>
          </a:xfrm>
        </p:grpSpPr>
        <p:pic>
          <p:nvPicPr>
            <p:cNvPr id="16" name="Picture 15" descr="bar-chart-green-2.png"/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61419" y="1305040"/>
              <a:ext cx="326299" cy="317007"/>
            </a:xfrm>
            <a:prstGeom prst="rect">
              <a:avLst/>
            </a:prstGeom>
          </p:spPr>
        </p:pic>
        <p:sp>
          <p:nvSpPr>
            <p:cNvPr id="17" name="Rectangle 16"/>
            <p:cNvSpPr/>
            <p:nvPr/>
          </p:nvSpPr>
          <p:spPr>
            <a:xfrm>
              <a:off x="834228" y="1298886"/>
              <a:ext cx="1123024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AU" b="1" dirty="0" smtClean="0">
                  <a:solidFill>
                    <a:srgbClr val="6DB43B"/>
                  </a:solidFill>
                </a:rPr>
                <a:t>Chart View</a:t>
              </a:r>
              <a:endParaRPr lang="en-US" dirty="0">
                <a:solidFill>
                  <a:srgbClr val="6DB43B"/>
                </a:solidFill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382309" y="2916626"/>
            <a:ext cx="1833623" cy="414185"/>
            <a:chOff x="382309" y="2820277"/>
            <a:chExt cx="1833623" cy="414185"/>
          </a:xfrm>
        </p:grpSpPr>
        <p:pic>
          <p:nvPicPr>
            <p:cNvPr id="15" name="Picture 14" descr="log-file-gray-2.png"/>
            <p:cNvPicPr>
              <a:picLocks noChangeAspect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82309" y="2820277"/>
              <a:ext cx="331316" cy="414185"/>
            </a:xfrm>
            <a:prstGeom prst="rect">
              <a:avLst/>
            </a:prstGeom>
          </p:spPr>
        </p:pic>
        <p:sp>
          <p:nvSpPr>
            <p:cNvPr id="18" name="Rectangle 17"/>
            <p:cNvSpPr/>
            <p:nvPr/>
          </p:nvSpPr>
          <p:spPr>
            <a:xfrm>
              <a:off x="837730" y="2852665"/>
              <a:ext cx="1378202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AU" b="1" dirty="0" smtClean="0">
                  <a:solidFill>
                    <a:schemeClr val="accent5"/>
                  </a:solidFill>
                </a:rPr>
                <a:t>Detailed View</a:t>
              </a:r>
              <a:endParaRPr lang="en-US" dirty="0">
                <a:solidFill>
                  <a:schemeClr val="accent5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3482064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Primer: Network Activity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7CC8FC-DC84-4CE8-AADD-ED05D9A2A54F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97793" y="1027340"/>
            <a:ext cx="8758621" cy="3728591"/>
          </a:xfrm>
        </p:spPr>
        <p:txBody>
          <a:bodyPr>
            <a:normAutofit/>
          </a:bodyPr>
          <a:lstStyle/>
          <a:p>
            <a:r>
              <a:rPr lang="en-US" dirty="0" smtClean="0"/>
              <a:t>Focus on </a:t>
            </a:r>
            <a:r>
              <a:rPr lang="en-US" b="1" dirty="0" smtClean="0">
                <a:solidFill>
                  <a:schemeClr val="accent2"/>
                </a:solidFill>
              </a:rPr>
              <a:t>WHAT </a:t>
            </a:r>
            <a:r>
              <a:rPr lang="en-US" dirty="0" smtClean="0"/>
              <a:t>sort of traffic is traversing your network</a:t>
            </a:r>
            <a:r>
              <a:rPr lang="en-US" dirty="0" smtClean="0"/>
              <a:t>.</a:t>
            </a:r>
          </a:p>
          <a:p>
            <a:r>
              <a:rPr lang="en-US" dirty="0" smtClean="0"/>
              <a:t>Can grab this info from a </a:t>
            </a:r>
            <a:r>
              <a:rPr lang="en-US" b="1" dirty="0" smtClean="0">
                <a:solidFill>
                  <a:schemeClr val="accent2"/>
                </a:solidFill>
              </a:rPr>
              <a:t>variety </a:t>
            </a:r>
            <a:r>
              <a:rPr lang="en-US" dirty="0" smtClean="0"/>
              <a:t>of sources!  (AAA, Wireless, </a:t>
            </a:r>
            <a:r>
              <a:rPr lang="en-US" dirty="0" err="1" smtClean="0"/>
              <a:t>netflow</a:t>
            </a:r>
            <a:r>
              <a:rPr lang="en-US" dirty="0"/>
              <a:t> </a:t>
            </a:r>
            <a:r>
              <a:rPr lang="en-US" dirty="0" smtClean="0"/>
              <a:t>...)</a:t>
            </a:r>
            <a:endParaRPr lang="en-US" dirty="0" smtClean="0"/>
          </a:p>
          <a:p>
            <a:r>
              <a:rPr lang="en-US" dirty="0" smtClean="0"/>
              <a:t>Some </a:t>
            </a:r>
            <a:r>
              <a:rPr lang="en-US" sz="2800" b="1" dirty="0" smtClean="0">
                <a:solidFill>
                  <a:srgbClr val="CC3300"/>
                </a:solidFill>
              </a:rPr>
              <a:t>Network Activity </a:t>
            </a:r>
            <a:r>
              <a:rPr lang="en-US" dirty="0" smtClean="0"/>
              <a:t>Reports we’ll focus on:</a:t>
            </a:r>
            <a:endParaRPr lang="en-US" dirty="0"/>
          </a:p>
          <a:p>
            <a:pPr lvl="1"/>
            <a:r>
              <a:rPr lang="en-US" b="1" dirty="0">
                <a:solidFill>
                  <a:schemeClr val="tx1"/>
                </a:solidFill>
              </a:rPr>
              <a:t>All outbound connections from internal and DMZ systems by system, connection count, user, bandwidth, count of unique </a:t>
            </a:r>
            <a:r>
              <a:rPr lang="en-US" b="1" dirty="0" smtClean="0">
                <a:solidFill>
                  <a:schemeClr val="tx1"/>
                </a:solidFill>
              </a:rPr>
              <a:t>destinations</a:t>
            </a:r>
            <a:endParaRPr lang="en-US" i="1" dirty="0" smtClean="0">
              <a:solidFill>
                <a:srgbClr val="5F5F5F"/>
              </a:solidFill>
            </a:endParaRPr>
          </a:p>
          <a:p>
            <a:pPr lvl="2"/>
            <a:r>
              <a:rPr lang="en-US" i="1" dirty="0" smtClean="0">
                <a:solidFill>
                  <a:srgbClr val="5F5F5F"/>
                </a:solidFill>
              </a:rPr>
              <a:t>tracking </a:t>
            </a:r>
            <a:r>
              <a:rPr lang="en-US" i="1" dirty="0">
                <a:solidFill>
                  <a:srgbClr val="5F5F5F"/>
                </a:solidFill>
              </a:rPr>
              <a:t>who is connecting from your </a:t>
            </a:r>
            <a:r>
              <a:rPr lang="en-US" i="1" dirty="0" smtClean="0">
                <a:solidFill>
                  <a:srgbClr val="5F5F5F"/>
                </a:solidFill>
              </a:rPr>
              <a:t>network ... to </a:t>
            </a:r>
            <a:r>
              <a:rPr lang="en-US" i="1" dirty="0">
                <a:solidFill>
                  <a:srgbClr val="5F5F5F"/>
                </a:solidFill>
              </a:rPr>
              <a:t>detect </a:t>
            </a:r>
            <a:r>
              <a:rPr lang="en-US" i="1" dirty="0" smtClean="0">
                <a:solidFill>
                  <a:srgbClr val="5F5F5F"/>
                </a:solidFill>
              </a:rPr>
              <a:t>intrusions, compromises, malicious software, users </a:t>
            </a:r>
            <a:r>
              <a:rPr lang="en-US" i="1" dirty="0">
                <a:solidFill>
                  <a:srgbClr val="5F5F5F"/>
                </a:solidFill>
              </a:rPr>
              <a:t>abusing network </a:t>
            </a:r>
            <a:r>
              <a:rPr lang="en-US" i="1" dirty="0" smtClean="0">
                <a:solidFill>
                  <a:srgbClr val="5F5F5F"/>
                </a:solidFill>
              </a:rPr>
              <a:t>access</a:t>
            </a:r>
            <a:endParaRPr lang="en-US" i="1" dirty="0">
              <a:solidFill>
                <a:srgbClr val="5F5F5F"/>
              </a:solidFill>
            </a:endParaRPr>
          </a:p>
          <a:p>
            <a:pPr lvl="1"/>
            <a:r>
              <a:rPr lang="en-US" b="1" dirty="0" smtClean="0">
                <a:solidFill>
                  <a:schemeClr val="tx1"/>
                </a:solidFill>
              </a:rPr>
              <a:t>Wireless </a:t>
            </a:r>
            <a:r>
              <a:rPr lang="en-US" b="1" dirty="0">
                <a:solidFill>
                  <a:schemeClr val="tx1"/>
                </a:solidFill>
              </a:rPr>
              <a:t>network </a:t>
            </a:r>
            <a:r>
              <a:rPr lang="en-US" b="1" dirty="0" smtClean="0">
                <a:solidFill>
                  <a:schemeClr val="tx1"/>
                </a:solidFill>
              </a:rPr>
              <a:t>activity logs</a:t>
            </a:r>
            <a:endParaRPr lang="en-US" b="1" dirty="0">
              <a:solidFill>
                <a:schemeClr val="tx1"/>
              </a:solidFill>
            </a:endParaRPr>
          </a:p>
          <a:p>
            <a:pPr lvl="2"/>
            <a:r>
              <a:rPr lang="en-US" i="1" dirty="0">
                <a:solidFill>
                  <a:schemeClr val="accent6"/>
                </a:solidFill>
              </a:rPr>
              <a:t>track access (with username or Windows name) via wireless networks to trace connection times, source MAC and client </a:t>
            </a:r>
            <a:r>
              <a:rPr lang="en-US" i="1" dirty="0" smtClean="0">
                <a:solidFill>
                  <a:schemeClr val="accent6"/>
                </a:solidFill>
              </a:rPr>
              <a:t>IP.</a:t>
            </a:r>
          </a:p>
        </p:txBody>
      </p:sp>
    </p:spTree>
    <p:extLst>
      <p:ext uri="{BB962C8B-B14F-4D97-AF65-F5344CB8AC3E}">
        <p14:creationId xmlns:p14="http://schemas.microsoft.com/office/powerpoint/2010/main" val="38144237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 Access: NW-CONNS-01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7CC8FC-DC84-4CE8-AADD-ED05D9A2A54F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1313091"/>
            <a:ext cx="8229600" cy="3171324"/>
          </a:xfrm>
        </p:spPr>
        <p:txBody>
          <a:bodyPr>
            <a:normAutofit/>
          </a:bodyPr>
          <a:lstStyle/>
          <a:p>
            <a:pPr marL="0" indent="-29463">
              <a:buNone/>
            </a:pPr>
            <a:r>
              <a:rPr lang="en-US" sz="1800" i="1" dirty="0" smtClean="0">
                <a:solidFill>
                  <a:srgbClr val="5F5F5F"/>
                </a:solidFill>
              </a:rPr>
              <a:t>As part of our ongoing audit from the CSIRT office, we need to generate a new report to </a:t>
            </a:r>
            <a:r>
              <a:rPr lang="en-US" sz="1800" b="1" i="1" dirty="0" smtClean="0">
                <a:solidFill>
                  <a:schemeClr val="accent3"/>
                </a:solidFill>
              </a:rPr>
              <a:t>audit outbound connections from our Internal / DMZ networks</a:t>
            </a:r>
            <a:r>
              <a:rPr lang="en-US" sz="1800" i="1" dirty="0" smtClean="0">
                <a:solidFill>
                  <a:srgbClr val="5F5F5F"/>
                </a:solidFill>
              </a:rPr>
              <a:t>.</a:t>
            </a:r>
          </a:p>
          <a:p>
            <a:pPr marL="0" indent="-29463">
              <a:buNone/>
            </a:pPr>
            <a:r>
              <a:rPr lang="en-US" sz="1800" i="1" dirty="0" smtClean="0">
                <a:solidFill>
                  <a:srgbClr val="5F5F5F"/>
                </a:solidFill>
              </a:rPr>
              <a:t>From the SANS Logging Best Practices guide, we need to capture the following: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AU" b="1" dirty="0">
                <a:solidFill>
                  <a:srgbClr val="FF6600"/>
                </a:solidFill>
              </a:rPr>
              <a:t>[INC-SPL-</a:t>
            </a:r>
            <a:r>
              <a:rPr lang="en-AU" b="1" dirty="0" smtClean="0">
                <a:solidFill>
                  <a:srgbClr val="FF6600"/>
                </a:solidFill>
              </a:rPr>
              <a:t>0003] Audit Outbound Connections</a:t>
            </a:r>
            <a:endParaRPr lang="en-AU" dirty="0"/>
          </a:p>
          <a:p>
            <a:endParaRPr 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5745656" y="3012964"/>
            <a:ext cx="3109309" cy="1480206"/>
            <a:chOff x="5973378" y="3205655"/>
            <a:chExt cx="3109309" cy="1480206"/>
          </a:xfrm>
          <a:effectLst>
            <a:glow rad="101600">
              <a:schemeClr val="accent6">
                <a:satMod val="175000"/>
                <a:alpha val="40000"/>
              </a:schemeClr>
            </a:glow>
          </a:effectLst>
        </p:grpSpPr>
        <p:sp>
          <p:nvSpPr>
            <p:cNvPr id="16" name="AutoShape 2"/>
            <p:cNvSpPr>
              <a:spLocks noChangeArrowheads="1"/>
            </p:cNvSpPr>
            <p:nvPr/>
          </p:nvSpPr>
          <p:spPr bwMode="gray">
            <a:xfrm>
              <a:off x="5973379" y="3205655"/>
              <a:ext cx="3109308" cy="1480206"/>
            </a:xfrm>
            <a:prstGeom prst="roundRect">
              <a:avLst>
                <a:gd name="adj" fmla="val 9894"/>
              </a:avLst>
            </a:prstGeom>
            <a:ln>
              <a:headEnd/>
              <a:tailEnd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none" lIns="51426" tIns="25713" rIns="51426" bIns="25713" anchor="ctr"/>
            <a:lstStyle/>
            <a:p>
              <a:pPr defTabSz="514259"/>
              <a:endParaRPr lang="en-US" sz="1000" kern="0">
                <a:solidFill>
                  <a:sysClr val="windowText" lastClr="000000"/>
                </a:solidFill>
                <a:sym typeface="Myriad Pro" charset="0"/>
              </a:endParaRPr>
            </a:p>
          </p:txBody>
        </p:sp>
        <p:sp>
          <p:nvSpPr>
            <p:cNvPr id="12" name="Text Placeholder 6"/>
            <p:cNvSpPr txBox="1">
              <a:spLocks/>
            </p:cNvSpPr>
            <p:nvPr/>
          </p:nvSpPr>
          <p:spPr>
            <a:xfrm>
              <a:off x="6017172" y="3580501"/>
              <a:ext cx="1962556" cy="346249"/>
            </a:xfrm>
            <a:prstGeom prst="rect">
              <a:avLst/>
            </a:prstGeom>
          </p:spPr>
          <p:txBody>
            <a:bodyPr/>
            <a:lstStyle>
              <a:lvl1pPr marL="228600" indent="-228600" algn="l" rtl="0" eaLnBrk="0" fontAlgn="base" hangingPunct="0">
                <a:lnSpc>
                  <a:spcPct val="95000"/>
                </a:lnSpc>
                <a:spcBef>
                  <a:spcPts val="1438"/>
                </a:spcBef>
                <a:spcAft>
                  <a:spcPct val="0"/>
                </a:spcAft>
                <a:buClr>
                  <a:schemeClr val="tx2"/>
                </a:buClr>
                <a:buSzPct val="90000"/>
                <a:buFont typeface="Arial" charset="0"/>
                <a:buChar char="•"/>
                <a:defRPr lang="en-US" sz="2000" kern="1200" dirty="0">
                  <a:solidFill>
                    <a:srgbClr val="546568"/>
                  </a:solidFill>
                  <a:latin typeface="+mj-lt"/>
                  <a:ea typeface="+mn-ea"/>
                  <a:cs typeface="+mn-cs"/>
                </a:defRPr>
              </a:lvl1pPr>
              <a:lvl2pPr marL="406400" indent="50800" algn="l" rtl="0" eaLnBrk="0" fontAlgn="base" hangingPunct="0">
                <a:lnSpc>
                  <a:spcPct val="95000"/>
                </a:lnSpc>
                <a:spcBef>
                  <a:spcPts val="838"/>
                </a:spcBef>
                <a:spcAft>
                  <a:spcPct val="0"/>
                </a:spcAft>
                <a:buClr>
                  <a:schemeClr val="tx2"/>
                </a:buClr>
                <a:defRPr lang="en-US" kern="1200" dirty="0">
                  <a:solidFill>
                    <a:srgbClr val="546568"/>
                  </a:solidFill>
                  <a:latin typeface="+mj-lt"/>
                  <a:ea typeface="+mn-ea"/>
                  <a:cs typeface="+mn-cs"/>
                </a:defRPr>
              </a:lvl2pPr>
              <a:lvl3pPr marL="571500" indent="-1588" algn="l" rtl="0" eaLnBrk="0" fontAlgn="base" hangingPunct="0">
                <a:lnSpc>
                  <a:spcPct val="95000"/>
                </a:lnSpc>
                <a:spcBef>
                  <a:spcPts val="838"/>
                </a:spcBef>
                <a:spcAft>
                  <a:spcPct val="0"/>
                </a:spcAft>
                <a:buFont typeface="Arial" charset="0"/>
                <a:defRPr lang="en-US" sz="1600" kern="1200" dirty="0">
                  <a:solidFill>
                    <a:srgbClr val="546568"/>
                  </a:solidFill>
                  <a:latin typeface="+mj-lt"/>
                  <a:ea typeface="+mn-ea"/>
                  <a:cs typeface="+mn-cs"/>
                </a:defRPr>
              </a:lvl3pPr>
              <a:lvl4pPr marL="688975" indent="682625" algn="l" rtl="0" eaLnBrk="0" fontAlgn="base" hangingPunct="0">
                <a:lnSpc>
                  <a:spcPct val="95000"/>
                </a:lnSpc>
                <a:spcBef>
                  <a:spcPts val="838"/>
                </a:spcBef>
                <a:spcAft>
                  <a:spcPct val="0"/>
                </a:spcAft>
                <a:buFont typeface="Arial" charset="0"/>
                <a:defRPr lang="en-US" sz="1400" kern="1200" dirty="0">
                  <a:solidFill>
                    <a:srgbClr val="546568"/>
                  </a:solidFill>
                  <a:latin typeface="+mj-lt"/>
                  <a:ea typeface="+mn-ea"/>
                  <a:cs typeface="+mn-cs"/>
                </a:defRPr>
              </a:lvl4pPr>
              <a:lvl5pPr marL="801688" indent="1027113" algn="l" rtl="0" eaLnBrk="0" fontAlgn="base" hangingPunct="0">
                <a:lnSpc>
                  <a:spcPct val="95000"/>
                </a:lnSpc>
                <a:spcBef>
                  <a:spcPts val="838"/>
                </a:spcBef>
                <a:spcAft>
                  <a:spcPct val="0"/>
                </a:spcAft>
                <a:buFont typeface="Arial" charset="0"/>
                <a:defRPr lang="en-US" sz="1400" kern="1200" dirty="0">
                  <a:solidFill>
                    <a:srgbClr val="546568"/>
                  </a:solidFill>
                  <a:latin typeface="+mj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buNone/>
              </a:pPr>
              <a:r>
                <a:rPr lang="en-US" sz="2400" b="1" dirty="0" err="1" smtClean="0">
                  <a:solidFill>
                    <a:srgbClr val="005F86"/>
                  </a:solidFill>
                </a:rPr>
                <a:t>Ain</a:t>
              </a:r>
              <a:r>
                <a:rPr lang="en-US" sz="2400" b="1" dirty="0" smtClean="0">
                  <a:solidFill>
                    <a:srgbClr val="005F86"/>
                  </a:solidFill>
                </a:rPr>
                <a:t> </a:t>
              </a:r>
              <a:r>
                <a:rPr lang="en-US" sz="2400" b="1" dirty="0" err="1" smtClean="0">
                  <a:solidFill>
                    <a:srgbClr val="005F86"/>
                  </a:solidFill>
                </a:rPr>
                <a:t>Gnobadi</a:t>
              </a:r>
              <a:endParaRPr lang="en-US" sz="2400" b="1" dirty="0">
                <a:solidFill>
                  <a:srgbClr val="005F86"/>
                </a:solidFill>
              </a:endParaRPr>
            </a:p>
          </p:txBody>
        </p:sp>
        <p:sp>
          <p:nvSpPr>
            <p:cNvPr id="13" name="Text Placeholder 6"/>
            <p:cNvSpPr txBox="1">
              <a:spLocks/>
            </p:cNvSpPr>
            <p:nvPr/>
          </p:nvSpPr>
          <p:spPr bwMode="auto">
            <a:xfrm>
              <a:off x="5973378" y="3888858"/>
              <a:ext cx="1987997" cy="5847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>
              <a:lvl1pPr marL="114300" marR="0" indent="-1143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FFFFFF">
                      <a:lumMod val="50000"/>
                    </a:srgbClr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defRPr>
              </a:lvl1pPr>
              <a:lvl2pPr marL="114300" indent="-114300" algn="l" defTabSz="914400" rtl="0" eaLnBrk="1" fontAlgn="base" latinLnBrk="0" hangingPunct="1">
                <a:lnSpc>
                  <a:spcPct val="95000"/>
                </a:lnSpc>
                <a:spcBef>
                  <a:spcPts val="838"/>
                </a:spcBef>
                <a:spcAft>
                  <a:spcPct val="0"/>
                </a:spcAft>
                <a:buClr>
                  <a:schemeClr val="tx2"/>
                </a:buClr>
                <a:defRPr lang="en-US" sz="2000" kern="1200" dirty="0" smtClean="0">
                  <a:solidFill>
                    <a:schemeClr val="accent2"/>
                  </a:solidFill>
                  <a:latin typeface="Ciscolight" pitchFamily="2" charset="0"/>
                  <a:ea typeface="+mn-ea"/>
                  <a:cs typeface="+mn-cs"/>
                </a:defRPr>
              </a:lvl2pPr>
              <a:lvl3pPr marL="114300" indent="-114300" algn="l" defTabSz="914400" rtl="0" eaLnBrk="1" fontAlgn="base" latinLnBrk="0" hangingPunct="1">
                <a:lnSpc>
                  <a:spcPct val="95000"/>
                </a:lnSpc>
                <a:spcBef>
                  <a:spcPts val="838"/>
                </a:spcBef>
                <a:spcAft>
                  <a:spcPct val="0"/>
                </a:spcAft>
                <a:buFont typeface="Arial" charset="0"/>
                <a:defRPr lang="en-US" sz="2000" kern="1200" dirty="0" smtClean="0">
                  <a:solidFill>
                    <a:schemeClr val="accent2"/>
                  </a:solidFill>
                  <a:latin typeface="Ciscolight" pitchFamily="2" charset="0"/>
                  <a:ea typeface="+mn-ea"/>
                  <a:cs typeface="+mn-cs"/>
                </a:defRPr>
              </a:lvl3pPr>
              <a:lvl4pPr marL="114300" indent="-114300" algn="l" defTabSz="914400" rtl="0" eaLnBrk="1" fontAlgn="base" latinLnBrk="0" hangingPunct="1">
                <a:lnSpc>
                  <a:spcPct val="95000"/>
                </a:lnSpc>
                <a:spcBef>
                  <a:spcPts val="838"/>
                </a:spcBef>
                <a:spcAft>
                  <a:spcPct val="0"/>
                </a:spcAft>
                <a:buFont typeface="Arial" charset="0"/>
                <a:defRPr lang="en-US" sz="2000" kern="1200" dirty="0" smtClean="0">
                  <a:solidFill>
                    <a:schemeClr val="accent2"/>
                  </a:solidFill>
                  <a:latin typeface="Ciscolight" pitchFamily="2" charset="0"/>
                  <a:ea typeface="+mn-ea"/>
                  <a:cs typeface="+mn-cs"/>
                </a:defRPr>
              </a:lvl4pPr>
              <a:lvl5pPr marL="114300" indent="-114300" algn="l" defTabSz="914400" rtl="0" eaLnBrk="1" fontAlgn="base" latinLnBrk="0" hangingPunct="1">
                <a:lnSpc>
                  <a:spcPct val="95000"/>
                </a:lnSpc>
                <a:spcBef>
                  <a:spcPts val="838"/>
                </a:spcBef>
                <a:spcAft>
                  <a:spcPct val="0"/>
                </a:spcAft>
                <a:buFont typeface="Arial" charset="0"/>
                <a:defRPr lang="en-US" sz="2000" kern="1200" dirty="0" smtClean="0">
                  <a:solidFill>
                    <a:schemeClr val="accent2"/>
                  </a:solidFill>
                  <a:latin typeface="Ciscolight" pitchFamily="2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 dirty="0" smtClean="0"/>
                <a:t>Junior SOC Engineer</a:t>
              </a:r>
            </a:p>
            <a:p>
              <a:pPr algn="r"/>
              <a:r>
                <a:rPr lang="en-US" dirty="0" smtClean="0"/>
                <a:t>Americas</a:t>
              </a:r>
              <a:endParaRPr lang="en-US" dirty="0"/>
            </a:p>
          </p:txBody>
        </p:sp>
      </p:grpSp>
      <p:sp>
        <p:nvSpPr>
          <p:cNvPr id="20" name="Rectangle 19"/>
          <p:cNvSpPr/>
          <p:nvPr/>
        </p:nvSpPr>
        <p:spPr>
          <a:xfrm>
            <a:off x="455448" y="2647223"/>
            <a:ext cx="513255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6593" lvl="1" indent="-29463">
              <a:buNone/>
            </a:pPr>
            <a:r>
              <a:rPr lang="en-US" sz="2400" b="1" i="1" dirty="0" smtClean="0">
                <a:solidFill>
                  <a:srgbClr val="65A637"/>
                </a:solidFill>
              </a:rPr>
              <a:t>All outbound connections from internal and DMZ systems by system, connection count, user, bandwidth, count of unique destinations</a:t>
            </a:r>
            <a:endParaRPr lang="en-US" sz="2400" b="1" i="1" dirty="0">
              <a:solidFill>
                <a:srgbClr val="65A637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4710" y="1187799"/>
            <a:ext cx="369497" cy="299326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09407" y="3138672"/>
            <a:ext cx="879145" cy="1196841"/>
          </a:xfrm>
          <a:prstGeom prst="rect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8412878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AutoShape 2"/>
          <p:cNvSpPr>
            <a:spLocks noChangeArrowheads="1"/>
          </p:cNvSpPr>
          <p:nvPr/>
        </p:nvSpPr>
        <p:spPr bwMode="gray">
          <a:xfrm>
            <a:off x="204953" y="2858815"/>
            <a:ext cx="2215929" cy="919657"/>
          </a:xfrm>
          <a:prstGeom prst="roundRect">
            <a:avLst>
              <a:gd name="adj" fmla="val 9894"/>
            </a:avLst>
          </a:prstGeom>
          <a:ln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lIns="51426" tIns="25713" rIns="51426" bIns="25713" anchor="ctr"/>
          <a:lstStyle/>
          <a:p>
            <a:pPr defTabSz="514259"/>
            <a:endParaRPr lang="en-US" sz="1000" kern="0">
              <a:solidFill>
                <a:sysClr val="windowText" lastClr="000000"/>
              </a:solidFill>
              <a:sym typeface="Myriad Pro" charset="0"/>
            </a:endParaRPr>
          </a:p>
        </p:txBody>
      </p:sp>
      <p:sp>
        <p:nvSpPr>
          <p:cNvPr id="21" name="AutoShape 2"/>
          <p:cNvSpPr>
            <a:spLocks noChangeArrowheads="1"/>
          </p:cNvSpPr>
          <p:nvPr/>
        </p:nvSpPr>
        <p:spPr bwMode="gray">
          <a:xfrm>
            <a:off x="201449" y="1226206"/>
            <a:ext cx="2215929" cy="919657"/>
          </a:xfrm>
          <a:prstGeom prst="roundRect">
            <a:avLst>
              <a:gd name="adj" fmla="val 9894"/>
            </a:avLst>
          </a:prstGeom>
          <a:ln>
            <a:headEnd/>
            <a:tailE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lIns="51426" tIns="25713" rIns="51426" bIns="25713" anchor="ctr"/>
          <a:lstStyle/>
          <a:p>
            <a:pPr defTabSz="514259"/>
            <a:endParaRPr lang="en-US" sz="1000" kern="0">
              <a:solidFill>
                <a:sysClr val="windowText" lastClr="000000"/>
              </a:solidFill>
              <a:sym typeface="Myriad Pro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27CC8FC-DC84-4CE8-AADD-ED05D9A2A54F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31780"/>
          <a:stretch/>
        </p:blipFill>
        <p:spPr>
          <a:xfrm>
            <a:off x="136635" y="1720677"/>
            <a:ext cx="8862596" cy="1012031"/>
          </a:xfrm>
          <a:prstGeom prst="rect">
            <a:avLst/>
          </a:prstGeom>
          <a:effectLst>
            <a:glow rad="101600">
              <a:schemeClr val="accent6">
                <a:satMod val="175000"/>
                <a:alpha val="40000"/>
              </a:schemeClr>
            </a:glow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6075"/>
          <a:stretch/>
        </p:blipFill>
        <p:spPr>
          <a:xfrm>
            <a:off x="140137" y="3397061"/>
            <a:ext cx="8862596" cy="1245010"/>
          </a:xfrm>
          <a:prstGeom prst="rect">
            <a:avLst/>
          </a:prstGeom>
          <a:effectLst>
            <a:glow rad="101600">
              <a:schemeClr val="accent6">
                <a:satMod val="175000"/>
                <a:alpha val="40000"/>
              </a:schemeClr>
            </a:glow>
          </a:effectLst>
        </p:spPr>
      </p:pic>
      <p:grpSp>
        <p:nvGrpSpPr>
          <p:cNvPr id="20" name="Group 19"/>
          <p:cNvGrpSpPr/>
          <p:nvPr/>
        </p:nvGrpSpPr>
        <p:grpSpPr>
          <a:xfrm>
            <a:off x="361419" y="1298886"/>
            <a:ext cx="1595833" cy="338554"/>
            <a:chOff x="361419" y="1298886"/>
            <a:chExt cx="1595833" cy="338554"/>
          </a:xfrm>
        </p:grpSpPr>
        <p:pic>
          <p:nvPicPr>
            <p:cNvPr id="16" name="Picture 15" descr="bar-chart-green-2.png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61419" y="1305040"/>
              <a:ext cx="326299" cy="317007"/>
            </a:xfrm>
            <a:prstGeom prst="rect">
              <a:avLst/>
            </a:prstGeom>
          </p:spPr>
        </p:pic>
        <p:sp>
          <p:nvSpPr>
            <p:cNvPr id="17" name="Rectangle 16"/>
            <p:cNvSpPr/>
            <p:nvPr/>
          </p:nvSpPr>
          <p:spPr>
            <a:xfrm>
              <a:off x="834228" y="1298886"/>
              <a:ext cx="1123024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AU" b="1" dirty="0" smtClean="0">
                  <a:solidFill>
                    <a:srgbClr val="6DB43B"/>
                  </a:solidFill>
                </a:rPr>
                <a:t>Chart View</a:t>
              </a:r>
              <a:endParaRPr lang="en-US" dirty="0">
                <a:solidFill>
                  <a:srgbClr val="6DB43B"/>
                </a:solidFill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382309" y="2916626"/>
            <a:ext cx="1833623" cy="414185"/>
            <a:chOff x="382309" y="2820277"/>
            <a:chExt cx="1833623" cy="414185"/>
          </a:xfrm>
        </p:grpSpPr>
        <p:pic>
          <p:nvPicPr>
            <p:cNvPr id="15" name="Picture 14" descr="log-file-gray-2.png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82309" y="2820277"/>
              <a:ext cx="331316" cy="414185"/>
            </a:xfrm>
            <a:prstGeom prst="rect">
              <a:avLst/>
            </a:prstGeom>
          </p:spPr>
        </p:pic>
        <p:sp>
          <p:nvSpPr>
            <p:cNvPr id="18" name="Rectangle 17"/>
            <p:cNvSpPr/>
            <p:nvPr/>
          </p:nvSpPr>
          <p:spPr>
            <a:xfrm>
              <a:off x="837730" y="2852665"/>
              <a:ext cx="1378202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AU" b="1" dirty="0" smtClean="0">
                  <a:solidFill>
                    <a:schemeClr val="accent5"/>
                  </a:solidFill>
                </a:rPr>
                <a:t>Detailed View</a:t>
              </a:r>
              <a:endParaRPr lang="en-US" dirty="0">
                <a:solidFill>
                  <a:schemeClr val="accent5"/>
                </a:solidFill>
              </a:endParaRPr>
            </a:p>
          </p:txBody>
        </p:sp>
      </p:grpSp>
      <p:sp>
        <p:nvSpPr>
          <p:cNvPr id="23" name="Title 1"/>
          <p:cNvSpPr txBox="1">
            <a:spLocks/>
          </p:cNvSpPr>
          <p:nvPr/>
        </p:nvSpPr>
        <p:spPr>
          <a:xfrm>
            <a:off x="0" y="10287"/>
            <a:ext cx="9144000" cy="857250"/>
          </a:xfrm>
          <a:prstGeom prst="rect">
            <a:avLst/>
          </a:prstGeom>
        </p:spPr>
        <p:txBody>
          <a:bodyPr/>
          <a:lstStyle>
            <a:lvl1pPr algn="ctr" defTabSz="816334" rtl="0" eaLnBrk="1" latinLnBrk="0" hangingPunct="1">
              <a:spcBef>
                <a:spcPct val="0"/>
              </a:spcBef>
              <a:buNone/>
              <a:defRPr sz="3700" kern="1200">
                <a:solidFill>
                  <a:srgbClr val="0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Network Access: NW-CONNS-01</a:t>
            </a:r>
            <a:endParaRPr lang="en-US" dirty="0"/>
          </a:p>
        </p:txBody>
      </p:sp>
      <p:sp>
        <p:nvSpPr>
          <p:cNvPr id="24" name="Content Placeholder 18"/>
          <p:cNvSpPr txBox="1">
            <a:spLocks/>
          </p:cNvSpPr>
          <p:nvPr/>
        </p:nvSpPr>
        <p:spPr>
          <a:xfrm>
            <a:off x="0" y="636782"/>
            <a:ext cx="9144000" cy="479779"/>
          </a:xfrm>
          <a:prstGeom prst="rect">
            <a:avLst/>
          </a:prstGeom>
        </p:spPr>
        <p:txBody>
          <a:bodyPr/>
          <a:lstStyle>
            <a:lvl1pPr marL="257129" marR="0" indent="-257129" algn="l" defTabSz="816334" rtl="0" eaLnBrk="1" fontAlgn="auto" latinLnBrk="0" hangingPunct="1">
              <a:lnSpc>
                <a:spcPct val="100000"/>
              </a:lnSpc>
              <a:spcBef>
                <a:spcPts val="675"/>
              </a:spcBef>
              <a:spcAft>
                <a:spcPts val="0"/>
              </a:spcAft>
              <a:buClrTx/>
              <a:buSzPct val="80000"/>
              <a:buFont typeface="Arial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3722" marR="0" indent="-286592" algn="l" defTabSz="8163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alibri" pitchFamily="34" charset="0"/>
              <a:buChar char="–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2462" marR="0" indent="-158920" algn="l" defTabSz="8163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Wingdings 3" pitchFamily="18" charset="2"/>
              <a:buChar char="ê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25665" marR="0" indent="-205703" algn="l" defTabSz="8163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819" marR="0" indent="-66854" algn="l" defTabSz="8163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Tx/>
              <a:buFont typeface="Wingdings 3" pitchFamily="18" charset="2"/>
              <a:buChar char="ê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44919" indent="-204084" algn="l" defTabSz="81633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53085" indent="-204084" algn="l" defTabSz="81633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61253" indent="-204084" algn="l" defTabSz="81633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69420" indent="-204084" algn="l" defTabSz="81633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AU" b="1" dirty="0" smtClean="0">
                <a:solidFill>
                  <a:srgbClr val="FF6600"/>
                </a:solidFill>
              </a:rPr>
              <a:t>[INC-SPL-0003] Audit Outbound Connections</a:t>
            </a:r>
            <a:endParaRPr lang="en-AU" dirty="0" smtClean="0"/>
          </a:p>
        </p:txBody>
      </p:sp>
      <p:sp>
        <p:nvSpPr>
          <p:cNvPr id="25" name="Rectangle 24"/>
          <p:cNvSpPr/>
          <p:nvPr/>
        </p:nvSpPr>
        <p:spPr>
          <a:xfrm>
            <a:off x="218966" y="1758622"/>
            <a:ext cx="715579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>
                <a:solidFill>
                  <a:schemeClr val="accent1"/>
                </a:solidFill>
                <a:latin typeface="Courier"/>
                <a:ea typeface="ヒラギノ角ゴ ProN W3" charset="0"/>
                <a:cs typeface="Courier"/>
              </a:rPr>
              <a:t>eventtype</a:t>
            </a:r>
            <a:r>
              <a:rPr lang="en-US" sz="1400" dirty="0">
                <a:solidFill>
                  <a:schemeClr val="accent1"/>
                </a:solidFill>
                <a:latin typeface="Courier"/>
                <a:ea typeface="ヒラギノ角ゴ ProN W3" charset="0"/>
                <a:cs typeface="Courier"/>
              </a:rPr>
              <a:t>=</a:t>
            </a:r>
            <a:r>
              <a:rPr lang="en-US" sz="1400" b="1" i="1" dirty="0">
                <a:solidFill>
                  <a:srgbClr val="CC3300"/>
                </a:solidFill>
                <a:latin typeface="Courier"/>
                <a:ea typeface="ヒラギノ角ゴ ProN W3" charset="0"/>
                <a:cs typeface="Courier"/>
              </a:rPr>
              <a:t>cisco</a:t>
            </a:r>
            <a:r>
              <a:rPr lang="en-US" sz="1400" b="1" i="1" dirty="0" smtClean="0">
                <a:solidFill>
                  <a:srgbClr val="CC3300"/>
                </a:solidFill>
                <a:latin typeface="Courier"/>
                <a:ea typeface="ヒラギノ角ゴ ProN W3" charset="0"/>
                <a:cs typeface="Courier"/>
              </a:rPr>
              <a:t>-</a:t>
            </a:r>
            <a:r>
              <a:rPr lang="en-US" sz="1400" b="1" i="1" dirty="0" err="1" smtClean="0">
                <a:solidFill>
                  <a:srgbClr val="CC3300"/>
                </a:solidFill>
                <a:latin typeface="Courier"/>
                <a:ea typeface="ヒラギノ角ゴ ProN W3" charset="0"/>
                <a:cs typeface="Courier"/>
              </a:rPr>
              <a:t>wsa</a:t>
            </a:r>
            <a:r>
              <a:rPr lang="en-US" sz="1400" dirty="0" smtClean="0">
                <a:solidFill>
                  <a:schemeClr val="accent1"/>
                </a:solidFill>
                <a:latin typeface="Courier"/>
                <a:ea typeface="ヒラギノ角ゴ ProN W3" charset="0"/>
                <a:cs typeface="Courier"/>
              </a:rPr>
              <a:t/>
            </a:r>
            <a:br>
              <a:rPr lang="en-US" sz="1400" dirty="0" smtClean="0">
                <a:solidFill>
                  <a:schemeClr val="accent1"/>
                </a:solidFill>
                <a:latin typeface="Courier"/>
                <a:ea typeface="ヒラギノ角ゴ ProN W3" charset="0"/>
                <a:cs typeface="Courier"/>
              </a:rPr>
            </a:br>
            <a:r>
              <a:rPr lang="en-US" sz="1400" dirty="0" smtClean="0">
                <a:solidFill>
                  <a:schemeClr val="accent1"/>
                </a:solidFill>
                <a:latin typeface="Courier"/>
                <a:ea typeface="ヒラギノ角ゴ ProN W3" charset="0"/>
                <a:cs typeface="Courier"/>
              </a:rPr>
              <a:t>| </a:t>
            </a:r>
            <a:r>
              <a:rPr lang="en-US" sz="1400" dirty="0" err="1">
                <a:solidFill>
                  <a:schemeClr val="accent1"/>
                </a:solidFill>
                <a:latin typeface="Courier"/>
                <a:ea typeface="ヒラギノ角ゴ ProN W3" charset="0"/>
                <a:cs typeface="Courier"/>
              </a:rPr>
              <a:t>eval</a:t>
            </a:r>
            <a:r>
              <a:rPr lang="en-US" sz="1400" dirty="0">
                <a:solidFill>
                  <a:schemeClr val="accent1"/>
                </a:solidFill>
                <a:latin typeface="Courier"/>
                <a:ea typeface="ヒラギノ角ゴ ProN W3" charset="0"/>
                <a:cs typeface="Courier"/>
              </a:rPr>
              <a:t> </a:t>
            </a:r>
            <a:r>
              <a:rPr lang="en-US" sz="1400" b="1" dirty="0" err="1">
                <a:solidFill>
                  <a:schemeClr val="accent2"/>
                </a:solidFill>
                <a:latin typeface="Courier"/>
                <a:ea typeface="ヒラギノ角ゴ ProN W3" charset="0"/>
                <a:cs typeface="Courier"/>
              </a:rPr>
              <a:t>user_id</a:t>
            </a:r>
            <a:r>
              <a:rPr lang="en-US" sz="1400" dirty="0">
                <a:solidFill>
                  <a:schemeClr val="accent1"/>
                </a:solidFill>
                <a:latin typeface="Courier"/>
                <a:ea typeface="ヒラギノ角ゴ ProN W3" charset="0"/>
                <a:cs typeface="Courier"/>
              </a:rPr>
              <a:t>=if(</a:t>
            </a:r>
            <a:r>
              <a:rPr lang="en-US" sz="1400" dirty="0" err="1">
                <a:solidFill>
                  <a:schemeClr val="accent1"/>
                </a:solidFill>
                <a:latin typeface="Courier"/>
                <a:ea typeface="ヒラギノ角ゴ ProN W3" charset="0"/>
                <a:cs typeface="Courier"/>
              </a:rPr>
              <a:t>isnull</a:t>
            </a:r>
            <a:r>
              <a:rPr lang="en-US" sz="1400" dirty="0">
                <a:solidFill>
                  <a:schemeClr val="accent1"/>
                </a:solidFill>
                <a:latin typeface="Courier"/>
                <a:ea typeface="ヒラギノ角ゴ ProN W3" charset="0"/>
                <a:cs typeface="Courier"/>
              </a:rPr>
              <a:t>(</a:t>
            </a:r>
            <a:r>
              <a:rPr lang="en-US" sz="1400" b="1" dirty="0" err="1">
                <a:solidFill>
                  <a:srgbClr val="00A9E1"/>
                </a:solidFill>
                <a:latin typeface="Courier"/>
                <a:ea typeface="ヒラギノ角ゴ ProN W3" charset="0"/>
                <a:cs typeface="Courier"/>
              </a:rPr>
              <a:t>cs_username</a:t>
            </a:r>
            <a:r>
              <a:rPr lang="en-US" sz="1400" dirty="0">
                <a:solidFill>
                  <a:schemeClr val="accent1"/>
                </a:solidFill>
                <a:latin typeface="Courier"/>
                <a:ea typeface="ヒラギノ角ゴ ProN W3" charset="0"/>
                <a:cs typeface="Courier"/>
              </a:rPr>
              <a:t>) OR </a:t>
            </a:r>
            <a:r>
              <a:rPr lang="en-US" sz="1400" b="1" dirty="0" err="1">
                <a:solidFill>
                  <a:srgbClr val="00A9E1"/>
                </a:solidFill>
                <a:latin typeface="Courier"/>
                <a:ea typeface="ヒラギノ角ゴ ProN W3" charset="0"/>
                <a:cs typeface="Courier"/>
              </a:rPr>
              <a:t>cs_username</a:t>
            </a:r>
            <a:r>
              <a:rPr lang="en-US" sz="1400" dirty="0">
                <a:solidFill>
                  <a:schemeClr val="accent1"/>
                </a:solidFill>
                <a:latin typeface="Courier"/>
                <a:ea typeface="ヒラギノ角ゴ ProN W3" charset="0"/>
                <a:cs typeface="Courier"/>
              </a:rPr>
              <a:t>="-" OR </a:t>
            </a:r>
            <a:r>
              <a:rPr lang="en-US" sz="1400" dirty="0" err="1">
                <a:solidFill>
                  <a:schemeClr val="accent1"/>
                </a:solidFill>
                <a:latin typeface="Courier"/>
                <a:ea typeface="ヒラギノ角ゴ ProN W3" charset="0"/>
                <a:cs typeface="Courier"/>
              </a:rPr>
              <a:t>isnull</a:t>
            </a:r>
            <a:r>
              <a:rPr lang="en-US" sz="1400" dirty="0">
                <a:solidFill>
                  <a:schemeClr val="accent1"/>
                </a:solidFill>
                <a:latin typeface="Courier"/>
                <a:ea typeface="ヒラギノ角ゴ ProN W3" charset="0"/>
                <a:cs typeface="Courier"/>
              </a:rPr>
              <a:t>(</a:t>
            </a:r>
            <a:r>
              <a:rPr lang="en-US" sz="1400" b="1" dirty="0" err="1">
                <a:solidFill>
                  <a:srgbClr val="00A9E1"/>
                </a:solidFill>
                <a:latin typeface="Courier"/>
                <a:ea typeface="ヒラギノ角ゴ ProN W3" charset="0"/>
                <a:cs typeface="Courier"/>
              </a:rPr>
              <a:t>user_id</a:t>
            </a:r>
            <a:r>
              <a:rPr lang="en-US" sz="1400" dirty="0">
                <a:solidFill>
                  <a:schemeClr val="accent1"/>
                </a:solidFill>
                <a:latin typeface="Courier"/>
                <a:ea typeface="ヒラギノ角ゴ ProN W3" charset="0"/>
                <a:cs typeface="Courier"/>
              </a:rPr>
              <a:t>),"[" + </a:t>
            </a:r>
            <a:r>
              <a:rPr lang="en-US" sz="1400" b="1" dirty="0" err="1">
                <a:solidFill>
                  <a:srgbClr val="00A9E1"/>
                </a:solidFill>
                <a:latin typeface="Courier"/>
                <a:ea typeface="ヒラギノ角ゴ ProN W3" charset="0"/>
                <a:cs typeface="Courier"/>
              </a:rPr>
              <a:t>c_ip</a:t>
            </a:r>
            <a:r>
              <a:rPr lang="en-US" sz="1400" dirty="0">
                <a:solidFill>
                  <a:srgbClr val="00A9E1"/>
                </a:solidFill>
                <a:latin typeface="Courier"/>
                <a:ea typeface="ヒラギノ角ゴ ProN W3" charset="0"/>
                <a:cs typeface="Courier"/>
              </a:rPr>
              <a:t> </a:t>
            </a:r>
            <a:r>
              <a:rPr lang="en-US" sz="1400" dirty="0">
                <a:solidFill>
                  <a:schemeClr val="accent1"/>
                </a:solidFill>
                <a:latin typeface="Courier"/>
                <a:ea typeface="ヒラギノ角ゴ ProN W3" charset="0"/>
                <a:cs typeface="Courier"/>
              </a:rPr>
              <a:t>+ "]",</a:t>
            </a:r>
            <a:r>
              <a:rPr lang="en-US" sz="1400" b="1" dirty="0" err="1">
                <a:solidFill>
                  <a:srgbClr val="00A9E1"/>
                </a:solidFill>
                <a:latin typeface="Courier"/>
                <a:ea typeface="ヒラギノ角ゴ ProN W3" charset="0"/>
                <a:cs typeface="Courier"/>
              </a:rPr>
              <a:t>user_id</a:t>
            </a:r>
            <a:r>
              <a:rPr lang="en-US" sz="1400" dirty="0" smtClean="0">
                <a:solidFill>
                  <a:schemeClr val="accent1"/>
                </a:solidFill>
                <a:latin typeface="Courier"/>
                <a:ea typeface="ヒラギノ角ゴ ProN W3" charset="0"/>
                <a:cs typeface="Courier"/>
              </a:rPr>
              <a:t>)</a:t>
            </a:r>
            <a:br>
              <a:rPr lang="en-US" sz="1400" dirty="0" smtClean="0">
                <a:solidFill>
                  <a:schemeClr val="accent1"/>
                </a:solidFill>
                <a:latin typeface="Courier"/>
                <a:ea typeface="ヒラギノ角ゴ ProN W3" charset="0"/>
                <a:cs typeface="Courier"/>
              </a:rPr>
            </a:br>
            <a:r>
              <a:rPr lang="en-US" sz="1400" dirty="0" smtClean="0">
                <a:solidFill>
                  <a:schemeClr val="accent1"/>
                </a:solidFill>
                <a:latin typeface="Courier"/>
                <a:ea typeface="ヒラギノ角ゴ ProN W3" charset="0"/>
                <a:cs typeface="Courier"/>
              </a:rPr>
              <a:t>|  </a:t>
            </a:r>
            <a:r>
              <a:rPr lang="en-US" sz="1400" dirty="0" err="1">
                <a:solidFill>
                  <a:schemeClr val="accent1"/>
                </a:solidFill>
                <a:latin typeface="Courier"/>
                <a:ea typeface="ヒラギノ角ゴ ProN W3" charset="0"/>
                <a:cs typeface="Courier"/>
              </a:rPr>
              <a:t>timechart</a:t>
            </a:r>
            <a:r>
              <a:rPr lang="en-US" sz="1400" dirty="0">
                <a:solidFill>
                  <a:schemeClr val="accent1"/>
                </a:solidFill>
                <a:latin typeface="Courier"/>
                <a:ea typeface="ヒラギノ角ゴ ProN W3" charset="0"/>
                <a:cs typeface="Courier"/>
              </a:rPr>
              <a:t> </a:t>
            </a:r>
            <a:r>
              <a:rPr lang="en-US" sz="1400" dirty="0" smtClean="0">
                <a:solidFill>
                  <a:schemeClr val="accent1"/>
                </a:solidFill>
                <a:latin typeface="Courier"/>
                <a:ea typeface="ヒラギノ角ゴ ProN W3" charset="0"/>
                <a:cs typeface="Courier"/>
              </a:rPr>
              <a:t>dc</a:t>
            </a:r>
            <a:r>
              <a:rPr lang="en-US" sz="1400" dirty="0">
                <a:solidFill>
                  <a:schemeClr val="accent1"/>
                </a:solidFill>
                <a:latin typeface="Courier"/>
                <a:ea typeface="ヒラギノ角ゴ ProN W3" charset="0"/>
                <a:cs typeface="Courier"/>
              </a:rPr>
              <a:t>(</a:t>
            </a:r>
            <a:r>
              <a:rPr lang="en-US" sz="1400" b="1" dirty="0" err="1">
                <a:solidFill>
                  <a:srgbClr val="00A9E1"/>
                </a:solidFill>
                <a:latin typeface="Courier"/>
                <a:ea typeface="ヒラギノ角ゴ ProN W3" charset="0"/>
                <a:cs typeface="Courier"/>
              </a:rPr>
              <a:t>cs_url_host</a:t>
            </a:r>
            <a:r>
              <a:rPr lang="en-US" sz="1400" dirty="0">
                <a:solidFill>
                  <a:schemeClr val="accent1"/>
                </a:solidFill>
                <a:latin typeface="Courier"/>
                <a:ea typeface="ヒラギノ角ゴ ProN W3" charset="0"/>
                <a:cs typeface="Courier"/>
              </a:rPr>
              <a:t>) by </a:t>
            </a:r>
            <a:r>
              <a:rPr lang="en-US" sz="1400" b="1" dirty="0" err="1" smtClean="0">
                <a:solidFill>
                  <a:srgbClr val="00A9E1"/>
                </a:solidFill>
                <a:latin typeface="Courier"/>
                <a:ea typeface="ヒラギノ角ゴ ProN W3" charset="0"/>
                <a:cs typeface="Courier"/>
              </a:rPr>
              <a:t>user_id</a:t>
            </a:r>
            <a:endParaRPr lang="en-US" sz="1400" b="1" dirty="0">
              <a:solidFill>
                <a:srgbClr val="00A9E1"/>
              </a:solidFill>
              <a:latin typeface="Courier"/>
              <a:ea typeface="ヒラギノ角ゴ ProN W3" charset="0"/>
              <a:cs typeface="Courier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222468" y="3426246"/>
            <a:ext cx="7155793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>
                <a:solidFill>
                  <a:schemeClr val="accent1"/>
                </a:solidFill>
                <a:latin typeface="Courier"/>
                <a:ea typeface="ヒラギノ角ゴ ProN W3" charset="0"/>
                <a:cs typeface="Courier"/>
              </a:rPr>
              <a:t>eventtype</a:t>
            </a:r>
            <a:r>
              <a:rPr lang="en-US" sz="1400" dirty="0">
                <a:solidFill>
                  <a:schemeClr val="accent1"/>
                </a:solidFill>
                <a:latin typeface="Courier"/>
                <a:ea typeface="ヒラギノ角ゴ ProN W3" charset="0"/>
                <a:cs typeface="Courier"/>
              </a:rPr>
              <a:t>=</a:t>
            </a:r>
            <a:r>
              <a:rPr lang="en-US" sz="1400" b="1" i="1" dirty="0">
                <a:solidFill>
                  <a:srgbClr val="CC3300"/>
                </a:solidFill>
                <a:latin typeface="Courier"/>
                <a:ea typeface="ヒラギノ角ゴ ProN W3" charset="0"/>
                <a:cs typeface="Courier"/>
              </a:rPr>
              <a:t>cisco-</a:t>
            </a:r>
            <a:r>
              <a:rPr lang="en-US" sz="1400" b="1" i="1" dirty="0" err="1">
                <a:solidFill>
                  <a:srgbClr val="CC3300"/>
                </a:solidFill>
                <a:latin typeface="Courier"/>
                <a:ea typeface="ヒラギノ角ゴ ProN W3" charset="0"/>
                <a:cs typeface="Courier"/>
              </a:rPr>
              <a:t>wsa</a:t>
            </a:r>
            <a:r>
              <a:rPr lang="en-US" sz="1400" dirty="0">
                <a:solidFill>
                  <a:schemeClr val="accent1"/>
                </a:solidFill>
                <a:latin typeface="Courier"/>
                <a:ea typeface="ヒラギノ角ゴ ProN W3" charset="0"/>
                <a:cs typeface="Courier"/>
              </a:rPr>
              <a:t/>
            </a:r>
            <a:br>
              <a:rPr lang="en-US" sz="1400" dirty="0">
                <a:solidFill>
                  <a:schemeClr val="accent1"/>
                </a:solidFill>
                <a:latin typeface="Courier"/>
                <a:ea typeface="ヒラギノ角ゴ ProN W3" charset="0"/>
                <a:cs typeface="Courier"/>
              </a:rPr>
            </a:br>
            <a:r>
              <a:rPr lang="en-US" sz="1400" dirty="0">
                <a:solidFill>
                  <a:schemeClr val="accent1"/>
                </a:solidFill>
                <a:latin typeface="Courier"/>
                <a:ea typeface="ヒラギノ角ゴ ProN W3" charset="0"/>
                <a:cs typeface="Courier"/>
              </a:rPr>
              <a:t>| </a:t>
            </a:r>
            <a:r>
              <a:rPr lang="en-US" sz="1400" dirty="0" smtClean="0">
                <a:latin typeface="Courier"/>
                <a:ea typeface="ヒラギノ角ゴ ProN W3" charset="0"/>
                <a:cs typeface="Courier"/>
              </a:rPr>
              <a:t>stats </a:t>
            </a:r>
            <a:r>
              <a:rPr lang="en-US" sz="1400" dirty="0">
                <a:latin typeface="Courier"/>
                <a:ea typeface="ヒラギノ角ゴ ProN W3" charset="0"/>
                <a:cs typeface="Courier"/>
              </a:rPr>
              <a:t>sum</a:t>
            </a:r>
            <a:r>
              <a:rPr lang="en-US" sz="1400" dirty="0" smtClean="0">
                <a:latin typeface="Courier"/>
                <a:ea typeface="ヒラギノ角ゴ ProN W3" charset="0"/>
                <a:cs typeface="Courier"/>
              </a:rPr>
              <a:t>(</a:t>
            </a:r>
            <a:r>
              <a:rPr lang="en-US" sz="1400" b="1" dirty="0" err="1" smtClean="0">
                <a:solidFill>
                  <a:schemeClr val="accent2"/>
                </a:solidFill>
                <a:latin typeface="Courier"/>
                <a:ea typeface="ヒラギノ角ゴ ProN W3" charset="0"/>
                <a:cs typeface="Courier"/>
              </a:rPr>
              <a:t>bytes_out</a:t>
            </a:r>
            <a:r>
              <a:rPr lang="en-US" sz="1400" dirty="0" smtClean="0">
                <a:latin typeface="Courier"/>
                <a:ea typeface="ヒラギノ角ゴ ProN W3" charset="0"/>
                <a:cs typeface="Courier"/>
              </a:rPr>
              <a:t>) </a:t>
            </a:r>
            <a:r>
              <a:rPr lang="en-US" sz="1400" dirty="0">
                <a:latin typeface="Courier"/>
                <a:ea typeface="ヒラギノ角ゴ ProN W3" charset="0"/>
                <a:cs typeface="Courier"/>
              </a:rPr>
              <a:t>sum</a:t>
            </a:r>
            <a:r>
              <a:rPr lang="en-US" sz="1400" dirty="0" smtClean="0">
                <a:latin typeface="Courier"/>
                <a:ea typeface="ヒラギノ角ゴ ProN W3" charset="0"/>
                <a:cs typeface="Courier"/>
              </a:rPr>
              <a:t>(</a:t>
            </a:r>
            <a:r>
              <a:rPr lang="en-US" sz="1400" b="1" dirty="0" err="1" smtClean="0">
                <a:solidFill>
                  <a:srgbClr val="00A9E1"/>
                </a:solidFill>
                <a:latin typeface="Courier"/>
                <a:ea typeface="ヒラギノ角ゴ ProN W3" charset="0"/>
                <a:cs typeface="Courier"/>
              </a:rPr>
              <a:t>bytes_in</a:t>
            </a:r>
            <a:r>
              <a:rPr lang="en-US" sz="1400" dirty="0" smtClean="0">
                <a:latin typeface="Courier"/>
                <a:ea typeface="ヒラギノ角ゴ ProN W3" charset="0"/>
                <a:cs typeface="Courier"/>
              </a:rPr>
              <a:t>) </a:t>
            </a:r>
            <a:r>
              <a:rPr lang="en-US" sz="1400" dirty="0">
                <a:latin typeface="Courier"/>
                <a:ea typeface="ヒラギノ角ゴ ProN W3" charset="0"/>
                <a:cs typeface="Courier"/>
              </a:rPr>
              <a:t>sum(</a:t>
            </a:r>
            <a:r>
              <a:rPr lang="en-US" sz="1400" b="1" dirty="0">
                <a:solidFill>
                  <a:srgbClr val="00A9E1"/>
                </a:solidFill>
                <a:latin typeface="Courier"/>
                <a:ea typeface="ヒラギノ角ゴ ProN W3" charset="0"/>
                <a:cs typeface="Courier"/>
              </a:rPr>
              <a:t>duration</a:t>
            </a:r>
            <a:r>
              <a:rPr lang="en-US" sz="1400" dirty="0">
                <a:latin typeface="Courier"/>
                <a:ea typeface="ヒラギノ角ゴ ProN W3" charset="0"/>
                <a:cs typeface="Courier"/>
              </a:rPr>
              <a:t>) AS </a:t>
            </a:r>
            <a:r>
              <a:rPr lang="en-US" sz="1400" dirty="0" err="1">
                <a:latin typeface="Courier"/>
                <a:ea typeface="ヒラギノ角ゴ ProN W3" charset="0"/>
                <a:cs typeface="Courier"/>
              </a:rPr>
              <a:t>conn_time</a:t>
            </a:r>
            <a:r>
              <a:rPr lang="en-US" sz="1400" dirty="0">
                <a:latin typeface="Courier"/>
                <a:ea typeface="ヒラギノ角ゴ ProN W3" charset="0"/>
                <a:cs typeface="Courier"/>
              </a:rPr>
              <a:t> by </a:t>
            </a:r>
            <a:r>
              <a:rPr lang="en-US" sz="1400" b="1" dirty="0" err="1">
                <a:solidFill>
                  <a:srgbClr val="00A9E1"/>
                </a:solidFill>
                <a:latin typeface="Courier"/>
                <a:ea typeface="ヒラギノ角ゴ ProN W3" charset="0"/>
                <a:cs typeface="Courier"/>
              </a:rPr>
              <a:t>user_id</a:t>
            </a:r>
            <a:r>
              <a:rPr lang="en-US" sz="1400" dirty="0">
                <a:latin typeface="Courier"/>
                <a:ea typeface="ヒラギノ角ゴ ProN W3" charset="0"/>
                <a:cs typeface="Courier"/>
              </a:rPr>
              <a:t>, </a:t>
            </a:r>
            <a:r>
              <a:rPr lang="en-US" sz="1400" b="1" dirty="0" err="1" smtClean="0">
                <a:solidFill>
                  <a:srgbClr val="00A9E1"/>
                </a:solidFill>
                <a:latin typeface="Courier"/>
                <a:ea typeface="ヒラギノ角ゴ ProN W3" charset="0"/>
                <a:cs typeface="Courier"/>
              </a:rPr>
              <a:t>dest_domain</a:t>
            </a:r>
            <a:endParaRPr lang="en-US" sz="1400" b="1" dirty="0">
              <a:solidFill>
                <a:srgbClr val="00A9E1"/>
              </a:solidFill>
              <a:latin typeface="Courier"/>
              <a:ea typeface="ヒラギノ角ゴ ProN W3" charset="0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98858199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 Access: NW-WIFI-01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7CC8FC-DC84-4CE8-AADD-ED05D9A2A54F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1313091"/>
            <a:ext cx="8229600" cy="3171324"/>
          </a:xfrm>
        </p:spPr>
        <p:txBody>
          <a:bodyPr>
            <a:normAutofit/>
          </a:bodyPr>
          <a:lstStyle/>
          <a:p>
            <a:pPr marL="0" indent="-29463">
              <a:buNone/>
            </a:pPr>
            <a:r>
              <a:rPr lang="en-US" sz="1800" i="1" dirty="0" smtClean="0">
                <a:solidFill>
                  <a:srgbClr val="5F5F5F"/>
                </a:solidFill>
              </a:rPr>
              <a:t>As part of our ongoing audit from the CSIRT office, we need to generate a new report to </a:t>
            </a:r>
            <a:r>
              <a:rPr lang="en-US" sz="1800" b="1" i="1" dirty="0" smtClean="0">
                <a:solidFill>
                  <a:schemeClr val="accent3"/>
                </a:solidFill>
              </a:rPr>
              <a:t>audit all wireless user activity</a:t>
            </a:r>
            <a:r>
              <a:rPr lang="en-US" sz="1800" i="1" dirty="0" smtClean="0">
                <a:solidFill>
                  <a:srgbClr val="5F5F5F"/>
                </a:solidFill>
              </a:rPr>
              <a:t> to detect anomalies and abuse across our campus.</a:t>
            </a:r>
          </a:p>
          <a:p>
            <a:pPr marL="0" indent="-29463">
              <a:buNone/>
            </a:pPr>
            <a:r>
              <a:rPr lang="en-US" sz="1800" i="1" dirty="0" smtClean="0">
                <a:solidFill>
                  <a:srgbClr val="5F5F5F"/>
                </a:solidFill>
              </a:rPr>
              <a:t>From the SANS Logging Best Practices guide, we need to capture the following: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AU" b="1" dirty="0">
                <a:solidFill>
                  <a:srgbClr val="FF6600"/>
                </a:solidFill>
              </a:rPr>
              <a:t>[INC-SPL-</a:t>
            </a:r>
            <a:r>
              <a:rPr lang="en-AU" b="1" dirty="0" smtClean="0">
                <a:solidFill>
                  <a:srgbClr val="FF6600"/>
                </a:solidFill>
              </a:rPr>
              <a:t>0004] Audit Wireless Activity</a:t>
            </a:r>
            <a:endParaRPr lang="en-AU" dirty="0"/>
          </a:p>
          <a:p>
            <a:endParaRPr 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5745656" y="3012964"/>
            <a:ext cx="3109309" cy="1480206"/>
            <a:chOff x="5973378" y="3205655"/>
            <a:chExt cx="3109309" cy="1480206"/>
          </a:xfrm>
          <a:effectLst>
            <a:glow rad="101600">
              <a:schemeClr val="accent6">
                <a:satMod val="175000"/>
                <a:alpha val="40000"/>
              </a:schemeClr>
            </a:glow>
          </a:effectLst>
        </p:grpSpPr>
        <p:sp>
          <p:nvSpPr>
            <p:cNvPr id="16" name="AutoShape 2"/>
            <p:cNvSpPr>
              <a:spLocks noChangeArrowheads="1"/>
            </p:cNvSpPr>
            <p:nvPr/>
          </p:nvSpPr>
          <p:spPr bwMode="gray">
            <a:xfrm>
              <a:off x="5973379" y="3205655"/>
              <a:ext cx="3109308" cy="1480206"/>
            </a:xfrm>
            <a:prstGeom prst="roundRect">
              <a:avLst>
                <a:gd name="adj" fmla="val 9894"/>
              </a:avLst>
            </a:prstGeom>
            <a:ln>
              <a:headEnd/>
              <a:tailEnd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none" lIns="51426" tIns="25713" rIns="51426" bIns="25713" anchor="ctr"/>
            <a:lstStyle/>
            <a:p>
              <a:pPr defTabSz="514259"/>
              <a:endParaRPr lang="en-US" sz="1000" kern="0">
                <a:solidFill>
                  <a:sysClr val="windowText" lastClr="000000"/>
                </a:solidFill>
                <a:sym typeface="Myriad Pro" charset="0"/>
              </a:endParaRPr>
            </a:p>
          </p:txBody>
        </p:sp>
        <p:sp>
          <p:nvSpPr>
            <p:cNvPr id="12" name="Text Placeholder 6"/>
            <p:cNvSpPr txBox="1">
              <a:spLocks/>
            </p:cNvSpPr>
            <p:nvPr/>
          </p:nvSpPr>
          <p:spPr>
            <a:xfrm>
              <a:off x="6017172" y="3580501"/>
              <a:ext cx="1962556" cy="346249"/>
            </a:xfrm>
            <a:prstGeom prst="rect">
              <a:avLst/>
            </a:prstGeom>
          </p:spPr>
          <p:txBody>
            <a:bodyPr/>
            <a:lstStyle>
              <a:lvl1pPr marL="228600" indent="-228600" algn="l" rtl="0" eaLnBrk="0" fontAlgn="base" hangingPunct="0">
                <a:lnSpc>
                  <a:spcPct val="95000"/>
                </a:lnSpc>
                <a:spcBef>
                  <a:spcPts val="1438"/>
                </a:spcBef>
                <a:spcAft>
                  <a:spcPct val="0"/>
                </a:spcAft>
                <a:buClr>
                  <a:schemeClr val="tx2"/>
                </a:buClr>
                <a:buSzPct val="90000"/>
                <a:buFont typeface="Arial" charset="0"/>
                <a:buChar char="•"/>
                <a:defRPr lang="en-US" sz="2000" kern="1200" dirty="0">
                  <a:solidFill>
                    <a:srgbClr val="546568"/>
                  </a:solidFill>
                  <a:latin typeface="+mj-lt"/>
                  <a:ea typeface="+mn-ea"/>
                  <a:cs typeface="+mn-cs"/>
                </a:defRPr>
              </a:lvl1pPr>
              <a:lvl2pPr marL="406400" indent="50800" algn="l" rtl="0" eaLnBrk="0" fontAlgn="base" hangingPunct="0">
                <a:lnSpc>
                  <a:spcPct val="95000"/>
                </a:lnSpc>
                <a:spcBef>
                  <a:spcPts val="838"/>
                </a:spcBef>
                <a:spcAft>
                  <a:spcPct val="0"/>
                </a:spcAft>
                <a:buClr>
                  <a:schemeClr val="tx2"/>
                </a:buClr>
                <a:defRPr lang="en-US" kern="1200" dirty="0">
                  <a:solidFill>
                    <a:srgbClr val="546568"/>
                  </a:solidFill>
                  <a:latin typeface="+mj-lt"/>
                  <a:ea typeface="+mn-ea"/>
                  <a:cs typeface="+mn-cs"/>
                </a:defRPr>
              </a:lvl2pPr>
              <a:lvl3pPr marL="571500" indent="-1588" algn="l" rtl="0" eaLnBrk="0" fontAlgn="base" hangingPunct="0">
                <a:lnSpc>
                  <a:spcPct val="95000"/>
                </a:lnSpc>
                <a:spcBef>
                  <a:spcPts val="838"/>
                </a:spcBef>
                <a:spcAft>
                  <a:spcPct val="0"/>
                </a:spcAft>
                <a:buFont typeface="Arial" charset="0"/>
                <a:defRPr lang="en-US" sz="1600" kern="1200" dirty="0">
                  <a:solidFill>
                    <a:srgbClr val="546568"/>
                  </a:solidFill>
                  <a:latin typeface="+mj-lt"/>
                  <a:ea typeface="+mn-ea"/>
                  <a:cs typeface="+mn-cs"/>
                </a:defRPr>
              </a:lvl3pPr>
              <a:lvl4pPr marL="688975" indent="682625" algn="l" rtl="0" eaLnBrk="0" fontAlgn="base" hangingPunct="0">
                <a:lnSpc>
                  <a:spcPct val="95000"/>
                </a:lnSpc>
                <a:spcBef>
                  <a:spcPts val="838"/>
                </a:spcBef>
                <a:spcAft>
                  <a:spcPct val="0"/>
                </a:spcAft>
                <a:buFont typeface="Arial" charset="0"/>
                <a:defRPr lang="en-US" sz="1400" kern="1200" dirty="0">
                  <a:solidFill>
                    <a:srgbClr val="546568"/>
                  </a:solidFill>
                  <a:latin typeface="+mj-lt"/>
                  <a:ea typeface="+mn-ea"/>
                  <a:cs typeface="+mn-cs"/>
                </a:defRPr>
              </a:lvl4pPr>
              <a:lvl5pPr marL="801688" indent="1027113" algn="l" rtl="0" eaLnBrk="0" fontAlgn="base" hangingPunct="0">
                <a:lnSpc>
                  <a:spcPct val="95000"/>
                </a:lnSpc>
                <a:spcBef>
                  <a:spcPts val="838"/>
                </a:spcBef>
                <a:spcAft>
                  <a:spcPct val="0"/>
                </a:spcAft>
                <a:buFont typeface="Arial" charset="0"/>
                <a:defRPr lang="en-US" sz="1400" kern="1200" dirty="0">
                  <a:solidFill>
                    <a:srgbClr val="546568"/>
                  </a:solidFill>
                  <a:latin typeface="+mj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buNone/>
              </a:pPr>
              <a:r>
                <a:rPr lang="en-US" sz="2400" b="1" dirty="0" err="1" smtClean="0">
                  <a:solidFill>
                    <a:srgbClr val="005F86"/>
                  </a:solidFill>
                </a:rPr>
                <a:t>Ain</a:t>
              </a:r>
              <a:r>
                <a:rPr lang="en-US" sz="2400" b="1" dirty="0" smtClean="0">
                  <a:solidFill>
                    <a:srgbClr val="005F86"/>
                  </a:solidFill>
                </a:rPr>
                <a:t> </a:t>
              </a:r>
              <a:r>
                <a:rPr lang="en-US" sz="2400" b="1" dirty="0" err="1" smtClean="0">
                  <a:solidFill>
                    <a:srgbClr val="005F86"/>
                  </a:solidFill>
                </a:rPr>
                <a:t>Gnobadi</a:t>
              </a:r>
              <a:endParaRPr lang="en-US" sz="2400" b="1" dirty="0">
                <a:solidFill>
                  <a:srgbClr val="005F86"/>
                </a:solidFill>
              </a:endParaRPr>
            </a:p>
          </p:txBody>
        </p:sp>
        <p:sp>
          <p:nvSpPr>
            <p:cNvPr id="13" name="Text Placeholder 6"/>
            <p:cNvSpPr txBox="1">
              <a:spLocks/>
            </p:cNvSpPr>
            <p:nvPr/>
          </p:nvSpPr>
          <p:spPr bwMode="auto">
            <a:xfrm>
              <a:off x="5973378" y="3888858"/>
              <a:ext cx="1987997" cy="5847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>
              <a:lvl1pPr marL="114300" marR="0" indent="-1143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FFFFFF">
                      <a:lumMod val="50000"/>
                    </a:srgbClr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defRPr>
              </a:lvl1pPr>
              <a:lvl2pPr marL="114300" indent="-114300" algn="l" defTabSz="914400" rtl="0" eaLnBrk="1" fontAlgn="base" latinLnBrk="0" hangingPunct="1">
                <a:lnSpc>
                  <a:spcPct val="95000"/>
                </a:lnSpc>
                <a:spcBef>
                  <a:spcPts val="838"/>
                </a:spcBef>
                <a:spcAft>
                  <a:spcPct val="0"/>
                </a:spcAft>
                <a:buClr>
                  <a:schemeClr val="tx2"/>
                </a:buClr>
                <a:defRPr lang="en-US" sz="2000" kern="1200" dirty="0" smtClean="0">
                  <a:solidFill>
                    <a:schemeClr val="accent2"/>
                  </a:solidFill>
                  <a:latin typeface="Ciscolight" pitchFamily="2" charset="0"/>
                  <a:ea typeface="+mn-ea"/>
                  <a:cs typeface="+mn-cs"/>
                </a:defRPr>
              </a:lvl2pPr>
              <a:lvl3pPr marL="114300" indent="-114300" algn="l" defTabSz="914400" rtl="0" eaLnBrk="1" fontAlgn="base" latinLnBrk="0" hangingPunct="1">
                <a:lnSpc>
                  <a:spcPct val="95000"/>
                </a:lnSpc>
                <a:spcBef>
                  <a:spcPts val="838"/>
                </a:spcBef>
                <a:spcAft>
                  <a:spcPct val="0"/>
                </a:spcAft>
                <a:buFont typeface="Arial" charset="0"/>
                <a:defRPr lang="en-US" sz="2000" kern="1200" dirty="0" smtClean="0">
                  <a:solidFill>
                    <a:schemeClr val="accent2"/>
                  </a:solidFill>
                  <a:latin typeface="Ciscolight" pitchFamily="2" charset="0"/>
                  <a:ea typeface="+mn-ea"/>
                  <a:cs typeface="+mn-cs"/>
                </a:defRPr>
              </a:lvl3pPr>
              <a:lvl4pPr marL="114300" indent="-114300" algn="l" defTabSz="914400" rtl="0" eaLnBrk="1" fontAlgn="base" latinLnBrk="0" hangingPunct="1">
                <a:lnSpc>
                  <a:spcPct val="95000"/>
                </a:lnSpc>
                <a:spcBef>
                  <a:spcPts val="838"/>
                </a:spcBef>
                <a:spcAft>
                  <a:spcPct val="0"/>
                </a:spcAft>
                <a:buFont typeface="Arial" charset="0"/>
                <a:defRPr lang="en-US" sz="2000" kern="1200" dirty="0" smtClean="0">
                  <a:solidFill>
                    <a:schemeClr val="accent2"/>
                  </a:solidFill>
                  <a:latin typeface="Ciscolight" pitchFamily="2" charset="0"/>
                  <a:ea typeface="+mn-ea"/>
                  <a:cs typeface="+mn-cs"/>
                </a:defRPr>
              </a:lvl4pPr>
              <a:lvl5pPr marL="114300" indent="-114300" algn="l" defTabSz="914400" rtl="0" eaLnBrk="1" fontAlgn="base" latinLnBrk="0" hangingPunct="1">
                <a:lnSpc>
                  <a:spcPct val="95000"/>
                </a:lnSpc>
                <a:spcBef>
                  <a:spcPts val="838"/>
                </a:spcBef>
                <a:spcAft>
                  <a:spcPct val="0"/>
                </a:spcAft>
                <a:buFont typeface="Arial" charset="0"/>
                <a:defRPr lang="en-US" sz="2000" kern="1200" dirty="0" smtClean="0">
                  <a:solidFill>
                    <a:schemeClr val="accent2"/>
                  </a:solidFill>
                  <a:latin typeface="Ciscolight" pitchFamily="2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 dirty="0" smtClean="0"/>
                <a:t>Junior SOC Engineer</a:t>
              </a:r>
            </a:p>
            <a:p>
              <a:pPr algn="r"/>
              <a:r>
                <a:rPr lang="en-US" dirty="0" smtClean="0"/>
                <a:t>Americas</a:t>
              </a:r>
              <a:endParaRPr lang="en-US" dirty="0"/>
            </a:p>
          </p:txBody>
        </p:sp>
      </p:grpSp>
      <p:sp>
        <p:nvSpPr>
          <p:cNvPr id="20" name="Rectangle 19"/>
          <p:cNvSpPr/>
          <p:nvPr/>
        </p:nvSpPr>
        <p:spPr>
          <a:xfrm>
            <a:off x="455448" y="2647223"/>
            <a:ext cx="513255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6593" lvl="1" indent="-29463">
              <a:buNone/>
            </a:pPr>
            <a:r>
              <a:rPr lang="en-US" sz="2400" b="1" i="1" dirty="0">
                <a:solidFill>
                  <a:srgbClr val="65A637"/>
                </a:solidFill>
              </a:rPr>
              <a:t>T</a:t>
            </a:r>
            <a:r>
              <a:rPr lang="en-US" sz="2400" b="1" i="1" dirty="0" smtClean="0">
                <a:solidFill>
                  <a:srgbClr val="65A637"/>
                </a:solidFill>
              </a:rPr>
              <a:t>rack all access (username </a:t>
            </a:r>
            <a:r>
              <a:rPr lang="en-US" sz="2400" b="1" i="1" dirty="0">
                <a:solidFill>
                  <a:srgbClr val="65A637"/>
                </a:solidFill>
              </a:rPr>
              <a:t>or Windows name) via wireless networks to trace connection times, source MAC and client IP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4710" y="1187799"/>
            <a:ext cx="369497" cy="299326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09407" y="3138672"/>
            <a:ext cx="879145" cy="1196841"/>
          </a:xfrm>
          <a:prstGeom prst="rect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1374417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AutoShape 2"/>
          <p:cNvSpPr>
            <a:spLocks noChangeArrowheads="1"/>
          </p:cNvSpPr>
          <p:nvPr/>
        </p:nvSpPr>
        <p:spPr bwMode="gray">
          <a:xfrm>
            <a:off x="204953" y="2858815"/>
            <a:ext cx="2215929" cy="919657"/>
          </a:xfrm>
          <a:prstGeom prst="roundRect">
            <a:avLst>
              <a:gd name="adj" fmla="val 9894"/>
            </a:avLst>
          </a:prstGeom>
          <a:ln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lIns="51426" tIns="25713" rIns="51426" bIns="25713" anchor="ctr"/>
          <a:lstStyle/>
          <a:p>
            <a:pPr defTabSz="514259"/>
            <a:endParaRPr lang="en-US" sz="1000" kern="0">
              <a:solidFill>
                <a:sysClr val="windowText" lastClr="000000"/>
              </a:solidFill>
              <a:sym typeface="Myriad Pro" charset="0"/>
            </a:endParaRPr>
          </a:p>
        </p:txBody>
      </p:sp>
      <p:sp>
        <p:nvSpPr>
          <p:cNvPr id="21" name="AutoShape 2"/>
          <p:cNvSpPr>
            <a:spLocks noChangeArrowheads="1"/>
          </p:cNvSpPr>
          <p:nvPr/>
        </p:nvSpPr>
        <p:spPr bwMode="gray">
          <a:xfrm>
            <a:off x="201449" y="1226206"/>
            <a:ext cx="2215929" cy="919657"/>
          </a:xfrm>
          <a:prstGeom prst="roundRect">
            <a:avLst>
              <a:gd name="adj" fmla="val 9894"/>
            </a:avLst>
          </a:prstGeom>
          <a:ln>
            <a:headEnd/>
            <a:tailE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lIns="51426" tIns="25713" rIns="51426" bIns="25713" anchor="ctr"/>
          <a:lstStyle/>
          <a:p>
            <a:pPr defTabSz="514259"/>
            <a:endParaRPr lang="en-US" sz="1000" kern="0">
              <a:solidFill>
                <a:sysClr val="windowText" lastClr="000000"/>
              </a:solidFill>
              <a:sym typeface="Myriad Pro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27CC8FC-DC84-4CE8-AADD-ED05D9A2A54F}" type="slidenum">
              <a:rPr lang="en-US" smtClean="0"/>
              <a:pPr/>
              <a:t>29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31780"/>
          <a:stretch/>
        </p:blipFill>
        <p:spPr>
          <a:xfrm>
            <a:off x="136635" y="1720677"/>
            <a:ext cx="8862596" cy="1012031"/>
          </a:xfrm>
          <a:prstGeom prst="rect">
            <a:avLst/>
          </a:prstGeom>
          <a:effectLst>
            <a:glow rad="101600">
              <a:schemeClr val="accent6">
                <a:satMod val="175000"/>
                <a:alpha val="40000"/>
              </a:schemeClr>
            </a:glow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6075"/>
          <a:stretch/>
        </p:blipFill>
        <p:spPr>
          <a:xfrm>
            <a:off x="140137" y="3397061"/>
            <a:ext cx="8862596" cy="1245010"/>
          </a:xfrm>
          <a:prstGeom prst="rect">
            <a:avLst/>
          </a:prstGeom>
          <a:effectLst>
            <a:glow rad="101600">
              <a:schemeClr val="accent6">
                <a:satMod val="175000"/>
                <a:alpha val="40000"/>
              </a:schemeClr>
            </a:glow>
          </a:effectLst>
        </p:spPr>
      </p:pic>
      <p:grpSp>
        <p:nvGrpSpPr>
          <p:cNvPr id="20" name="Group 19"/>
          <p:cNvGrpSpPr/>
          <p:nvPr/>
        </p:nvGrpSpPr>
        <p:grpSpPr>
          <a:xfrm>
            <a:off x="361419" y="1298886"/>
            <a:ext cx="1595833" cy="338554"/>
            <a:chOff x="361419" y="1298886"/>
            <a:chExt cx="1595833" cy="338554"/>
          </a:xfrm>
        </p:grpSpPr>
        <p:pic>
          <p:nvPicPr>
            <p:cNvPr id="16" name="Picture 15" descr="bar-chart-green-2.png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61419" y="1305040"/>
              <a:ext cx="326299" cy="317007"/>
            </a:xfrm>
            <a:prstGeom prst="rect">
              <a:avLst/>
            </a:prstGeom>
          </p:spPr>
        </p:pic>
        <p:sp>
          <p:nvSpPr>
            <p:cNvPr id="17" name="Rectangle 16"/>
            <p:cNvSpPr/>
            <p:nvPr/>
          </p:nvSpPr>
          <p:spPr>
            <a:xfrm>
              <a:off x="834228" y="1298886"/>
              <a:ext cx="1123024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AU" b="1" dirty="0" smtClean="0">
                  <a:solidFill>
                    <a:srgbClr val="6DB43B"/>
                  </a:solidFill>
                </a:rPr>
                <a:t>Chart View</a:t>
              </a:r>
              <a:endParaRPr lang="en-US" dirty="0">
                <a:solidFill>
                  <a:srgbClr val="6DB43B"/>
                </a:solidFill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382309" y="2916626"/>
            <a:ext cx="1833623" cy="414185"/>
            <a:chOff x="382309" y="2820277"/>
            <a:chExt cx="1833623" cy="414185"/>
          </a:xfrm>
        </p:grpSpPr>
        <p:pic>
          <p:nvPicPr>
            <p:cNvPr id="15" name="Picture 14" descr="log-file-gray-2.png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82309" y="2820277"/>
              <a:ext cx="331316" cy="414185"/>
            </a:xfrm>
            <a:prstGeom prst="rect">
              <a:avLst/>
            </a:prstGeom>
          </p:spPr>
        </p:pic>
        <p:sp>
          <p:nvSpPr>
            <p:cNvPr id="18" name="Rectangle 17"/>
            <p:cNvSpPr/>
            <p:nvPr/>
          </p:nvSpPr>
          <p:spPr>
            <a:xfrm>
              <a:off x="837730" y="2852665"/>
              <a:ext cx="1378202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AU" b="1" dirty="0" smtClean="0">
                  <a:solidFill>
                    <a:schemeClr val="accent5"/>
                  </a:solidFill>
                </a:rPr>
                <a:t>Detailed View</a:t>
              </a:r>
              <a:endParaRPr lang="en-US" dirty="0">
                <a:solidFill>
                  <a:schemeClr val="accent5"/>
                </a:solidFill>
              </a:endParaRPr>
            </a:p>
          </p:txBody>
        </p:sp>
      </p:grpSp>
      <p:sp>
        <p:nvSpPr>
          <p:cNvPr id="23" name="Title 1"/>
          <p:cNvSpPr txBox="1">
            <a:spLocks/>
          </p:cNvSpPr>
          <p:nvPr/>
        </p:nvSpPr>
        <p:spPr>
          <a:xfrm>
            <a:off x="0" y="10287"/>
            <a:ext cx="9144000" cy="857250"/>
          </a:xfrm>
          <a:prstGeom prst="rect">
            <a:avLst/>
          </a:prstGeom>
        </p:spPr>
        <p:txBody>
          <a:bodyPr/>
          <a:lstStyle>
            <a:lvl1pPr algn="ctr" defTabSz="816334" rtl="0" eaLnBrk="1" latinLnBrk="0" hangingPunct="1">
              <a:spcBef>
                <a:spcPct val="0"/>
              </a:spcBef>
              <a:buNone/>
              <a:defRPr sz="3700" kern="1200">
                <a:solidFill>
                  <a:srgbClr val="0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Network Access: NW-WIFI-01</a:t>
            </a:r>
            <a:endParaRPr lang="en-US" dirty="0"/>
          </a:p>
        </p:txBody>
      </p:sp>
      <p:sp>
        <p:nvSpPr>
          <p:cNvPr id="24" name="Content Placeholder 18"/>
          <p:cNvSpPr txBox="1">
            <a:spLocks/>
          </p:cNvSpPr>
          <p:nvPr/>
        </p:nvSpPr>
        <p:spPr>
          <a:xfrm>
            <a:off x="0" y="636782"/>
            <a:ext cx="9144000" cy="479779"/>
          </a:xfrm>
          <a:prstGeom prst="rect">
            <a:avLst/>
          </a:prstGeom>
        </p:spPr>
        <p:txBody>
          <a:bodyPr/>
          <a:lstStyle>
            <a:lvl1pPr marL="257129" marR="0" indent="-257129" algn="l" defTabSz="816334" rtl="0" eaLnBrk="1" fontAlgn="auto" latinLnBrk="0" hangingPunct="1">
              <a:lnSpc>
                <a:spcPct val="100000"/>
              </a:lnSpc>
              <a:spcBef>
                <a:spcPts val="675"/>
              </a:spcBef>
              <a:spcAft>
                <a:spcPts val="0"/>
              </a:spcAft>
              <a:buClrTx/>
              <a:buSzPct val="80000"/>
              <a:buFont typeface="Arial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3722" marR="0" indent="-286592" algn="l" defTabSz="8163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alibri" pitchFamily="34" charset="0"/>
              <a:buChar char="–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2462" marR="0" indent="-158920" algn="l" defTabSz="8163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Wingdings 3" pitchFamily="18" charset="2"/>
              <a:buChar char="ê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25665" marR="0" indent="-205703" algn="l" defTabSz="8163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819" marR="0" indent="-66854" algn="l" defTabSz="8163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Tx/>
              <a:buFont typeface="Wingdings 3" pitchFamily="18" charset="2"/>
              <a:buChar char="ê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44919" indent="-204084" algn="l" defTabSz="81633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53085" indent="-204084" algn="l" defTabSz="81633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61253" indent="-204084" algn="l" defTabSz="81633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69420" indent="-204084" algn="l" defTabSz="81633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AU" b="1" dirty="0" smtClean="0">
                <a:solidFill>
                  <a:srgbClr val="FF6600"/>
                </a:solidFill>
              </a:rPr>
              <a:t>[INC-SPL-0004] Audit Wireless Activity</a:t>
            </a:r>
            <a:endParaRPr lang="en-AU" dirty="0" smtClean="0"/>
          </a:p>
        </p:txBody>
      </p:sp>
      <p:sp>
        <p:nvSpPr>
          <p:cNvPr id="26" name="Rectangle 25"/>
          <p:cNvSpPr/>
          <p:nvPr/>
        </p:nvSpPr>
        <p:spPr>
          <a:xfrm>
            <a:off x="222468" y="3426246"/>
            <a:ext cx="715579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>
                <a:solidFill>
                  <a:schemeClr val="accent1"/>
                </a:solidFill>
                <a:latin typeface="Courier"/>
                <a:ea typeface="ヒラギノ角ゴ ProN W3" charset="0"/>
                <a:cs typeface="Courier"/>
              </a:rPr>
              <a:t>eventtype</a:t>
            </a:r>
            <a:r>
              <a:rPr lang="en-US" sz="1400" dirty="0">
                <a:solidFill>
                  <a:schemeClr val="accent1"/>
                </a:solidFill>
                <a:latin typeface="Courier"/>
                <a:ea typeface="ヒラギノ角ゴ ProN W3" charset="0"/>
                <a:cs typeface="Courier"/>
              </a:rPr>
              <a:t>=</a:t>
            </a:r>
            <a:r>
              <a:rPr lang="en-US" sz="1400" b="1" i="1" dirty="0">
                <a:solidFill>
                  <a:srgbClr val="CC3300"/>
                </a:solidFill>
                <a:latin typeface="Courier"/>
                <a:ea typeface="ヒラギノ角ゴ ProN W3" charset="0"/>
                <a:cs typeface="Courier"/>
              </a:rPr>
              <a:t>cisco</a:t>
            </a:r>
            <a:r>
              <a:rPr lang="en-US" sz="1400" b="1" i="1" dirty="0" smtClean="0">
                <a:solidFill>
                  <a:srgbClr val="CC3300"/>
                </a:solidFill>
                <a:latin typeface="Courier"/>
                <a:ea typeface="ヒラギノ角ゴ ProN W3" charset="0"/>
                <a:cs typeface="Courier"/>
              </a:rPr>
              <a:t>-</a:t>
            </a:r>
            <a:r>
              <a:rPr lang="en-US" sz="1400" b="1" i="1" dirty="0" err="1" smtClean="0">
                <a:solidFill>
                  <a:srgbClr val="CC3300"/>
                </a:solidFill>
                <a:latin typeface="Courier"/>
                <a:ea typeface="ヒラギノ角ゴ ProN W3" charset="0"/>
                <a:cs typeface="Courier"/>
              </a:rPr>
              <a:t>wlc</a:t>
            </a:r>
            <a:r>
              <a:rPr lang="en-US" sz="1400" b="1" i="1" dirty="0" smtClean="0">
                <a:solidFill>
                  <a:srgbClr val="CC3300"/>
                </a:solidFill>
                <a:latin typeface="Courier"/>
                <a:ea typeface="ヒラギノ角ゴ ProN W3" charset="0"/>
                <a:cs typeface="Courier"/>
              </a:rPr>
              <a:t> </a:t>
            </a:r>
            <a:r>
              <a:rPr lang="en-US" sz="1400" dirty="0" smtClean="0">
                <a:latin typeface="Courier"/>
                <a:ea typeface="ヒラギノ角ゴ ProN W3" charset="0"/>
                <a:cs typeface="Courier"/>
              </a:rPr>
              <a:t>(</a:t>
            </a:r>
            <a:r>
              <a:rPr lang="en-US" sz="1400" b="1" i="1" dirty="0" smtClean="0">
                <a:solidFill>
                  <a:srgbClr val="CC3300"/>
                </a:solidFill>
                <a:latin typeface="Courier"/>
                <a:ea typeface="ヒラギノ角ゴ ProN W3" charset="0"/>
                <a:cs typeface="Courier"/>
              </a:rPr>
              <a:t>DUPADDR </a:t>
            </a:r>
            <a:r>
              <a:rPr lang="en-US" sz="1400" dirty="0" smtClean="0">
                <a:latin typeface="Courier"/>
                <a:ea typeface="ヒラギノ角ゴ ProN W3" charset="0"/>
                <a:cs typeface="Courier"/>
              </a:rPr>
              <a:t>OR </a:t>
            </a:r>
            <a:r>
              <a:rPr lang="en-US" sz="1400" b="1" i="1" dirty="0" smtClean="0">
                <a:solidFill>
                  <a:srgbClr val="CC3300"/>
                </a:solidFill>
                <a:latin typeface="Courier"/>
                <a:ea typeface="ヒラギノ角ゴ ProN W3" charset="0"/>
                <a:cs typeface="Courier"/>
              </a:rPr>
              <a:t>*AUTH* </a:t>
            </a:r>
            <a:r>
              <a:rPr lang="en-US" sz="1400" dirty="0" smtClean="0">
                <a:latin typeface="Courier"/>
                <a:ea typeface="ヒラギノ角ゴ ProN W3" charset="0"/>
                <a:cs typeface="Courier"/>
              </a:rPr>
              <a:t>)</a:t>
            </a:r>
          </a:p>
          <a:p>
            <a:r>
              <a:rPr lang="en-US" sz="1400" dirty="0" smtClean="0">
                <a:solidFill>
                  <a:schemeClr val="accent1"/>
                </a:solidFill>
                <a:latin typeface="Courier"/>
                <a:ea typeface="ヒラギノ角ゴ ProN W3" charset="0"/>
                <a:cs typeface="Courier"/>
              </a:rPr>
              <a:t>| </a:t>
            </a:r>
            <a:r>
              <a:rPr lang="en-US" sz="1400" dirty="0" smtClean="0">
                <a:latin typeface="Courier"/>
                <a:ea typeface="ヒラギノ角ゴ ProN W3" charset="0"/>
                <a:cs typeface="Courier"/>
              </a:rPr>
              <a:t>stats </a:t>
            </a:r>
            <a:r>
              <a:rPr lang="en-US" sz="1400" dirty="0">
                <a:solidFill>
                  <a:schemeClr val="accent1"/>
                </a:solidFill>
                <a:latin typeface="Courier"/>
                <a:ea typeface="ヒラギノ角ゴ ProN W3" charset="0"/>
                <a:cs typeface="Courier"/>
              </a:rPr>
              <a:t>values(</a:t>
            </a:r>
            <a:r>
              <a:rPr lang="en-US" sz="1400" b="1" dirty="0" err="1">
                <a:solidFill>
                  <a:schemeClr val="accent2"/>
                </a:solidFill>
                <a:latin typeface="Courier"/>
                <a:ea typeface="ヒラギノ角ゴ ProN W3" charset="0"/>
                <a:cs typeface="Courier"/>
              </a:rPr>
              <a:t>src_ip</a:t>
            </a:r>
            <a:r>
              <a:rPr lang="en-US" sz="1400" dirty="0">
                <a:solidFill>
                  <a:schemeClr val="accent1"/>
                </a:solidFill>
                <a:latin typeface="Courier"/>
                <a:ea typeface="ヒラギノ角ゴ ProN W3" charset="0"/>
                <a:cs typeface="Courier"/>
              </a:rPr>
              <a:t>) dc(</a:t>
            </a:r>
            <a:r>
              <a:rPr lang="en-US" sz="1400" b="1" dirty="0" err="1">
                <a:solidFill>
                  <a:srgbClr val="00A9E1"/>
                </a:solidFill>
                <a:latin typeface="Courier"/>
                <a:ea typeface="ヒラギノ角ゴ ProN W3" charset="0"/>
                <a:cs typeface="Courier"/>
              </a:rPr>
              <a:t>src_ip</a:t>
            </a:r>
            <a:r>
              <a:rPr lang="en-US" sz="1400" dirty="0">
                <a:solidFill>
                  <a:schemeClr val="accent1"/>
                </a:solidFill>
                <a:latin typeface="Courier"/>
                <a:ea typeface="ヒラギノ角ゴ ProN W3" charset="0"/>
                <a:cs typeface="Courier"/>
              </a:rPr>
              <a:t>) by </a:t>
            </a:r>
            <a:r>
              <a:rPr lang="en-US" sz="1400" b="1" dirty="0" err="1">
                <a:solidFill>
                  <a:srgbClr val="00A9E1"/>
                </a:solidFill>
                <a:latin typeface="Courier"/>
                <a:ea typeface="ヒラギノ角ゴ ProN W3" charset="0"/>
                <a:cs typeface="Courier"/>
              </a:rPr>
              <a:t>src_mac</a:t>
            </a:r>
            <a:endParaRPr lang="en-US" sz="1400" b="1" dirty="0">
              <a:solidFill>
                <a:srgbClr val="00A9E1"/>
              </a:solidFill>
              <a:latin typeface="Courier"/>
              <a:ea typeface="ヒラギノ角ゴ ProN W3" charset="0"/>
              <a:cs typeface="Courier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222468" y="1800646"/>
            <a:ext cx="715579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 smtClean="0">
                <a:latin typeface="Courier"/>
                <a:cs typeface="Courier"/>
              </a:rPr>
              <a:t>sourcetype</a:t>
            </a:r>
            <a:r>
              <a:rPr lang="en-US" sz="1400" dirty="0">
                <a:latin typeface="Courier"/>
                <a:cs typeface="Courier"/>
              </a:rPr>
              <a:t>=</a:t>
            </a:r>
            <a:r>
              <a:rPr lang="en-US" sz="1400" dirty="0" smtClean="0">
                <a:latin typeface="Courier"/>
                <a:cs typeface="Courier"/>
              </a:rPr>
              <a:t>"</a:t>
            </a:r>
            <a:r>
              <a:rPr lang="en-US" sz="1400" b="1" i="1" dirty="0" err="1" smtClean="0">
                <a:solidFill>
                  <a:srgbClr val="CC3300"/>
                </a:solidFill>
                <a:latin typeface="Courier"/>
                <a:ea typeface="ヒラギノ角ゴ ProN W3" charset="0"/>
                <a:cs typeface="Courier"/>
              </a:rPr>
              <a:t>cisco:ise:syslog</a:t>
            </a:r>
            <a:r>
              <a:rPr lang="en-US" sz="1400" dirty="0" smtClean="0">
                <a:latin typeface="Courier"/>
                <a:cs typeface="Courier"/>
              </a:rPr>
              <a:t>" </a:t>
            </a:r>
            <a:r>
              <a:rPr lang="en-US" sz="1400" dirty="0" err="1" smtClean="0">
                <a:latin typeface="Courier"/>
                <a:cs typeface="Courier"/>
              </a:rPr>
              <a:t>log_type</a:t>
            </a:r>
            <a:r>
              <a:rPr lang="en-US" sz="1400" dirty="0">
                <a:latin typeface="Courier"/>
                <a:cs typeface="Courier"/>
              </a:rPr>
              <a:t>=</a:t>
            </a:r>
            <a:r>
              <a:rPr lang="en-US" sz="1400" dirty="0" smtClean="0">
                <a:latin typeface="Courier"/>
                <a:cs typeface="Courier"/>
              </a:rPr>
              <a:t>"</a:t>
            </a:r>
            <a:r>
              <a:rPr lang="en-US" sz="1400" b="1" i="1" dirty="0" err="1" smtClean="0">
                <a:solidFill>
                  <a:srgbClr val="CC3300"/>
                </a:solidFill>
                <a:latin typeface="Courier"/>
                <a:ea typeface="ヒラギノ角ゴ ProN W3" charset="0"/>
                <a:cs typeface="Courier"/>
              </a:rPr>
              <a:t>passed_authentications</a:t>
            </a:r>
            <a:r>
              <a:rPr lang="en-US" sz="1400" dirty="0" smtClean="0">
                <a:latin typeface="Courier"/>
                <a:cs typeface="Courier"/>
              </a:rPr>
              <a:t>"</a:t>
            </a:r>
            <a:br>
              <a:rPr lang="en-US" sz="1400" dirty="0" smtClean="0">
                <a:latin typeface="Courier"/>
                <a:cs typeface="Courier"/>
              </a:rPr>
            </a:br>
            <a:r>
              <a:rPr lang="en-US" sz="1400" dirty="0" smtClean="0">
                <a:latin typeface="Courier"/>
                <a:cs typeface="Courier"/>
              </a:rPr>
              <a:t>| </a:t>
            </a:r>
            <a:r>
              <a:rPr lang="en-US" sz="1400" dirty="0" err="1">
                <a:latin typeface="Courier"/>
                <a:cs typeface="Courier"/>
              </a:rPr>
              <a:t>dedup</a:t>
            </a:r>
            <a:r>
              <a:rPr lang="en-US" sz="1400" dirty="0">
                <a:latin typeface="Courier"/>
                <a:cs typeface="Courier"/>
              </a:rPr>
              <a:t> </a:t>
            </a:r>
            <a:r>
              <a:rPr lang="en-US" sz="1400" b="1" dirty="0" err="1" smtClean="0">
                <a:solidFill>
                  <a:schemeClr val="accent2"/>
                </a:solidFill>
                <a:latin typeface="Courier"/>
                <a:cs typeface="Courier"/>
              </a:rPr>
              <a:t>Calling_Station_ID</a:t>
            </a:r>
            <a:r>
              <a:rPr lang="en-US" sz="1400" dirty="0" smtClean="0">
                <a:latin typeface="Courier"/>
                <a:cs typeface="Courier"/>
              </a:rPr>
              <a:t/>
            </a:r>
            <a:br>
              <a:rPr lang="en-US" sz="1400" dirty="0" smtClean="0">
                <a:latin typeface="Courier"/>
                <a:cs typeface="Courier"/>
              </a:rPr>
            </a:br>
            <a:r>
              <a:rPr lang="en-US" sz="1400" dirty="0" smtClean="0">
                <a:latin typeface="Courier"/>
                <a:cs typeface="Courier"/>
              </a:rPr>
              <a:t>| </a:t>
            </a:r>
            <a:r>
              <a:rPr lang="en-US" sz="1400" dirty="0">
                <a:latin typeface="Courier"/>
                <a:cs typeface="Courier"/>
              </a:rPr>
              <a:t>top </a:t>
            </a:r>
            <a:r>
              <a:rPr lang="en-US" sz="1400" b="1" dirty="0" err="1">
                <a:solidFill>
                  <a:srgbClr val="00A9E1"/>
                </a:solidFill>
                <a:latin typeface="Courier"/>
                <a:cs typeface="Courier"/>
              </a:rPr>
              <a:t>EndPointMatchedProfile</a:t>
            </a:r>
            <a:endParaRPr lang="en-US" sz="1400" b="1" dirty="0">
              <a:solidFill>
                <a:srgbClr val="00A9E1"/>
              </a:solidFill>
              <a:latin typeface="Courier"/>
              <a:cs typeface="Courier"/>
            </a:endParaRPr>
          </a:p>
          <a:p>
            <a:endParaRPr lang="en-US" sz="1400" b="1" dirty="0">
              <a:solidFill>
                <a:srgbClr val="00A9E1"/>
              </a:solidFill>
              <a:latin typeface="Courier"/>
              <a:ea typeface="ヒラギノ角ゴ ProN W3" charset="0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294492703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3"/>
          <p:cNvSpPr>
            <a:spLocks noGrp="1"/>
          </p:cNvSpPr>
          <p:nvPr>
            <p:ph type="title"/>
          </p:nvPr>
        </p:nvSpPr>
        <p:spPr>
          <a:xfrm>
            <a:off x="4470400" y="2147208"/>
            <a:ext cx="4463581" cy="808674"/>
          </a:xfrm>
        </p:spPr>
        <p:txBody>
          <a:bodyPr/>
          <a:lstStyle/>
          <a:p>
            <a:pPr algn="r"/>
            <a:r>
              <a:rPr lang="en-US" dirty="0" smtClean="0"/>
              <a:t>Crash Course:</a:t>
            </a:r>
            <a:br>
              <a:rPr lang="en-US" dirty="0" smtClean="0"/>
            </a:br>
            <a:r>
              <a:rPr lang="en-US" dirty="0" smtClean="0"/>
              <a:t>Securing Your Network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32228906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Primer: Malware Activity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7CC8FC-DC84-4CE8-AADD-ED05D9A2A54F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97793" y="1027340"/>
            <a:ext cx="8758621" cy="3567283"/>
          </a:xfrm>
        </p:spPr>
        <p:txBody>
          <a:bodyPr>
            <a:normAutofit/>
          </a:bodyPr>
          <a:lstStyle/>
          <a:p>
            <a:r>
              <a:rPr lang="en-US" dirty="0" smtClean="0"/>
              <a:t>Focus on </a:t>
            </a:r>
            <a:r>
              <a:rPr lang="en-US" b="1" dirty="0" smtClean="0">
                <a:solidFill>
                  <a:schemeClr val="accent2"/>
                </a:solidFill>
              </a:rPr>
              <a:t>Malicious </a:t>
            </a:r>
            <a:r>
              <a:rPr lang="en-US" dirty="0" smtClean="0"/>
              <a:t>traffic or </a:t>
            </a:r>
            <a:r>
              <a:rPr lang="en-US" b="1" dirty="0" smtClean="0">
                <a:solidFill>
                  <a:schemeClr val="accent2"/>
                </a:solidFill>
              </a:rPr>
              <a:t>indicators of </a:t>
            </a:r>
            <a:r>
              <a:rPr lang="en-US" b="1" dirty="0" smtClean="0">
                <a:solidFill>
                  <a:schemeClr val="accent2"/>
                </a:solidFill>
              </a:rPr>
              <a:t>compromise</a:t>
            </a:r>
          </a:p>
          <a:p>
            <a:r>
              <a:rPr lang="en-US" dirty="0"/>
              <a:t>Can grab this info from a </a:t>
            </a:r>
            <a:r>
              <a:rPr lang="en-US" b="1" dirty="0">
                <a:solidFill>
                  <a:schemeClr val="accent2"/>
                </a:solidFill>
              </a:rPr>
              <a:t>variety </a:t>
            </a:r>
            <a:r>
              <a:rPr lang="en-US" dirty="0"/>
              <a:t>of sources!  </a:t>
            </a:r>
            <a:r>
              <a:rPr lang="en-US" dirty="0" smtClean="0"/>
              <a:t>(Proxy, NGFW, </a:t>
            </a:r>
            <a:r>
              <a:rPr lang="en-US" dirty="0" err="1"/>
              <a:t>netflow</a:t>
            </a:r>
            <a:r>
              <a:rPr lang="en-US" dirty="0"/>
              <a:t> ...</a:t>
            </a:r>
            <a:r>
              <a:rPr lang="en-US" dirty="0" smtClean="0"/>
              <a:t>)</a:t>
            </a:r>
            <a:endParaRPr lang="en-US" dirty="0" smtClean="0"/>
          </a:p>
          <a:p>
            <a:r>
              <a:rPr lang="en-US" dirty="0" smtClean="0"/>
              <a:t>Some </a:t>
            </a:r>
            <a:r>
              <a:rPr lang="en-US" sz="2800" b="1" dirty="0" smtClean="0">
                <a:solidFill>
                  <a:srgbClr val="CC3300"/>
                </a:solidFill>
              </a:rPr>
              <a:t>Malware Activity </a:t>
            </a:r>
            <a:r>
              <a:rPr lang="en-US" dirty="0" smtClean="0"/>
              <a:t>Reports we’ll focus on:</a:t>
            </a:r>
            <a:endParaRPr lang="en-US" dirty="0"/>
          </a:p>
          <a:p>
            <a:pPr lvl="1"/>
            <a:r>
              <a:rPr lang="en-US" b="1" dirty="0">
                <a:solidFill>
                  <a:schemeClr val="tx1"/>
                </a:solidFill>
              </a:rPr>
              <a:t>Malware detection trends </a:t>
            </a:r>
            <a:r>
              <a:rPr lang="en-US" b="1" dirty="0" smtClean="0">
                <a:solidFill>
                  <a:schemeClr val="tx1"/>
                </a:solidFill>
              </a:rPr>
              <a:t>with outcomes</a:t>
            </a:r>
            <a:endParaRPr lang="en-US" b="1" dirty="0">
              <a:solidFill>
                <a:schemeClr val="tx1"/>
              </a:solidFill>
            </a:endParaRPr>
          </a:p>
          <a:p>
            <a:pPr lvl="2"/>
            <a:r>
              <a:rPr lang="en-US" i="1" dirty="0" err="1" smtClean="0">
                <a:solidFill>
                  <a:srgbClr val="5F5F5F"/>
                </a:solidFill>
              </a:rPr>
              <a:t>i.e</a:t>
            </a:r>
            <a:r>
              <a:rPr lang="en-US" i="1" dirty="0" smtClean="0">
                <a:solidFill>
                  <a:srgbClr val="5F5F5F"/>
                </a:solidFill>
              </a:rPr>
              <a:t> - is </a:t>
            </a:r>
            <a:r>
              <a:rPr lang="en-US" i="1" dirty="0">
                <a:solidFill>
                  <a:srgbClr val="5F5F5F"/>
                </a:solidFill>
              </a:rPr>
              <a:t>it getting blocked or not</a:t>
            </a:r>
            <a:r>
              <a:rPr lang="en-US" i="1" dirty="0" smtClean="0">
                <a:solidFill>
                  <a:srgbClr val="5F5F5F"/>
                </a:solidFill>
              </a:rPr>
              <a:t>?</a:t>
            </a:r>
            <a:endParaRPr lang="en-US" b="1" dirty="0">
              <a:solidFill>
                <a:schemeClr val="tx1"/>
              </a:solidFill>
            </a:endParaRPr>
          </a:p>
          <a:p>
            <a:pPr lvl="1"/>
            <a:r>
              <a:rPr lang="en-US" b="1" dirty="0">
                <a:solidFill>
                  <a:schemeClr val="tx1"/>
                </a:solidFill>
              </a:rPr>
              <a:t>Internal connections to known malware IP addresses</a:t>
            </a:r>
          </a:p>
          <a:p>
            <a:pPr lvl="2"/>
            <a:r>
              <a:rPr lang="en-US" i="1" dirty="0" smtClean="0">
                <a:solidFill>
                  <a:schemeClr val="accent6"/>
                </a:solidFill>
              </a:rPr>
              <a:t>locate high fidelity indicators of compromise.</a:t>
            </a:r>
          </a:p>
        </p:txBody>
      </p:sp>
    </p:spTree>
    <p:extLst>
      <p:ext uri="{BB962C8B-B14F-4D97-AF65-F5344CB8AC3E}">
        <p14:creationId xmlns:p14="http://schemas.microsoft.com/office/powerpoint/2010/main" val="22941333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Malware Activity</a:t>
            </a:r>
            <a:r>
              <a:rPr lang="en-US" dirty="0"/>
              <a:t>: </a:t>
            </a:r>
            <a:r>
              <a:rPr lang="en-US" dirty="0" smtClean="0"/>
              <a:t>MW-TREND-01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514350" fontAlgn="auto">
              <a:spcBef>
                <a:spcPts val="0"/>
              </a:spcBef>
              <a:spcAft>
                <a:spcPts val="0"/>
              </a:spcAft>
              <a:defRPr/>
            </a:pPr>
            <a:fld id="{2F5CCB13-0A32-4557-88E9-079F0C330695}" type="slidenum">
              <a:rPr lang="en-US" kern="0" smtClean="0"/>
              <a:pPr defTabSz="514350" fontAlgn="auto">
                <a:spcBef>
                  <a:spcPts val="0"/>
                </a:spcBef>
                <a:spcAft>
                  <a:spcPts val="0"/>
                </a:spcAft>
                <a:defRPr/>
              </a:pPr>
              <a:t>31</a:t>
            </a:fld>
            <a:endParaRPr lang="en-US" kern="0" dirty="0"/>
          </a:p>
        </p:txBody>
      </p:sp>
      <p:sp>
        <p:nvSpPr>
          <p:cNvPr id="5" name="Slide Number Placeholder 3"/>
          <p:cNvSpPr txBox="1">
            <a:spLocks/>
          </p:cNvSpPr>
          <p:nvPr/>
        </p:nvSpPr>
        <p:spPr bwMode="gray">
          <a:xfrm>
            <a:off x="4379699" y="4770882"/>
            <a:ext cx="385725" cy="257175"/>
          </a:xfrm>
          <a:prstGeom prst="rect">
            <a:avLst/>
          </a:prstGeom>
        </p:spPr>
        <p:txBody>
          <a:bodyPr vert="horz" lIns="81633" tIns="40817" rIns="81633" bIns="40817" rtlCol="0" anchor="ctr"/>
          <a:lstStyle>
            <a:defPPr>
              <a:defRPr lang="en-US"/>
            </a:defPPr>
            <a:lvl1pPr marL="0" algn="ctr" defTabSz="816334" rtl="0" eaLnBrk="1" latinLnBrk="0" hangingPunct="1">
              <a:defRPr sz="11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08167" algn="l" defTabSz="816334" rtl="0" eaLnBrk="1" latinLnBrk="0" hangingPunct="1"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6334" algn="l" defTabSz="816334" rtl="0" eaLnBrk="1" latinLnBrk="0" hangingPunct="1"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24501" algn="l" defTabSz="816334" rtl="0" eaLnBrk="1" latinLnBrk="0" hangingPunct="1"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32668" algn="l" defTabSz="816334" rtl="0" eaLnBrk="1" latinLnBrk="0" hangingPunct="1"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40835" algn="l" defTabSz="816334" rtl="0" eaLnBrk="1" latinLnBrk="0" hangingPunct="1"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49002" algn="l" defTabSz="816334" rtl="0" eaLnBrk="1" latinLnBrk="0" hangingPunct="1"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57169" algn="l" defTabSz="816334" rtl="0" eaLnBrk="1" latinLnBrk="0" hangingPunct="1"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65336" algn="l" defTabSz="816334" rtl="0" eaLnBrk="1" latinLnBrk="0" hangingPunct="1"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27CC8FC-DC84-4CE8-AADD-ED05D9A2A54F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7201" y="1313091"/>
            <a:ext cx="8229600" cy="3171324"/>
          </a:xfrm>
        </p:spPr>
        <p:txBody>
          <a:bodyPr>
            <a:normAutofit/>
          </a:bodyPr>
          <a:lstStyle/>
          <a:p>
            <a:pPr marL="0" indent="-29463">
              <a:buNone/>
            </a:pPr>
            <a:r>
              <a:rPr lang="en-US" sz="1800" i="1" dirty="0" smtClean="0">
                <a:solidFill>
                  <a:srgbClr val="5F5F5F"/>
                </a:solidFill>
              </a:rPr>
              <a:t>As part of our ongoing audit from the CSIRT office, we need to generate a new report to </a:t>
            </a:r>
            <a:r>
              <a:rPr lang="en-US" sz="1800" b="1" i="1" dirty="0" smtClean="0">
                <a:solidFill>
                  <a:schemeClr val="accent3"/>
                </a:solidFill>
              </a:rPr>
              <a:t>follow types and rates of Malware detected </a:t>
            </a:r>
            <a:r>
              <a:rPr lang="en-US" sz="1800" i="1" dirty="0" smtClean="0">
                <a:solidFill>
                  <a:schemeClr val="accent6"/>
                </a:solidFill>
              </a:rPr>
              <a:t>within our environment</a:t>
            </a:r>
            <a:r>
              <a:rPr lang="en-US" sz="1800" i="1" dirty="0" smtClean="0">
                <a:solidFill>
                  <a:srgbClr val="5F5F5F"/>
                </a:solidFill>
              </a:rPr>
              <a:t>.</a:t>
            </a:r>
          </a:p>
          <a:p>
            <a:pPr marL="0" indent="-29463">
              <a:buNone/>
            </a:pPr>
            <a:r>
              <a:rPr lang="en-US" sz="1800" i="1" dirty="0" smtClean="0">
                <a:solidFill>
                  <a:srgbClr val="5F5F5F"/>
                </a:solidFill>
              </a:rPr>
              <a:t>From the SANS Logging Best Practices guide, we need to capture the following:</a:t>
            </a:r>
          </a:p>
        </p:txBody>
      </p:sp>
      <p:sp>
        <p:nvSpPr>
          <p:cNvPr id="7" name="Content Placeholder 18"/>
          <p:cNvSpPr txBox="1">
            <a:spLocks/>
          </p:cNvSpPr>
          <p:nvPr/>
        </p:nvSpPr>
        <p:spPr>
          <a:xfrm>
            <a:off x="0" y="785685"/>
            <a:ext cx="9144000" cy="479779"/>
          </a:xfrm>
          <a:prstGeom prst="rect">
            <a:avLst/>
          </a:prstGeom>
        </p:spPr>
        <p:txBody>
          <a:bodyPr/>
          <a:lstStyle>
            <a:lvl1pPr marL="257129" marR="0" indent="-257129" algn="l" defTabSz="816334" rtl="0" eaLnBrk="1" fontAlgn="auto" latinLnBrk="0" hangingPunct="1">
              <a:lnSpc>
                <a:spcPct val="100000"/>
              </a:lnSpc>
              <a:spcBef>
                <a:spcPts val="675"/>
              </a:spcBef>
              <a:spcAft>
                <a:spcPts val="0"/>
              </a:spcAft>
              <a:buClrTx/>
              <a:buSzPct val="80000"/>
              <a:buFont typeface="Arial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3722" marR="0" indent="-286592" algn="l" defTabSz="8163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alibri" pitchFamily="34" charset="0"/>
              <a:buChar char="–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2462" marR="0" indent="-158920" algn="l" defTabSz="8163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Wingdings 3" pitchFamily="18" charset="2"/>
              <a:buChar char="ê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25665" marR="0" indent="-205703" algn="l" defTabSz="8163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819" marR="0" indent="-66854" algn="l" defTabSz="8163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Tx/>
              <a:buFont typeface="Wingdings 3" pitchFamily="18" charset="2"/>
              <a:buChar char="ê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44919" indent="-204084" algn="l" defTabSz="81633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53085" indent="-204084" algn="l" defTabSz="81633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61253" indent="-204084" algn="l" defTabSz="81633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69420" indent="-204084" algn="l" defTabSz="81633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AU" b="1" dirty="0" smtClean="0">
                <a:solidFill>
                  <a:srgbClr val="FF6600"/>
                </a:solidFill>
              </a:rPr>
              <a:t>[INC-SPL-0005] Create new playbook query for malware trends</a:t>
            </a:r>
            <a:endParaRPr lang="en-AU" dirty="0" smtClean="0"/>
          </a:p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5745656" y="3012964"/>
            <a:ext cx="3109309" cy="1480206"/>
            <a:chOff x="5973378" y="3205655"/>
            <a:chExt cx="3109309" cy="1480206"/>
          </a:xfrm>
          <a:effectLst>
            <a:glow rad="101600">
              <a:schemeClr val="accent6">
                <a:satMod val="175000"/>
                <a:alpha val="40000"/>
              </a:schemeClr>
            </a:glow>
          </a:effectLst>
        </p:grpSpPr>
        <p:sp>
          <p:nvSpPr>
            <p:cNvPr id="9" name="AutoShape 2"/>
            <p:cNvSpPr>
              <a:spLocks noChangeArrowheads="1"/>
            </p:cNvSpPr>
            <p:nvPr/>
          </p:nvSpPr>
          <p:spPr bwMode="gray">
            <a:xfrm>
              <a:off x="5973379" y="3205655"/>
              <a:ext cx="3109308" cy="1480206"/>
            </a:xfrm>
            <a:prstGeom prst="roundRect">
              <a:avLst>
                <a:gd name="adj" fmla="val 9894"/>
              </a:avLst>
            </a:prstGeom>
            <a:ln>
              <a:headEnd/>
              <a:tailEnd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none" lIns="51426" tIns="25713" rIns="51426" bIns="25713" anchor="ctr"/>
            <a:lstStyle/>
            <a:p>
              <a:pPr defTabSz="514259"/>
              <a:endParaRPr lang="en-US" sz="1000" kern="0">
                <a:solidFill>
                  <a:sysClr val="windowText" lastClr="000000"/>
                </a:solidFill>
                <a:sym typeface="Myriad Pro" charset="0"/>
              </a:endParaRPr>
            </a:p>
          </p:txBody>
        </p:sp>
        <p:sp>
          <p:nvSpPr>
            <p:cNvPr id="10" name="Text Placeholder 6"/>
            <p:cNvSpPr txBox="1">
              <a:spLocks/>
            </p:cNvSpPr>
            <p:nvPr/>
          </p:nvSpPr>
          <p:spPr>
            <a:xfrm>
              <a:off x="6017172" y="3580501"/>
              <a:ext cx="1962556" cy="346249"/>
            </a:xfrm>
            <a:prstGeom prst="rect">
              <a:avLst/>
            </a:prstGeom>
          </p:spPr>
          <p:txBody>
            <a:bodyPr/>
            <a:lstStyle>
              <a:lvl1pPr marL="228600" indent="-228600" algn="l" rtl="0" eaLnBrk="0" fontAlgn="base" hangingPunct="0">
                <a:lnSpc>
                  <a:spcPct val="95000"/>
                </a:lnSpc>
                <a:spcBef>
                  <a:spcPts val="1438"/>
                </a:spcBef>
                <a:spcAft>
                  <a:spcPct val="0"/>
                </a:spcAft>
                <a:buClr>
                  <a:schemeClr val="tx2"/>
                </a:buClr>
                <a:buSzPct val="90000"/>
                <a:buFont typeface="Arial" charset="0"/>
                <a:buChar char="•"/>
                <a:defRPr lang="en-US" sz="2000" kern="1200" dirty="0">
                  <a:solidFill>
                    <a:srgbClr val="546568"/>
                  </a:solidFill>
                  <a:latin typeface="+mj-lt"/>
                  <a:ea typeface="+mn-ea"/>
                  <a:cs typeface="+mn-cs"/>
                </a:defRPr>
              </a:lvl1pPr>
              <a:lvl2pPr marL="406400" indent="50800" algn="l" rtl="0" eaLnBrk="0" fontAlgn="base" hangingPunct="0">
                <a:lnSpc>
                  <a:spcPct val="95000"/>
                </a:lnSpc>
                <a:spcBef>
                  <a:spcPts val="838"/>
                </a:spcBef>
                <a:spcAft>
                  <a:spcPct val="0"/>
                </a:spcAft>
                <a:buClr>
                  <a:schemeClr val="tx2"/>
                </a:buClr>
                <a:defRPr lang="en-US" kern="1200" dirty="0">
                  <a:solidFill>
                    <a:srgbClr val="546568"/>
                  </a:solidFill>
                  <a:latin typeface="+mj-lt"/>
                  <a:ea typeface="+mn-ea"/>
                  <a:cs typeface="+mn-cs"/>
                </a:defRPr>
              </a:lvl2pPr>
              <a:lvl3pPr marL="571500" indent="-1588" algn="l" rtl="0" eaLnBrk="0" fontAlgn="base" hangingPunct="0">
                <a:lnSpc>
                  <a:spcPct val="95000"/>
                </a:lnSpc>
                <a:spcBef>
                  <a:spcPts val="838"/>
                </a:spcBef>
                <a:spcAft>
                  <a:spcPct val="0"/>
                </a:spcAft>
                <a:buFont typeface="Arial" charset="0"/>
                <a:defRPr lang="en-US" sz="1600" kern="1200" dirty="0">
                  <a:solidFill>
                    <a:srgbClr val="546568"/>
                  </a:solidFill>
                  <a:latin typeface="+mj-lt"/>
                  <a:ea typeface="+mn-ea"/>
                  <a:cs typeface="+mn-cs"/>
                </a:defRPr>
              </a:lvl3pPr>
              <a:lvl4pPr marL="688975" indent="682625" algn="l" rtl="0" eaLnBrk="0" fontAlgn="base" hangingPunct="0">
                <a:lnSpc>
                  <a:spcPct val="95000"/>
                </a:lnSpc>
                <a:spcBef>
                  <a:spcPts val="838"/>
                </a:spcBef>
                <a:spcAft>
                  <a:spcPct val="0"/>
                </a:spcAft>
                <a:buFont typeface="Arial" charset="0"/>
                <a:defRPr lang="en-US" sz="1400" kern="1200" dirty="0">
                  <a:solidFill>
                    <a:srgbClr val="546568"/>
                  </a:solidFill>
                  <a:latin typeface="+mj-lt"/>
                  <a:ea typeface="+mn-ea"/>
                  <a:cs typeface="+mn-cs"/>
                </a:defRPr>
              </a:lvl4pPr>
              <a:lvl5pPr marL="801688" indent="1027113" algn="l" rtl="0" eaLnBrk="0" fontAlgn="base" hangingPunct="0">
                <a:lnSpc>
                  <a:spcPct val="95000"/>
                </a:lnSpc>
                <a:spcBef>
                  <a:spcPts val="838"/>
                </a:spcBef>
                <a:spcAft>
                  <a:spcPct val="0"/>
                </a:spcAft>
                <a:buFont typeface="Arial" charset="0"/>
                <a:defRPr lang="en-US" sz="1400" kern="1200" dirty="0">
                  <a:solidFill>
                    <a:srgbClr val="546568"/>
                  </a:solidFill>
                  <a:latin typeface="+mj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buNone/>
              </a:pPr>
              <a:r>
                <a:rPr lang="en-US" sz="2400" b="1" dirty="0" smtClean="0">
                  <a:solidFill>
                    <a:srgbClr val="005F86"/>
                  </a:solidFill>
                </a:rPr>
                <a:t>Omar </a:t>
              </a:r>
              <a:r>
                <a:rPr lang="en-US" sz="2400" b="1" dirty="0" err="1" smtClean="0">
                  <a:solidFill>
                    <a:srgbClr val="005F86"/>
                  </a:solidFill>
                </a:rPr>
                <a:t>Kymark</a:t>
              </a:r>
              <a:endParaRPr lang="en-US" sz="2400" b="1" dirty="0">
                <a:solidFill>
                  <a:srgbClr val="005F86"/>
                </a:solidFill>
              </a:endParaRPr>
            </a:p>
          </p:txBody>
        </p:sp>
        <p:sp>
          <p:nvSpPr>
            <p:cNvPr id="11" name="Text Placeholder 6"/>
            <p:cNvSpPr txBox="1">
              <a:spLocks/>
            </p:cNvSpPr>
            <p:nvPr/>
          </p:nvSpPr>
          <p:spPr bwMode="auto">
            <a:xfrm>
              <a:off x="5973378" y="3888858"/>
              <a:ext cx="1987997" cy="5847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>
              <a:lvl1pPr marL="114300" marR="0" indent="-1143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FFFFFF">
                      <a:lumMod val="50000"/>
                    </a:srgbClr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defRPr>
              </a:lvl1pPr>
              <a:lvl2pPr marL="114300" indent="-114300" algn="l" defTabSz="914400" rtl="0" eaLnBrk="1" fontAlgn="base" latinLnBrk="0" hangingPunct="1">
                <a:lnSpc>
                  <a:spcPct val="95000"/>
                </a:lnSpc>
                <a:spcBef>
                  <a:spcPts val="838"/>
                </a:spcBef>
                <a:spcAft>
                  <a:spcPct val="0"/>
                </a:spcAft>
                <a:buClr>
                  <a:schemeClr val="tx2"/>
                </a:buClr>
                <a:defRPr lang="en-US" sz="2000" kern="1200" dirty="0" smtClean="0">
                  <a:solidFill>
                    <a:schemeClr val="accent2"/>
                  </a:solidFill>
                  <a:latin typeface="Ciscolight" pitchFamily="2" charset="0"/>
                  <a:ea typeface="+mn-ea"/>
                  <a:cs typeface="+mn-cs"/>
                </a:defRPr>
              </a:lvl2pPr>
              <a:lvl3pPr marL="114300" indent="-114300" algn="l" defTabSz="914400" rtl="0" eaLnBrk="1" fontAlgn="base" latinLnBrk="0" hangingPunct="1">
                <a:lnSpc>
                  <a:spcPct val="95000"/>
                </a:lnSpc>
                <a:spcBef>
                  <a:spcPts val="838"/>
                </a:spcBef>
                <a:spcAft>
                  <a:spcPct val="0"/>
                </a:spcAft>
                <a:buFont typeface="Arial" charset="0"/>
                <a:defRPr lang="en-US" sz="2000" kern="1200" dirty="0" smtClean="0">
                  <a:solidFill>
                    <a:schemeClr val="accent2"/>
                  </a:solidFill>
                  <a:latin typeface="Ciscolight" pitchFamily="2" charset="0"/>
                  <a:ea typeface="+mn-ea"/>
                  <a:cs typeface="+mn-cs"/>
                </a:defRPr>
              </a:lvl3pPr>
              <a:lvl4pPr marL="114300" indent="-114300" algn="l" defTabSz="914400" rtl="0" eaLnBrk="1" fontAlgn="base" latinLnBrk="0" hangingPunct="1">
                <a:lnSpc>
                  <a:spcPct val="95000"/>
                </a:lnSpc>
                <a:spcBef>
                  <a:spcPts val="838"/>
                </a:spcBef>
                <a:spcAft>
                  <a:spcPct val="0"/>
                </a:spcAft>
                <a:buFont typeface="Arial" charset="0"/>
                <a:defRPr lang="en-US" sz="2000" kern="1200" dirty="0" smtClean="0">
                  <a:solidFill>
                    <a:schemeClr val="accent2"/>
                  </a:solidFill>
                  <a:latin typeface="Ciscolight" pitchFamily="2" charset="0"/>
                  <a:ea typeface="+mn-ea"/>
                  <a:cs typeface="+mn-cs"/>
                </a:defRPr>
              </a:lvl4pPr>
              <a:lvl5pPr marL="114300" indent="-114300" algn="l" defTabSz="914400" rtl="0" eaLnBrk="1" fontAlgn="base" latinLnBrk="0" hangingPunct="1">
                <a:lnSpc>
                  <a:spcPct val="95000"/>
                </a:lnSpc>
                <a:spcBef>
                  <a:spcPts val="838"/>
                </a:spcBef>
                <a:spcAft>
                  <a:spcPct val="0"/>
                </a:spcAft>
                <a:buFont typeface="Arial" charset="0"/>
                <a:defRPr lang="en-US" sz="2000" kern="1200" dirty="0" smtClean="0">
                  <a:solidFill>
                    <a:schemeClr val="accent2"/>
                  </a:solidFill>
                  <a:latin typeface="Ciscolight" pitchFamily="2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 dirty="0" smtClean="0"/>
                <a:t>HR </a:t>
              </a:r>
              <a:r>
                <a:rPr lang="en-US" dirty="0" err="1" smtClean="0"/>
                <a:t>Liason</a:t>
              </a:r>
              <a:endParaRPr lang="en-US" dirty="0" smtClean="0"/>
            </a:p>
            <a:p>
              <a:pPr algn="r"/>
              <a:r>
                <a:rPr lang="en-US" dirty="0" smtClean="0"/>
                <a:t>Hong Kong</a:t>
              </a:r>
              <a:endParaRPr lang="en-US" dirty="0"/>
            </a:p>
          </p:txBody>
        </p:sp>
      </p:grpSp>
      <p:sp>
        <p:nvSpPr>
          <p:cNvPr id="13" name="Rectangle 12"/>
          <p:cNvSpPr/>
          <p:nvPr/>
        </p:nvSpPr>
        <p:spPr>
          <a:xfrm>
            <a:off x="455448" y="2647223"/>
            <a:ext cx="513255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6593" lvl="1" indent="-29463">
              <a:buNone/>
            </a:pPr>
            <a:r>
              <a:rPr lang="en-US" sz="2400" b="1" i="1" dirty="0" smtClean="0">
                <a:solidFill>
                  <a:srgbClr val="65A637"/>
                </a:solidFill>
              </a:rPr>
              <a:t>Malware </a:t>
            </a:r>
            <a:r>
              <a:rPr lang="en-US" sz="2400" b="1" i="1" dirty="0">
                <a:solidFill>
                  <a:srgbClr val="65A637"/>
                </a:solidFill>
              </a:rPr>
              <a:t>detection trends with outcomes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4710" y="1187799"/>
            <a:ext cx="369497" cy="29932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10203" y="3173139"/>
            <a:ext cx="867029" cy="1152128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3742546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514350" fontAlgn="auto">
              <a:spcBef>
                <a:spcPts val="0"/>
              </a:spcBef>
              <a:spcAft>
                <a:spcPts val="0"/>
              </a:spcAft>
              <a:defRPr/>
            </a:pPr>
            <a:fld id="{2F5CCB13-0A32-4557-88E9-079F0C330695}" type="slidenum">
              <a:rPr lang="en-US" kern="0" smtClean="0"/>
              <a:pPr defTabSz="514350" fontAlgn="auto">
                <a:spcBef>
                  <a:spcPts val="0"/>
                </a:spcBef>
                <a:spcAft>
                  <a:spcPts val="0"/>
                </a:spcAft>
                <a:defRPr/>
              </a:pPr>
              <a:t>32</a:t>
            </a:fld>
            <a:endParaRPr lang="en-US" kern="0" dirty="0"/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9525"/>
            <a:ext cx="9144000" cy="857250"/>
          </a:xfrm>
        </p:spPr>
        <p:txBody>
          <a:bodyPr/>
          <a:lstStyle/>
          <a:p>
            <a:r>
              <a:rPr lang="en-US" dirty="0" smtClean="0"/>
              <a:t>Malware Activity</a:t>
            </a:r>
            <a:r>
              <a:rPr lang="en-US" dirty="0"/>
              <a:t>: </a:t>
            </a:r>
            <a:r>
              <a:rPr lang="en-US" dirty="0" smtClean="0"/>
              <a:t>MW-TREND-01</a:t>
            </a:r>
            <a:endParaRPr lang="en-US" dirty="0"/>
          </a:p>
        </p:txBody>
      </p:sp>
      <p:sp>
        <p:nvSpPr>
          <p:cNvPr id="5" name="Slide Number Placeholder 3"/>
          <p:cNvSpPr txBox="1">
            <a:spLocks/>
          </p:cNvSpPr>
          <p:nvPr/>
        </p:nvSpPr>
        <p:spPr bwMode="gray">
          <a:xfrm>
            <a:off x="4379699" y="4770882"/>
            <a:ext cx="385725" cy="257175"/>
          </a:xfrm>
          <a:prstGeom prst="rect">
            <a:avLst/>
          </a:prstGeom>
        </p:spPr>
        <p:txBody>
          <a:bodyPr vert="horz" lIns="81633" tIns="40817" rIns="81633" bIns="40817" rtlCol="0" anchor="ctr"/>
          <a:lstStyle>
            <a:defPPr>
              <a:defRPr lang="en-US"/>
            </a:defPPr>
            <a:lvl1pPr marL="0" algn="ctr" defTabSz="816334" rtl="0" eaLnBrk="1" latinLnBrk="0" hangingPunct="1">
              <a:defRPr sz="11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08167" algn="l" defTabSz="816334" rtl="0" eaLnBrk="1" latinLnBrk="0" hangingPunct="1"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6334" algn="l" defTabSz="816334" rtl="0" eaLnBrk="1" latinLnBrk="0" hangingPunct="1"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24501" algn="l" defTabSz="816334" rtl="0" eaLnBrk="1" latinLnBrk="0" hangingPunct="1"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32668" algn="l" defTabSz="816334" rtl="0" eaLnBrk="1" latinLnBrk="0" hangingPunct="1"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40835" algn="l" defTabSz="816334" rtl="0" eaLnBrk="1" latinLnBrk="0" hangingPunct="1"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49002" algn="l" defTabSz="816334" rtl="0" eaLnBrk="1" latinLnBrk="0" hangingPunct="1"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57169" algn="l" defTabSz="816334" rtl="0" eaLnBrk="1" latinLnBrk="0" hangingPunct="1"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65336" algn="l" defTabSz="816334" rtl="0" eaLnBrk="1" latinLnBrk="0" hangingPunct="1"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27CC8FC-DC84-4CE8-AADD-ED05D9A2A54F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7" name="Content Placeholder 18"/>
          <p:cNvSpPr txBox="1">
            <a:spLocks/>
          </p:cNvSpPr>
          <p:nvPr/>
        </p:nvSpPr>
        <p:spPr>
          <a:xfrm>
            <a:off x="0" y="785685"/>
            <a:ext cx="9144000" cy="479779"/>
          </a:xfrm>
          <a:prstGeom prst="rect">
            <a:avLst/>
          </a:prstGeom>
        </p:spPr>
        <p:txBody>
          <a:bodyPr/>
          <a:lstStyle>
            <a:lvl1pPr marL="257129" marR="0" indent="-257129" algn="l" defTabSz="816334" rtl="0" eaLnBrk="1" fontAlgn="auto" latinLnBrk="0" hangingPunct="1">
              <a:lnSpc>
                <a:spcPct val="100000"/>
              </a:lnSpc>
              <a:spcBef>
                <a:spcPts val="675"/>
              </a:spcBef>
              <a:spcAft>
                <a:spcPts val="0"/>
              </a:spcAft>
              <a:buClrTx/>
              <a:buSzPct val="80000"/>
              <a:buFont typeface="Arial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3722" marR="0" indent="-286592" algn="l" defTabSz="8163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alibri" pitchFamily="34" charset="0"/>
              <a:buChar char="–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2462" marR="0" indent="-158920" algn="l" defTabSz="8163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Wingdings 3" pitchFamily="18" charset="2"/>
              <a:buChar char="ê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25665" marR="0" indent="-205703" algn="l" defTabSz="8163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819" marR="0" indent="-66854" algn="l" defTabSz="8163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Tx/>
              <a:buFont typeface="Wingdings 3" pitchFamily="18" charset="2"/>
              <a:buChar char="ê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44919" indent="-204084" algn="l" defTabSz="81633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53085" indent="-204084" algn="l" defTabSz="81633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61253" indent="-204084" algn="l" defTabSz="81633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69420" indent="-204084" algn="l" defTabSz="81633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AU" b="1" dirty="0" smtClean="0">
                <a:solidFill>
                  <a:srgbClr val="FF6600"/>
                </a:solidFill>
              </a:rPr>
              <a:t>[INC-SPL-0005] Create new playbook query for malware trends</a:t>
            </a:r>
            <a:endParaRPr lang="en-AU" dirty="0" smtClean="0"/>
          </a:p>
          <a:p>
            <a:endParaRPr lang="en-US" dirty="0"/>
          </a:p>
        </p:txBody>
      </p:sp>
      <p:sp>
        <p:nvSpPr>
          <p:cNvPr id="15" name="AutoShape 2"/>
          <p:cNvSpPr>
            <a:spLocks noChangeArrowheads="1"/>
          </p:cNvSpPr>
          <p:nvPr/>
        </p:nvSpPr>
        <p:spPr bwMode="gray">
          <a:xfrm>
            <a:off x="204953" y="2858815"/>
            <a:ext cx="2215929" cy="919657"/>
          </a:xfrm>
          <a:prstGeom prst="roundRect">
            <a:avLst>
              <a:gd name="adj" fmla="val 9894"/>
            </a:avLst>
          </a:prstGeom>
          <a:ln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lIns="51426" tIns="25713" rIns="51426" bIns="25713" anchor="ctr"/>
          <a:lstStyle/>
          <a:p>
            <a:pPr defTabSz="514259"/>
            <a:endParaRPr lang="en-US" sz="1000" kern="0">
              <a:solidFill>
                <a:sysClr val="windowText" lastClr="000000"/>
              </a:solidFill>
              <a:sym typeface="Myriad Pro" charset="0"/>
            </a:endParaRPr>
          </a:p>
        </p:txBody>
      </p:sp>
      <p:sp>
        <p:nvSpPr>
          <p:cNvPr id="16" name="AutoShape 2"/>
          <p:cNvSpPr>
            <a:spLocks noChangeArrowheads="1"/>
          </p:cNvSpPr>
          <p:nvPr/>
        </p:nvSpPr>
        <p:spPr bwMode="gray">
          <a:xfrm>
            <a:off x="201449" y="1226206"/>
            <a:ext cx="2215929" cy="919657"/>
          </a:xfrm>
          <a:prstGeom prst="roundRect">
            <a:avLst>
              <a:gd name="adj" fmla="val 9894"/>
            </a:avLst>
          </a:prstGeom>
          <a:ln>
            <a:headEnd/>
            <a:tailE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lIns="51426" tIns="25713" rIns="51426" bIns="25713" anchor="ctr"/>
          <a:lstStyle/>
          <a:p>
            <a:pPr defTabSz="514259"/>
            <a:endParaRPr lang="en-US" sz="1000" kern="0">
              <a:solidFill>
                <a:sysClr val="windowText" lastClr="000000"/>
              </a:solidFill>
              <a:sym typeface="Myriad Pro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31780"/>
          <a:stretch/>
        </p:blipFill>
        <p:spPr>
          <a:xfrm>
            <a:off x="136635" y="1720677"/>
            <a:ext cx="8862596" cy="1012031"/>
          </a:xfrm>
          <a:prstGeom prst="rect">
            <a:avLst/>
          </a:prstGeom>
          <a:effectLst>
            <a:glow rad="101600">
              <a:schemeClr val="accent6">
                <a:satMod val="175000"/>
                <a:alpha val="40000"/>
              </a:schemeClr>
            </a:glow>
          </a:effectLst>
        </p:spPr>
      </p:pic>
      <p:sp>
        <p:nvSpPr>
          <p:cNvPr id="19" name="Rectangle 18"/>
          <p:cNvSpPr/>
          <p:nvPr/>
        </p:nvSpPr>
        <p:spPr>
          <a:xfrm>
            <a:off x="218966" y="1758622"/>
            <a:ext cx="7155793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>
                <a:solidFill>
                  <a:schemeClr val="accent1"/>
                </a:solidFill>
                <a:latin typeface="Courier"/>
                <a:ea typeface="ヒラギノ角ゴ ProN W3" charset="0"/>
                <a:cs typeface="Courier"/>
              </a:rPr>
              <a:t>eventtype</a:t>
            </a:r>
            <a:r>
              <a:rPr lang="en-US" sz="1400" dirty="0">
                <a:solidFill>
                  <a:schemeClr val="accent1"/>
                </a:solidFill>
                <a:latin typeface="Courier"/>
                <a:ea typeface="ヒラギノ角ゴ ProN W3" charset="0"/>
                <a:cs typeface="Courier"/>
              </a:rPr>
              <a:t>=</a:t>
            </a:r>
            <a:r>
              <a:rPr lang="en-US" sz="1400" b="1" dirty="0">
                <a:solidFill>
                  <a:srgbClr val="CC3300"/>
                </a:solidFill>
                <a:latin typeface="Courier"/>
                <a:ea typeface="ヒラギノ角ゴ ProN W3" charset="0"/>
                <a:cs typeface="Courier"/>
              </a:rPr>
              <a:t>cisco-</a:t>
            </a:r>
            <a:r>
              <a:rPr lang="en-US" sz="1400" b="1" dirty="0" err="1">
                <a:solidFill>
                  <a:srgbClr val="CC3300"/>
                </a:solidFill>
                <a:latin typeface="Courier"/>
                <a:ea typeface="ヒラギノ角ゴ ProN W3" charset="0"/>
                <a:cs typeface="Courier"/>
              </a:rPr>
              <a:t>wsa</a:t>
            </a:r>
            <a:r>
              <a:rPr lang="en-US" sz="1400" b="1" dirty="0">
                <a:solidFill>
                  <a:srgbClr val="CC3300"/>
                </a:solidFill>
                <a:latin typeface="Courier"/>
                <a:ea typeface="ヒラギノ角ゴ ProN W3" charset="0"/>
                <a:cs typeface="Courier"/>
              </a:rPr>
              <a:t>-squid </a:t>
            </a:r>
            <a:r>
              <a:rPr lang="en-US" sz="1400" dirty="0" smtClean="0">
                <a:solidFill>
                  <a:schemeClr val="accent1"/>
                </a:solidFill>
                <a:latin typeface="Courier"/>
                <a:ea typeface="ヒラギノ角ゴ ProN W3" charset="0"/>
                <a:cs typeface="Courier"/>
              </a:rPr>
              <a:t/>
            </a:r>
            <a:br>
              <a:rPr lang="en-US" sz="1400" dirty="0" smtClean="0">
                <a:solidFill>
                  <a:schemeClr val="accent1"/>
                </a:solidFill>
                <a:latin typeface="Courier"/>
                <a:ea typeface="ヒラギノ角ゴ ProN W3" charset="0"/>
                <a:cs typeface="Courier"/>
              </a:rPr>
            </a:br>
            <a:r>
              <a:rPr lang="en-US" sz="1400" dirty="0" smtClean="0">
                <a:solidFill>
                  <a:schemeClr val="accent1"/>
                </a:solidFill>
                <a:latin typeface="Courier"/>
                <a:ea typeface="ヒラギノ角ゴ ProN W3" charset="0"/>
                <a:cs typeface="Courier"/>
              </a:rPr>
              <a:t>| </a:t>
            </a:r>
            <a:r>
              <a:rPr lang="en-US" sz="1400" dirty="0" err="1">
                <a:solidFill>
                  <a:schemeClr val="accent1"/>
                </a:solidFill>
                <a:latin typeface="Courier"/>
                <a:ea typeface="ヒラギノ角ゴ ProN W3" charset="0"/>
                <a:cs typeface="Courier"/>
              </a:rPr>
              <a:t>eval</a:t>
            </a:r>
            <a:r>
              <a:rPr lang="en-US" sz="1400" dirty="0">
                <a:solidFill>
                  <a:schemeClr val="accent1"/>
                </a:solidFill>
                <a:latin typeface="Courier"/>
                <a:ea typeface="ヒラギノ角ゴ ProN W3" charset="0"/>
                <a:cs typeface="Courier"/>
              </a:rPr>
              <a:t> result=</a:t>
            </a:r>
            <a:r>
              <a:rPr lang="en-US" sz="1400" b="1" dirty="0">
                <a:solidFill>
                  <a:schemeClr val="accent2"/>
                </a:solidFill>
                <a:latin typeface="Courier"/>
                <a:ea typeface="ヒラギノ角ゴ ProN W3" charset="0"/>
                <a:cs typeface="Courier"/>
              </a:rPr>
              <a:t>action</a:t>
            </a:r>
            <a:r>
              <a:rPr lang="en-US" sz="1400" dirty="0">
                <a:solidFill>
                  <a:schemeClr val="accent1"/>
                </a:solidFill>
                <a:latin typeface="Courier"/>
                <a:ea typeface="ヒラギノ角ゴ ProN W3" charset="0"/>
                <a:cs typeface="Courier"/>
              </a:rPr>
              <a:t> + ": " + </a:t>
            </a:r>
            <a:r>
              <a:rPr lang="en-US" sz="1400" b="1" dirty="0">
                <a:solidFill>
                  <a:srgbClr val="00A9E1"/>
                </a:solidFill>
                <a:latin typeface="Courier"/>
                <a:ea typeface="ヒラギノ角ゴ ProN W3" charset="0"/>
                <a:cs typeface="Courier"/>
              </a:rPr>
              <a:t>cause</a:t>
            </a:r>
            <a:r>
              <a:rPr lang="en-US" sz="1400" dirty="0">
                <a:solidFill>
                  <a:schemeClr val="accent1"/>
                </a:solidFill>
                <a:latin typeface="Courier"/>
                <a:ea typeface="ヒラギノ角ゴ ProN W3" charset="0"/>
                <a:cs typeface="Courier"/>
              </a:rPr>
              <a:t> </a:t>
            </a:r>
            <a:r>
              <a:rPr lang="en-US" sz="1400" dirty="0" smtClean="0">
                <a:solidFill>
                  <a:schemeClr val="accent1"/>
                </a:solidFill>
                <a:latin typeface="Courier"/>
                <a:ea typeface="ヒラギノ角ゴ ProN W3" charset="0"/>
                <a:cs typeface="Courier"/>
              </a:rPr>
              <a:t/>
            </a:r>
            <a:br>
              <a:rPr lang="en-US" sz="1400" dirty="0" smtClean="0">
                <a:solidFill>
                  <a:schemeClr val="accent1"/>
                </a:solidFill>
                <a:latin typeface="Courier"/>
                <a:ea typeface="ヒラギノ角ゴ ProN W3" charset="0"/>
                <a:cs typeface="Courier"/>
              </a:rPr>
            </a:br>
            <a:r>
              <a:rPr lang="en-US" sz="1400" dirty="0" smtClean="0">
                <a:solidFill>
                  <a:schemeClr val="accent1"/>
                </a:solidFill>
                <a:latin typeface="Courier"/>
                <a:ea typeface="ヒラギノ角ゴ ProN W3" charset="0"/>
                <a:cs typeface="Courier"/>
              </a:rPr>
              <a:t>| </a:t>
            </a:r>
            <a:r>
              <a:rPr lang="en-US" sz="1400" dirty="0" err="1">
                <a:solidFill>
                  <a:schemeClr val="accent1"/>
                </a:solidFill>
                <a:latin typeface="Courier"/>
                <a:ea typeface="ヒラギノ角ゴ ProN W3" charset="0"/>
                <a:cs typeface="Courier"/>
              </a:rPr>
              <a:t>timechart</a:t>
            </a:r>
            <a:r>
              <a:rPr lang="en-US" sz="1400" dirty="0">
                <a:solidFill>
                  <a:schemeClr val="accent1"/>
                </a:solidFill>
                <a:latin typeface="Courier"/>
                <a:ea typeface="ヒラギノ角ゴ ProN W3" charset="0"/>
                <a:cs typeface="Courier"/>
              </a:rPr>
              <a:t> </a:t>
            </a:r>
            <a:r>
              <a:rPr lang="en-US" sz="1400" dirty="0" err="1">
                <a:solidFill>
                  <a:schemeClr val="accent1"/>
                </a:solidFill>
                <a:latin typeface="Courier"/>
                <a:ea typeface="ヒラギノ角ゴ ProN W3" charset="0"/>
                <a:cs typeface="Courier"/>
              </a:rPr>
              <a:t>usenull</a:t>
            </a:r>
            <a:r>
              <a:rPr lang="en-US" sz="1400" dirty="0">
                <a:solidFill>
                  <a:schemeClr val="accent1"/>
                </a:solidFill>
                <a:latin typeface="Courier"/>
                <a:ea typeface="ヒラギノ角ゴ ProN W3" charset="0"/>
                <a:cs typeface="Courier"/>
              </a:rPr>
              <a:t>=f count by result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6075"/>
          <a:stretch/>
        </p:blipFill>
        <p:spPr>
          <a:xfrm>
            <a:off x="140137" y="3397061"/>
            <a:ext cx="8862596" cy="1245010"/>
          </a:xfrm>
          <a:prstGeom prst="rect">
            <a:avLst/>
          </a:prstGeom>
          <a:effectLst>
            <a:glow rad="101600">
              <a:schemeClr val="accent6">
                <a:satMod val="175000"/>
                <a:alpha val="40000"/>
              </a:schemeClr>
            </a:glow>
          </a:effectLst>
        </p:spPr>
      </p:pic>
      <p:sp>
        <p:nvSpPr>
          <p:cNvPr id="21" name="Rectangle 20"/>
          <p:cNvSpPr/>
          <p:nvPr/>
        </p:nvSpPr>
        <p:spPr>
          <a:xfrm>
            <a:off x="222468" y="3426246"/>
            <a:ext cx="7155793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>
                <a:solidFill>
                  <a:schemeClr val="accent1"/>
                </a:solidFill>
                <a:latin typeface="Courier"/>
                <a:ea typeface="ヒラギノ角ゴ ProN W3" charset="0"/>
                <a:cs typeface="Courier"/>
              </a:rPr>
              <a:t>eventtype</a:t>
            </a:r>
            <a:r>
              <a:rPr lang="en-US" sz="1400" dirty="0" smtClean="0">
                <a:solidFill>
                  <a:schemeClr val="accent1"/>
                </a:solidFill>
                <a:latin typeface="Courier"/>
                <a:ea typeface="ヒラギノ角ゴ ProN W3" charset="0"/>
                <a:cs typeface="Courier"/>
              </a:rPr>
              <a:t>=</a:t>
            </a:r>
            <a:r>
              <a:rPr lang="en-US" sz="1400" b="1" dirty="0">
                <a:solidFill>
                  <a:srgbClr val="CC3300"/>
                </a:solidFill>
                <a:latin typeface="Courier"/>
                <a:ea typeface="ヒラギノ角ゴ ProN W3" charset="0"/>
                <a:cs typeface="Courier"/>
              </a:rPr>
              <a:t>cisco-</a:t>
            </a:r>
            <a:r>
              <a:rPr lang="en-US" sz="1400" b="1" dirty="0" err="1">
                <a:solidFill>
                  <a:srgbClr val="CC3300"/>
                </a:solidFill>
                <a:latin typeface="Courier"/>
                <a:ea typeface="ヒラギノ角ゴ ProN W3" charset="0"/>
                <a:cs typeface="Courier"/>
              </a:rPr>
              <a:t>wsa</a:t>
            </a:r>
            <a:r>
              <a:rPr lang="en-US" sz="1400" b="1" dirty="0">
                <a:solidFill>
                  <a:srgbClr val="CC3300"/>
                </a:solidFill>
                <a:latin typeface="Courier"/>
                <a:ea typeface="ヒラギノ角ゴ ProN W3" charset="0"/>
                <a:cs typeface="Courier"/>
              </a:rPr>
              <a:t>-squid </a:t>
            </a:r>
            <a:r>
              <a:rPr lang="en-US" sz="1400" dirty="0" smtClean="0">
                <a:solidFill>
                  <a:schemeClr val="accent1"/>
                </a:solidFill>
                <a:latin typeface="Courier"/>
                <a:ea typeface="ヒラギノ角ゴ ProN W3" charset="0"/>
                <a:cs typeface="Courier"/>
              </a:rPr>
              <a:t> </a:t>
            </a:r>
            <a:endParaRPr lang="en-US" sz="1400" dirty="0">
              <a:solidFill>
                <a:schemeClr val="accent1"/>
              </a:solidFill>
              <a:latin typeface="Courier"/>
              <a:ea typeface="ヒラギノ角ゴ ProN W3" charset="0"/>
              <a:cs typeface="Courier"/>
            </a:endParaRPr>
          </a:p>
          <a:p>
            <a:r>
              <a:rPr lang="en-US" sz="1400" dirty="0">
                <a:solidFill>
                  <a:schemeClr val="accent1"/>
                </a:solidFill>
                <a:latin typeface="Courier"/>
                <a:ea typeface="ヒラギノ角ゴ ProN W3" charset="0"/>
                <a:cs typeface="Courier"/>
              </a:rPr>
              <a:t>| stats count by </a:t>
            </a:r>
            <a:r>
              <a:rPr lang="en-US" sz="1400" b="1" dirty="0">
                <a:solidFill>
                  <a:srgbClr val="00A9E1"/>
                </a:solidFill>
                <a:latin typeface="Courier"/>
                <a:ea typeface="ヒラギノ角ゴ ProN W3" charset="0"/>
                <a:cs typeface="Courier"/>
              </a:rPr>
              <a:t>action</a:t>
            </a:r>
            <a:r>
              <a:rPr lang="en-US" sz="1400" dirty="0">
                <a:solidFill>
                  <a:schemeClr val="accent1"/>
                </a:solidFill>
                <a:latin typeface="Courier"/>
                <a:ea typeface="ヒラギノ角ゴ ProN W3" charset="0"/>
                <a:cs typeface="Courier"/>
              </a:rPr>
              <a:t>, </a:t>
            </a:r>
            <a:r>
              <a:rPr lang="en-US" sz="1400" b="1" dirty="0" smtClean="0">
                <a:solidFill>
                  <a:srgbClr val="00A9E1"/>
                </a:solidFill>
                <a:latin typeface="Courier"/>
                <a:ea typeface="ヒラギノ角ゴ ProN W3" charset="0"/>
                <a:cs typeface="Courier"/>
              </a:rPr>
              <a:t>cause</a:t>
            </a:r>
            <a:endParaRPr lang="en-US" sz="1400" dirty="0">
              <a:solidFill>
                <a:schemeClr val="accent1"/>
              </a:solidFill>
              <a:latin typeface="Courier"/>
              <a:ea typeface="ヒラギノ角ゴ ProN W3" charset="0"/>
              <a:cs typeface="Courier"/>
            </a:endParaRPr>
          </a:p>
          <a:p>
            <a:r>
              <a:rPr lang="en-US" sz="1400" dirty="0">
                <a:solidFill>
                  <a:schemeClr val="accent1"/>
                </a:solidFill>
                <a:latin typeface="Courier"/>
                <a:ea typeface="ヒラギノ角ゴ ProN W3" charset="0"/>
                <a:cs typeface="Courier"/>
              </a:rPr>
              <a:t>| sort </a:t>
            </a:r>
            <a:r>
              <a:rPr lang="en-US" sz="1400" dirty="0" smtClean="0">
                <a:solidFill>
                  <a:schemeClr val="accent1"/>
                </a:solidFill>
                <a:latin typeface="Courier"/>
                <a:ea typeface="ヒラギノ角ゴ ProN W3" charset="0"/>
                <a:cs typeface="Courier"/>
              </a:rPr>
              <a:t>–count</a:t>
            </a:r>
            <a:endParaRPr lang="en-US" sz="1400" dirty="0">
              <a:solidFill>
                <a:schemeClr val="accent1"/>
              </a:solidFill>
              <a:latin typeface="Courier"/>
              <a:ea typeface="ヒラギノ角ゴ ProN W3" charset="0"/>
              <a:cs typeface="Courier"/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361419" y="1298886"/>
            <a:ext cx="1595833" cy="338554"/>
            <a:chOff x="361419" y="1298886"/>
            <a:chExt cx="1595833" cy="338554"/>
          </a:xfrm>
        </p:grpSpPr>
        <p:pic>
          <p:nvPicPr>
            <p:cNvPr id="23" name="Picture 22" descr="bar-chart-green-2.png"/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61419" y="1305040"/>
              <a:ext cx="326299" cy="317007"/>
            </a:xfrm>
            <a:prstGeom prst="rect">
              <a:avLst/>
            </a:prstGeom>
          </p:spPr>
        </p:pic>
        <p:sp>
          <p:nvSpPr>
            <p:cNvPr id="24" name="Rectangle 23"/>
            <p:cNvSpPr/>
            <p:nvPr/>
          </p:nvSpPr>
          <p:spPr>
            <a:xfrm>
              <a:off x="834228" y="1298886"/>
              <a:ext cx="1123024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AU" b="1" dirty="0" smtClean="0">
                  <a:solidFill>
                    <a:srgbClr val="6DB43B"/>
                  </a:solidFill>
                </a:rPr>
                <a:t>Chart View</a:t>
              </a:r>
              <a:endParaRPr lang="en-US" dirty="0">
                <a:solidFill>
                  <a:srgbClr val="6DB43B"/>
                </a:solidFill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382309" y="2916626"/>
            <a:ext cx="1833623" cy="414185"/>
            <a:chOff x="382309" y="2820277"/>
            <a:chExt cx="1833623" cy="414185"/>
          </a:xfrm>
        </p:grpSpPr>
        <p:pic>
          <p:nvPicPr>
            <p:cNvPr id="26" name="Picture 25" descr="log-file-gray-2.png"/>
            <p:cNvPicPr>
              <a:picLocks noChangeAspect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82309" y="2820277"/>
              <a:ext cx="331316" cy="414185"/>
            </a:xfrm>
            <a:prstGeom prst="rect">
              <a:avLst/>
            </a:prstGeom>
          </p:spPr>
        </p:pic>
        <p:sp>
          <p:nvSpPr>
            <p:cNvPr id="27" name="Rectangle 26"/>
            <p:cNvSpPr/>
            <p:nvPr/>
          </p:nvSpPr>
          <p:spPr>
            <a:xfrm>
              <a:off x="837730" y="2852665"/>
              <a:ext cx="1378202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AU" b="1" dirty="0" smtClean="0">
                  <a:solidFill>
                    <a:schemeClr val="accent5"/>
                  </a:solidFill>
                </a:rPr>
                <a:t>Detailed View</a:t>
              </a:r>
              <a:endParaRPr lang="en-US" dirty="0">
                <a:solidFill>
                  <a:schemeClr val="accent5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11816865"/>
      </p:ext>
    </p:extLst>
  </p:cSld>
  <p:clrMapOvr>
    <a:masterClrMapping/>
  </p:clrMapOvr>
  <p:transition xmlns:p14="http://schemas.microsoft.com/office/powerpoint/2010/main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Malware Activity</a:t>
            </a:r>
            <a:r>
              <a:rPr lang="en-US" dirty="0"/>
              <a:t>: </a:t>
            </a:r>
            <a:r>
              <a:rPr lang="en-US" dirty="0" smtClean="0"/>
              <a:t>MW-CONNS-01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514350" fontAlgn="auto">
              <a:spcBef>
                <a:spcPts val="0"/>
              </a:spcBef>
              <a:spcAft>
                <a:spcPts val="0"/>
              </a:spcAft>
              <a:defRPr/>
            </a:pPr>
            <a:fld id="{2F5CCB13-0A32-4557-88E9-079F0C330695}" type="slidenum">
              <a:rPr lang="en-US" kern="0" smtClean="0"/>
              <a:pPr defTabSz="514350" fontAlgn="auto">
                <a:spcBef>
                  <a:spcPts val="0"/>
                </a:spcBef>
                <a:spcAft>
                  <a:spcPts val="0"/>
                </a:spcAft>
                <a:defRPr/>
              </a:pPr>
              <a:t>33</a:t>
            </a:fld>
            <a:endParaRPr lang="en-US" kern="0" dirty="0"/>
          </a:p>
        </p:txBody>
      </p:sp>
      <p:sp>
        <p:nvSpPr>
          <p:cNvPr id="5" name="Slide Number Placeholder 3"/>
          <p:cNvSpPr txBox="1">
            <a:spLocks/>
          </p:cNvSpPr>
          <p:nvPr/>
        </p:nvSpPr>
        <p:spPr bwMode="gray">
          <a:xfrm>
            <a:off x="4379699" y="4770882"/>
            <a:ext cx="385725" cy="257175"/>
          </a:xfrm>
          <a:prstGeom prst="rect">
            <a:avLst/>
          </a:prstGeom>
        </p:spPr>
        <p:txBody>
          <a:bodyPr vert="horz" lIns="81633" tIns="40817" rIns="81633" bIns="40817" rtlCol="0" anchor="ctr"/>
          <a:lstStyle>
            <a:defPPr>
              <a:defRPr lang="en-US"/>
            </a:defPPr>
            <a:lvl1pPr marL="0" algn="ctr" defTabSz="816334" rtl="0" eaLnBrk="1" latinLnBrk="0" hangingPunct="1">
              <a:defRPr sz="11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08167" algn="l" defTabSz="816334" rtl="0" eaLnBrk="1" latinLnBrk="0" hangingPunct="1"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6334" algn="l" defTabSz="816334" rtl="0" eaLnBrk="1" latinLnBrk="0" hangingPunct="1"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24501" algn="l" defTabSz="816334" rtl="0" eaLnBrk="1" latinLnBrk="0" hangingPunct="1"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32668" algn="l" defTabSz="816334" rtl="0" eaLnBrk="1" latinLnBrk="0" hangingPunct="1"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40835" algn="l" defTabSz="816334" rtl="0" eaLnBrk="1" latinLnBrk="0" hangingPunct="1"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49002" algn="l" defTabSz="816334" rtl="0" eaLnBrk="1" latinLnBrk="0" hangingPunct="1"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57169" algn="l" defTabSz="816334" rtl="0" eaLnBrk="1" latinLnBrk="0" hangingPunct="1"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65336" algn="l" defTabSz="816334" rtl="0" eaLnBrk="1" latinLnBrk="0" hangingPunct="1"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27CC8FC-DC84-4CE8-AADD-ED05D9A2A54F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7201" y="1313091"/>
            <a:ext cx="8229600" cy="3171324"/>
          </a:xfrm>
        </p:spPr>
        <p:txBody>
          <a:bodyPr>
            <a:normAutofit/>
          </a:bodyPr>
          <a:lstStyle/>
          <a:p>
            <a:pPr marL="0" indent="-29463">
              <a:buNone/>
            </a:pPr>
            <a:r>
              <a:rPr lang="en-US" sz="1800" i="1" dirty="0" smtClean="0">
                <a:solidFill>
                  <a:srgbClr val="5F5F5F"/>
                </a:solidFill>
              </a:rPr>
              <a:t>As part of our ongoing audit from the CSIRT office, we need to generate a new report to </a:t>
            </a:r>
            <a:r>
              <a:rPr lang="en-US" sz="1800" b="1" i="1" dirty="0" smtClean="0">
                <a:solidFill>
                  <a:schemeClr val="accent3"/>
                </a:solidFill>
              </a:rPr>
              <a:t>track outbound connections towards known Malware servers</a:t>
            </a:r>
            <a:r>
              <a:rPr lang="en-US" sz="1800" i="1" dirty="0" smtClean="0">
                <a:solidFill>
                  <a:schemeClr val="accent6"/>
                </a:solidFill>
              </a:rPr>
              <a:t> from our internal networks</a:t>
            </a:r>
            <a:r>
              <a:rPr lang="en-US" sz="1800" i="1" dirty="0" smtClean="0">
                <a:solidFill>
                  <a:srgbClr val="5F5F5F"/>
                </a:solidFill>
              </a:rPr>
              <a:t>.</a:t>
            </a:r>
          </a:p>
          <a:p>
            <a:pPr marL="0" indent="-29463">
              <a:buNone/>
            </a:pPr>
            <a:r>
              <a:rPr lang="en-US" sz="1800" i="1" dirty="0" smtClean="0">
                <a:solidFill>
                  <a:srgbClr val="5F5F5F"/>
                </a:solidFill>
              </a:rPr>
              <a:t>From the SANS Logging Best Practices guide, we need to capture the following:</a:t>
            </a:r>
          </a:p>
        </p:txBody>
      </p:sp>
      <p:sp>
        <p:nvSpPr>
          <p:cNvPr id="7" name="Content Placeholder 18"/>
          <p:cNvSpPr txBox="1">
            <a:spLocks/>
          </p:cNvSpPr>
          <p:nvPr/>
        </p:nvSpPr>
        <p:spPr>
          <a:xfrm>
            <a:off x="0" y="785685"/>
            <a:ext cx="9144000" cy="479779"/>
          </a:xfrm>
          <a:prstGeom prst="rect">
            <a:avLst/>
          </a:prstGeom>
        </p:spPr>
        <p:txBody>
          <a:bodyPr/>
          <a:lstStyle>
            <a:lvl1pPr marL="257129" marR="0" indent="-257129" algn="l" defTabSz="816334" rtl="0" eaLnBrk="1" fontAlgn="auto" latinLnBrk="0" hangingPunct="1">
              <a:lnSpc>
                <a:spcPct val="100000"/>
              </a:lnSpc>
              <a:spcBef>
                <a:spcPts val="675"/>
              </a:spcBef>
              <a:spcAft>
                <a:spcPts val="0"/>
              </a:spcAft>
              <a:buClrTx/>
              <a:buSzPct val="80000"/>
              <a:buFont typeface="Arial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3722" marR="0" indent="-286592" algn="l" defTabSz="8163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alibri" pitchFamily="34" charset="0"/>
              <a:buChar char="–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2462" marR="0" indent="-158920" algn="l" defTabSz="8163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Wingdings 3" pitchFamily="18" charset="2"/>
              <a:buChar char="ê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25665" marR="0" indent="-205703" algn="l" defTabSz="8163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819" marR="0" indent="-66854" algn="l" defTabSz="8163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Tx/>
              <a:buFont typeface="Wingdings 3" pitchFamily="18" charset="2"/>
              <a:buChar char="ê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44919" indent="-204084" algn="l" defTabSz="81633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53085" indent="-204084" algn="l" defTabSz="81633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61253" indent="-204084" algn="l" defTabSz="81633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69420" indent="-204084" algn="l" defTabSz="81633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AU" b="1" dirty="0" smtClean="0">
                <a:solidFill>
                  <a:srgbClr val="FF6600"/>
                </a:solidFill>
              </a:rPr>
              <a:t>[INC-SPL-0006] Create new playbook query for malware connections</a:t>
            </a:r>
            <a:endParaRPr lang="en-AU" dirty="0" smtClean="0"/>
          </a:p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5745656" y="3012964"/>
            <a:ext cx="3109309" cy="1480206"/>
            <a:chOff x="5973378" y="3205655"/>
            <a:chExt cx="3109309" cy="1480206"/>
          </a:xfrm>
          <a:effectLst>
            <a:glow rad="101600">
              <a:schemeClr val="accent6">
                <a:satMod val="175000"/>
                <a:alpha val="40000"/>
              </a:schemeClr>
            </a:glow>
          </a:effectLst>
        </p:grpSpPr>
        <p:sp>
          <p:nvSpPr>
            <p:cNvPr id="9" name="AutoShape 2"/>
            <p:cNvSpPr>
              <a:spLocks noChangeArrowheads="1"/>
            </p:cNvSpPr>
            <p:nvPr/>
          </p:nvSpPr>
          <p:spPr bwMode="gray">
            <a:xfrm>
              <a:off x="5973379" y="3205655"/>
              <a:ext cx="3109308" cy="1480206"/>
            </a:xfrm>
            <a:prstGeom prst="roundRect">
              <a:avLst>
                <a:gd name="adj" fmla="val 9894"/>
              </a:avLst>
            </a:prstGeom>
            <a:ln>
              <a:headEnd/>
              <a:tailEnd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none" lIns="51426" tIns="25713" rIns="51426" bIns="25713" anchor="ctr"/>
            <a:lstStyle/>
            <a:p>
              <a:pPr defTabSz="514259"/>
              <a:endParaRPr lang="en-US" sz="1000" kern="0">
                <a:solidFill>
                  <a:sysClr val="windowText" lastClr="000000"/>
                </a:solidFill>
                <a:sym typeface="Myriad Pro" charset="0"/>
              </a:endParaRPr>
            </a:p>
          </p:txBody>
        </p:sp>
        <p:sp>
          <p:nvSpPr>
            <p:cNvPr id="10" name="Text Placeholder 6"/>
            <p:cNvSpPr txBox="1">
              <a:spLocks/>
            </p:cNvSpPr>
            <p:nvPr/>
          </p:nvSpPr>
          <p:spPr>
            <a:xfrm>
              <a:off x="6017172" y="3580501"/>
              <a:ext cx="1962556" cy="346249"/>
            </a:xfrm>
            <a:prstGeom prst="rect">
              <a:avLst/>
            </a:prstGeom>
          </p:spPr>
          <p:txBody>
            <a:bodyPr/>
            <a:lstStyle>
              <a:lvl1pPr marL="228600" indent="-228600" algn="l" rtl="0" eaLnBrk="0" fontAlgn="base" hangingPunct="0">
                <a:lnSpc>
                  <a:spcPct val="95000"/>
                </a:lnSpc>
                <a:spcBef>
                  <a:spcPts val="1438"/>
                </a:spcBef>
                <a:spcAft>
                  <a:spcPct val="0"/>
                </a:spcAft>
                <a:buClr>
                  <a:schemeClr val="tx2"/>
                </a:buClr>
                <a:buSzPct val="90000"/>
                <a:buFont typeface="Arial" charset="0"/>
                <a:buChar char="•"/>
                <a:defRPr lang="en-US" sz="2000" kern="1200" dirty="0">
                  <a:solidFill>
                    <a:srgbClr val="546568"/>
                  </a:solidFill>
                  <a:latin typeface="+mj-lt"/>
                  <a:ea typeface="+mn-ea"/>
                  <a:cs typeface="+mn-cs"/>
                </a:defRPr>
              </a:lvl1pPr>
              <a:lvl2pPr marL="406400" indent="50800" algn="l" rtl="0" eaLnBrk="0" fontAlgn="base" hangingPunct="0">
                <a:lnSpc>
                  <a:spcPct val="95000"/>
                </a:lnSpc>
                <a:spcBef>
                  <a:spcPts val="838"/>
                </a:spcBef>
                <a:spcAft>
                  <a:spcPct val="0"/>
                </a:spcAft>
                <a:buClr>
                  <a:schemeClr val="tx2"/>
                </a:buClr>
                <a:defRPr lang="en-US" kern="1200" dirty="0">
                  <a:solidFill>
                    <a:srgbClr val="546568"/>
                  </a:solidFill>
                  <a:latin typeface="+mj-lt"/>
                  <a:ea typeface="+mn-ea"/>
                  <a:cs typeface="+mn-cs"/>
                </a:defRPr>
              </a:lvl2pPr>
              <a:lvl3pPr marL="571500" indent="-1588" algn="l" rtl="0" eaLnBrk="0" fontAlgn="base" hangingPunct="0">
                <a:lnSpc>
                  <a:spcPct val="95000"/>
                </a:lnSpc>
                <a:spcBef>
                  <a:spcPts val="838"/>
                </a:spcBef>
                <a:spcAft>
                  <a:spcPct val="0"/>
                </a:spcAft>
                <a:buFont typeface="Arial" charset="0"/>
                <a:defRPr lang="en-US" sz="1600" kern="1200" dirty="0">
                  <a:solidFill>
                    <a:srgbClr val="546568"/>
                  </a:solidFill>
                  <a:latin typeface="+mj-lt"/>
                  <a:ea typeface="+mn-ea"/>
                  <a:cs typeface="+mn-cs"/>
                </a:defRPr>
              </a:lvl3pPr>
              <a:lvl4pPr marL="688975" indent="682625" algn="l" rtl="0" eaLnBrk="0" fontAlgn="base" hangingPunct="0">
                <a:lnSpc>
                  <a:spcPct val="95000"/>
                </a:lnSpc>
                <a:spcBef>
                  <a:spcPts val="838"/>
                </a:spcBef>
                <a:spcAft>
                  <a:spcPct val="0"/>
                </a:spcAft>
                <a:buFont typeface="Arial" charset="0"/>
                <a:defRPr lang="en-US" sz="1400" kern="1200" dirty="0">
                  <a:solidFill>
                    <a:srgbClr val="546568"/>
                  </a:solidFill>
                  <a:latin typeface="+mj-lt"/>
                  <a:ea typeface="+mn-ea"/>
                  <a:cs typeface="+mn-cs"/>
                </a:defRPr>
              </a:lvl4pPr>
              <a:lvl5pPr marL="801688" indent="1027113" algn="l" rtl="0" eaLnBrk="0" fontAlgn="base" hangingPunct="0">
                <a:lnSpc>
                  <a:spcPct val="95000"/>
                </a:lnSpc>
                <a:spcBef>
                  <a:spcPts val="838"/>
                </a:spcBef>
                <a:spcAft>
                  <a:spcPct val="0"/>
                </a:spcAft>
                <a:buFont typeface="Arial" charset="0"/>
                <a:defRPr lang="en-US" sz="1400" kern="1200" dirty="0">
                  <a:solidFill>
                    <a:srgbClr val="546568"/>
                  </a:solidFill>
                  <a:latin typeface="+mj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buNone/>
              </a:pPr>
              <a:r>
                <a:rPr lang="en-US" sz="2400" b="1" dirty="0" smtClean="0">
                  <a:solidFill>
                    <a:srgbClr val="005F86"/>
                  </a:solidFill>
                </a:rPr>
                <a:t>Omar </a:t>
              </a:r>
              <a:r>
                <a:rPr lang="en-US" sz="2400" b="1" dirty="0" err="1" smtClean="0">
                  <a:solidFill>
                    <a:srgbClr val="005F86"/>
                  </a:solidFill>
                </a:rPr>
                <a:t>Kymark</a:t>
              </a:r>
              <a:endParaRPr lang="en-US" sz="2400" b="1" dirty="0">
                <a:solidFill>
                  <a:srgbClr val="005F86"/>
                </a:solidFill>
              </a:endParaRPr>
            </a:p>
          </p:txBody>
        </p:sp>
        <p:sp>
          <p:nvSpPr>
            <p:cNvPr id="11" name="Text Placeholder 6"/>
            <p:cNvSpPr txBox="1">
              <a:spLocks/>
            </p:cNvSpPr>
            <p:nvPr/>
          </p:nvSpPr>
          <p:spPr bwMode="auto">
            <a:xfrm>
              <a:off x="5973378" y="3888858"/>
              <a:ext cx="1987997" cy="5847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>
              <a:lvl1pPr marL="114300" marR="0" indent="-1143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FFFFFF">
                      <a:lumMod val="50000"/>
                    </a:srgbClr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defRPr>
              </a:lvl1pPr>
              <a:lvl2pPr marL="114300" indent="-114300" algn="l" defTabSz="914400" rtl="0" eaLnBrk="1" fontAlgn="base" latinLnBrk="0" hangingPunct="1">
                <a:lnSpc>
                  <a:spcPct val="95000"/>
                </a:lnSpc>
                <a:spcBef>
                  <a:spcPts val="838"/>
                </a:spcBef>
                <a:spcAft>
                  <a:spcPct val="0"/>
                </a:spcAft>
                <a:buClr>
                  <a:schemeClr val="tx2"/>
                </a:buClr>
                <a:defRPr lang="en-US" sz="2000" kern="1200" dirty="0" smtClean="0">
                  <a:solidFill>
                    <a:schemeClr val="accent2"/>
                  </a:solidFill>
                  <a:latin typeface="Ciscolight" pitchFamily="2" charset="0"/>
                  <a:ea typeface="+mn-ea"/>
                  <a:cs typeface="+mn-cs"/>
                </a:defRPr>
              </a:lvl2pPr>
              <a:lvl3pPr marL="114300" indent="-114300" algn="l" defTabSz="914400" rtl="0" eaLnBrk="1" fontAlgn="base" latinLnBrk="0" hangingPunct="1">
                <a:lnSpc>
                  <a:spcPct val="95000"/>
                </a:lnSpc>
                <a:spcBef>
                  <a:spcPts val="838"/>
                </a:spcBef>
                <a:spcAft>
                  <a:spcPct val="0"/>
                </a:spcAft>
                <a:buFont typeface="Arial" charset="0"/>
                <a:defRPr lang="en-US" sz="2000" kern="1200" dirty="0" smtClean="0">
                  <a:solidFill>
                    <a:schemeClr val="accent2"/>
                  </a:solidFill>
                  <a:latin typeface="Ciscolight" pitchFamily="2" charset="0"/>
                  <a:ea typeface="+mn-ea"/>
                  <a:cs typeface="+mn-cs"/>
                </a:defRPr>
              </a:lvl3pPr>
              <a:lvl4pPr marL="114300" indent="-114300" algn="l" defTabSz="914400" rtl="0" eaLnBrk="1" fontAlgn="base" latinLnBrk="0" hangingPunct="1">
                <a:lnSpc>
                  <a:spcPct val="95000"/>
                </a:lnSpc>
                <a:spcBef>
                  <a:spcPts val="838"/>
                </a:spcBef>
                <a:spcAft>
                  <a:spcPct val="0"/>
                </a:spcAft>
                <a:buFont typeface="Arial" charset="0"/>
                <a:defRPr lang="en-US" sz="2000" kern="1200" dirty="0" smtClean="0">
                  <a:solidFill>
                    <a:schemeClr val="accent2"/>
                  </a:solidFill>
                  <a:latin typeface="Ciscolight" pitchFamily="2" charset="0"/>
                  <a:ea typeface="+mn-ea"/>
                  <a:cs typeface="+mn-cs"/>
                </a:defRPr>
              </a:lvl4pPr>
              <a:lvl5pPr marL="114300" indent="-114300" algn="l" defTabSz="914400" rtl="0" eaLnBrk="1" fontAlgn="base" latinLnBrk="0" hangingPunct="1">
                <a:lnSpc>
                  <a:spcPct val="95000"/>
                </a:lnSpc>
                <a:spcBef>
                  <a:spcPts val="838"/>
                </a:spcBef>
                <a:spcAft>
                  <a:spcPct val="0"/>
                </a:spcAft>
                <a:buFont typeface="Arial" charset="0"/>
                <a:defRPr lang="en-US" sz="2000" kern="1200" dirty="0" smtClean="0">
                  <a:solidFill>
                    <a:schemeClr val="accent2"/>
                  </a:solidFill>
                  <a:latin typeface="Ciscolight" pitchFamily="2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 dirty="0" smtClean="0"/>
                <a:t>HR </a:t>
              </a:r>
              <a:r>
                <a:rPr lang="en-US" dirty="0" err="1" smtClean="0"/>
                <a:t>Liason</a:t>
              </a:r>
              <a:endParaRPr lang="en-US" dirty="0" smtClean="0"/>
            </a:p>
            <a:p>
              <a:pPr algn="r"/>
              <a:r>
                <a:rPr lang="en-US" dirty="0" smtClean="0"/>
                <a:t>Hong Kong</a:t>
              </a:r>
              <a:endParaRPr lang="en-US" dirty="0"/>
            </a:p>
          </p:txBody>
        </p:sp>
      </p:grpSp>
      <p:sp>
        <p:nvSpPr>
          <p:cNvPr id="13" name="Rectangle 12"/>
          <p:cNvSpPr/>
          <p:nvPr/>
        </p:nvSpPr>
        <p:spPr>
          <a:xfrm>
            <a:off x="455448" y="2647223"/>
            <a:ext cx="513255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6593" lvl="1" indent="-29463">
              <a:buNone/>
            </a:pPr>
            <a:r>
              <a:rPr lang="en-US" sz="2400" b="1" i="1" dirty="0">
                <a:solidFill>
                  <a:srgbClr val="65A637"/>
                </a:solidFill>
              </a:rPr>
              <a:t>Internal connections to known malware IP addresses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4710" y="1187799"/>
            <a:ext cx="369497" cy="29932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10203" y="3173139"/>
            <a:ext cx="867029" cy="1152128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2751076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514350" fontAlgn="auto">
              <a:spcBef>
                <a:spcPts val="0"/>
              </a:spcBef>
              <a:spcAft>
                <a:spcPts val="0"/>
              </a:spcAft>
              <a:defRPr/>
            </a:pPr>
            <a:fld id="{2F5CCB13-0A32-4557-88E9-079F0C330695}" type="slidenum">
              <a:rPr lang="en-US" kern="0" smtClean="0"/>
              <a:pPr defTabSz="514350" fontAlgn="auto">
                <a:spcBef>
                  <a:spcPts val="0"/>
                </a:spcBef>
                <a:spcAft>
                  <a:spcPts val="0"/>
                </a:spcAft>
                <a:defRPr/>
              </a:pPr>
              <a:t>34</a:t>
            </a:fld>
            <a:endParaRPr lang="en-US" kern="0" dirty="0"/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9525"/>
            <a:ext cx="9144000" cy="857250"/>
          </a:xfrm>
        </p:spPr>
        <p:txBody>
          <a:bodyPr/>
          <a:lstStyle/>
          <a:p>
            <a:r>
              <a:rPr lang="en-US" dirty="0" smtClean="0"/>
              <a:t>Malware Activity</a:t>
            </a:r>
            <a:r>
              <a:rPr lang="en-US" dirty="0"/>
              <a:t>: </a:t>
            </a:r>
            <a:r>
              <a:rPr lang="en-US" dirty="0" smtClean="0"/>
              <a:t>MW-CONNS-01</a:t>
            </a:r>
            <a:endParaRPr lang="en-US" dirty="0"/>
          </a:p>
        </p:txBody>
      </p:sp>
      <p:sp>
        <p:nvSpPr>
          <p:cNvPr id="5" name="Slide Number Placeholder 3"/>
          <p:cNvSpPr txBox="1">
            <a:spLocks/>
          </p:cNvSpPr>
          <p:nvPr/>
        </p:nvSpPr>
        <p:spPr bwMode="gray">
          <a:xfrm>
            <a:off x="4379699" y="4770882"/>
            <a:ext cx="385725" cy="257175"/>
          </a:xfrm>
          <a:prstGeom prst="rect">
            <a:avLst/>
          </a:prstGeom>
        </p:spPr>
        <p:txBody>
          <a:bodyPr vert="horz" lIns="81633" tIns="40817" rIns="81633" bIns="40817" rtlCol="0" anchor="ctr"/>
          <a:lstStyle>
            <a:defPPr>
              <a:defRPr lang="en-US"/>
            </a:defPPr>
            <a:lvl1pPr marL="0" algn="ctr" defTabSz="816334" rtl="0" eaLnBrk="1" latinLnBrk="0" hangingPunct="1">
              <a:defRPr sz="11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08167" algn="l" defTabSz="816334" rtl="0" eaLnBrk="1" latinLnBrk="0" hangingPunct="1"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6334" algn="l" defTabSz="816334" rtl="0" eaLnBrk="1" latinLnBrk="0" hangingPunct="1"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24501" algn="l" defTabSz="816334" rtl="0" eaLnBrk="1" latinLnBrk="0" hangingPunct="1"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32668" algn="l" defTabSz="816334" rtl="0" eaLnBrk="1" latinLnBrk="0" hangingPunct="1"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40835" algn="l" defTabSz="816334" rtl="0" eaLnBrk="1" latinLnBrk="0" hangingPunct="1"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49002" algn="l" defTabSz="816334" rtl="0" eaLnBrk="1" latinLnBrk="0" hangingPunct="1"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57169" algn="l" defTabSz="816334" rtl="0" eaLnBrk="1" latinLnBrk="0" hangingPunct="1"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65336" algn="l" defTabSz="816334" rtl="0" eaLnBrk="1" latinLnBrk="0" hangingPunct="1"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27CC8FC-DC84-4CE8-AADD-ED05D9A2A54F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7" name="Content Placeholder 18"/>
          <p:cNvSpPr txBox="1">
            <a:spLocks/>
          </p:cNvSpPr>
          <p:nvPr/>
        </p:nvSpPr>
        <p:spPr>
          <a:xfrm>
            <a:off x="0" y="785685"/>
            <a:ext cx="9144000" cy="479779"/>
          </a:xfrm>
          <a:prstGeom prst="rect">
            <a:avLst/>
          </a:prstGeom>
        </p:spPr>
        <p:txBody>
          <a:bodyPr/>
          <a:lstStyle>
            <a:lvl1pPr marL="257129" marR="0" indent="-257129" algn="l" defTabSz="816334" rtl="0" eaLnBrk="1" fontAlgn="auto" latinLnBrk="0" hangingPunct="1">
              <a:lnSpc>
                <a:spcPct val="100000"/>
              </a:lnSpc>
              <a:spcBef>
                <a:spcPts val="675"/>
              </a:spcBef>
              <a:spcAft>
                <a:spcPts val="0"/>
              </a:spcAft>
              <a:buClrTx/>
              <a:buSzPct val="80000"/>
              <a:buFont typeface="Arial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3722" marR="0" indent="-286592" algn="l" defTabSz="8163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alibri" pitchFamily="34" charset="0"/>
              <a:buChar char="–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2462" marR="0" indent="-158920" algn="l" defTabSz="8163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Wingdings 3" pitchFamily="18" charset="2"/>
              <a:buChar char="ê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25665" marR="0" indent="-205703" algn="l" defTabSz="8163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819" marR="0" indent="-66854" algn="l" defTabSz="8163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Tx/>
              <a:buFont typeface="Wingdings 3" pitchFamily="18" charset="2"/>
              <a:buChar char="ê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44919" indent="-204084" algn="l" defTabSz="81633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53085" indent="-204084" algn="l" defTabSz="81633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61253" indent="-204084" algn="l" defTabSz="81633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69420" indent="-204084" algn="l" defTabSz="81633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AU" b="1" dirty="0" smtClean="0">
                <a:solidFill>
                  <a:srgbClr val="FF6600"/>
                </a:solidFill>
              </a:rPr>
              <a:t>[INC-SPL-0006] Create new playbook query for malware connections</a:t>
            </a:r>
            <a:endParaRPr lang="en-AU" dirty="0" smtClean="0"/>
          </a:p>
          <a:p>
            <a:endParaRPr lang="en-US" dirty="0"/>
          </a:p>
        </p:txBody>
      </p:sp>
      <p:sp>
        <p:nvSpPr>
          <p:cNvPr id="15" name="AutoShape 2"/>
          <p:cNvSpPr>
            <a:spLocks noChangeArrowheads="1"/>
          </p:cNvSpPr>
          <p:nvPr/>
        </p:nvSpPr>
        <p:spPr bwMode="gray">
          <a:xfrm>
            <a:off x="204953" y="3007718"/>
            <a:ext cx="2215929" cy="919657"/>
          </a:xfrm>
          <a:prstGeom prst="roundRect">
            <a:avLst>
              <a:gd name="adj" fmla="val 9894"/>
            </a:avLst>
          </a:prstGeom>
          <a:ln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lIns="51426" tIns="25713" rIns="51426" bIns="25713" anchor="ctr"/>
          <a:lstStyle/>
          <a:p>
            <a:pPr defTabSz="514259"/>
            <a:endParaRPr lang="en-US" sz="1000" kern="0">
              <a:solidFill>
                <a:sysClr val="windowText" lastClr="000000"/>
              </a:solidFill>
              <a:sym typeface="Myriad Pro" charset="0"/>
            </a:endParaRPr>
          </a:p>
        </p:txBody>
      </p:sp>
      <p:sp>
        <p:nvSpPr>
          <p:cNvPr id="16" name="AutoShape 2"/>
          <p:cNvSpPr>
            <a:spLocks noChangeArrowheads="1"/>
          </p:cNvSpPr>
          <p:nvPr/>
        </p:nvSpPr>
        <p:spPr bwMode="gray">
          <a:xfrm>
            <a:off x="201449" y="1243724"/>
            <a:ext cx="2215929" cy="919657"/>
          </a:xfrm>
          <a:prstGeom prst="roundRect">
            <a:avLst>
              <a:gd name="adj" fmla="val 9894"/>
            </a:avLst>
          </a:prstGeom>
          <a:ln>
            <a:headEnd/>
            <a:tailE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lIns="51426" tIns="25713" rIns="51426" bIns="25713" anchor="ctr"/>
          <a:lstStyle/>
          <a:p>
            <a:pPr defTabSz="514259"/>
            <a:endParaRPr lang="en-US" sz="1000" kern="0">
              <a:solidFill>
                <a:sysClr val="windowText" lastClr="000000"/>
              </a:solidFill>
              <a:sym typeface="Myriad Pro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" b="25287"/>
          <a:stretch/>
        </p:blipFill>
        <p:spPr>
          <a:xfrm>
            <a:off x="136635" y="1738195"/>
            <a:ext cx="8862596" cy="1108357"/>
          </a:xfrm>
          <a:prstGeom prst="rect">
            <a:avLst/>
          </a:prstGeom>
          <a:effectLst>
            <a:glow rad="101600">
              <a:schemeClr val="accent6">
                <a:satMod val="175000"/>
                <a:alpha val="40000"/>
              </a:schemeClr>
            </a:glow>
          </a:effectLst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6075"/>
          <a:stretch/>
        </p:blipFill>
        <p:spPr>
          <a:xfrm>
            <a:off x="140137" y="3545964"/>
            <a:ext cx="8862596" cy="1245010"/>
          </a:xfrm>
          <a:prstGeom prst="rect">
            <a:avLst/>
          </a:prstGeom>
          <a:effectLst>
            <a:glow rad="101600">
              <a:schemeClr val="accent6">
                <a:satMod val="175000"/>
                <a:alpha val="40000"/>
              </a:schemeClr>
            </a:glow>
          </a:effectLst>
        </p:spPr>
      </p:pic>
      <p:grpSp>
        <p:nvGrpSpPr>
          <p:cNvPr id="22" name="Group 21"/>
          <p:cNvGrpSpPr/>
          <p:nvPr/>
        </p:nvGrpSpPr>
        <p:grpSpPr>
          <a:xfrm>
            <a:off x="361419" y="1316404"/>
            <a:ext cx="1595833" cy="338554"/>
            <a:chOff x="361419" y="1298886"/>
            <a:chExt cx="1595833" cy="338554"/>
          </a:xfrm>
        </p:grpSpPr>
        <p:pic>
          <p:nvPicPr>
            <p:cNvPr id="23" name="Picture 22" descr="bar-chart-green-2.png"/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61419" y="1305040"/>
              <a:ext cx="326299" cy="317007"/>
            </a:xfrm>
            <a:prstGeom prst="rect">
              <a:avLst/>
            </a:prstGeom>
          </p:spPr>
        </p:pic>
        <p:sp>
          <p:nvSpPr>
            <p:cNvPr id="24" name="Rectangle 23"/>
            <p:cNvSpPr/>
            <p:nvPr/>
          </p:nvSpPr>
          <p:spPr>
            <a:xfrm>
              <a:off x="834228" y="1298886"/>
              <a:ext cx="1123024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AU" b="1" dirty="0" smtClean="0">
                  <a:solidFill>
                    <a:srgbClr val="6DB43B"/>
                  </a:solidFill>
                </a:rPr>
                <a:t>Chart View</a:t>
              </a:r>
              <a:endParaRPr lang="en-US" dirty="0">
                <a:solidFill>
                  <a:srgbClr val="6DB43B"/>
                </a:solidFill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382309" y="3065529"/>
            <a:ext cx="1833623" cy="414185"/>
            <a:chOff x="382309" y="2820277"/>
            <a:chExt cx="1833623" cy="414185"/>
          </a:xfrm>
        </p:grpSpPr>
        <p:pic>
          <p:nvPicPr>
            <p:cNvPr id="26" name="Picture 25" descr="log-file-gray-2.png"/>
            <p:cNvPicPr>
              <a:picLocks noChangeAspect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82309" y="2820277"/>
              <a:ext cx="331316" cy="414185"/>
            </a:xfrm>
            <a:prstGeom prst="rect">
              <a:avLst/>
            </a:prstGeom>
          </p:spPr>
        </p:pic>
        <p:sp>
          <p:nvSpPr>
            <p:cNvPr id="27" name="Rectangle 26"/>
            <p:cNvSpPr/>
            <p:nvPr/>
          </p:nvSpPr>
          <p:spPr>
            <a:xfrm>
              <a:off x="837730" y="2852665"/>
              <a:ext cx="1378202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AU" b="1" dirty="0" smtClean="0">
                  <a:solidFill>
                    <a:schemeClr val="accent5"/>
                  </a:solidFill>
                </a:rPr>
                <a:t>Detailed View</a:t>
              </a:r>
              <a:endParaRPr lang="en-US" dirty="0">
                <a:solidFill>
                  <a:schemeClr val="accent5"/>
                </a:solidFill>
              </a:endParaRPr>
            </a:p>
          </p:txBody>
        </p:sp>
      </p:grpSp>
      <p:sp>
        <p:nvSpPr>
          <p:cNvPr id="28" name="Rectangle 27"/>
          <p:cNvSpPr/>
          <p:nvPr/>
        </p:nvSpPr>
        <p:spPr>
          <a:xfrm>
            <a:off x="213360" y="3599962"/>
            <a:ext cx="7170157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 smtClean="0">
                <a:latin typeface="Courier"/>
                <a:cs typeface="Courier"/>
              </a:rPr>
              <a:t>sourcetype</a:t>
            </a:r>
            <a:r>
              <a:rPr lang="en-US" sz="1400" dirty="0">
                <a:latin typeface="Courier"/>
                <a:cs typeface="Courier"/>
              </a:rPr>
              <a:t>=</a:t>
            </a:r>
            <a:r>
              <a:rPr lang="en-US" sz="1400" b="1" dirty="0" err="1">
                <a:solidFill>
                  <a:srgbClr val="CC3300"/>
                </a:solidFill>
                <a:latin typeface="Courier"/>
                <a:cs typeface="Courier"/>
              </a:rPr>
              <a:t>cisco_wsa</a:t>
            </a:r>
            <a:r>
              <a:rPr lang="en-US" sz="1400" b="1" dirty="0" smtClean="0">
                <a:solidFill>
                  <a:srgbClr val="CC3300"/>
                </a:solidFill>
                <a:latin typeface="Courier"/>
                <a:cs typeface="Courier"/>
              </a:rPr>
              <a:t>*</a:t>
            </a:r>
            <a:endParaRPr lang="en-US" sz="1400" dirty="0">
              <a:latin typeface="Courier"/>
              <a:cs typeface="Courier"/>
            </a:endParaRPr>
          </a:p>
          <a:p>
            <a:r>
              <a:rPr lang="en-US" sz="1400" dirty="0">
                <a:latin typeface="Courier"/>
                <a:cs typeface="Courier"/>
              </a:rPr>
              <a:t>| </a:t>
            </a:r>
            <a:r>
              <a:rPr lang="en-US" sz="1400" b="1" dirty="0">
                <a:solidFill>
                  <a:srgbClr val="5B964E"/>
                </a:solidFill>
                <a:latin typeface="Courier"/>
                <a:cs typeface="Courier"/>
              </a:rPr>
              <a:t>lookup </a:t>
            </a:r>
            <a:r>
              <a:rPr lang="en-US" sz="1400" b="1" dirty="0" err="1">
                <a:solidFill>
                  <a:srgbClr val="5B964E"/>
                </a:solidFill>
                <a:latin typeface="Courier"/>
                <a:cs typeface="Courier"/>
              </a:rPr>
              <a:t>threatscore</a:t>
            </a:r>
            <a:r>
              <a:rPr lang="en-US" sz="1400" b="1" dirty="0">
                <a:solidFill>
                  <a:srgbClr val="5B964E"/>
                </a:solidFill>
                <a:latin typeface="Courier"/>
                <a:cs typeface="Courier"/>
              </a:rPr>
              <a:t> </a:t>
            </a:r>
            <a:r>
              <a:rPr lang="en-US" sz="1400" b="1" dirty="0" err="1">
                <a:solidFill>
                  <a:srgbClr val="5B964E"/>
                </a:solidFill>
                <a:latin typeface="Courier"/>
                <a:cs typeface="Courier"/>
              </a:rPr>
              <a:t>clientip</a:t>
            </a:r>
            <a:r>
              <a:rPr lang="en-US" sz="1400" b="1" dirty="0">
                <a:solidFill>
                  <a:srgbClr val="5B964E"/>
                </a:solidFill>
                <a:latin typeface="Courier"/>
                <a:cs typeface="Courier"/>
              </a:rPr>
              <a:t> </a:t>
            </a:r>
            <a:r>
              <a:rPr lang="en-US" sz="1400" dirty="0">
                <a:latin typeface="Courier"/>
                <a:cs typeface="Courier"/>
              </a:rPr>
              <a:t>AS </a:t>
            </a:r>
            <a:r>
              <a:rPr lang="en-US" sz="1400" b="1" dirty="0" err="1">
                <a:solidFill>
                  <a:schemeClr val="accent2"/>
                </a:solidFill>
                <a:latin typeface="Courier"/>
                <a:cs typeface="Courier"/>
              </a:rPr>
              <a:t>dest_ip</a:t>
            </a:r>
            <a:r>
              <a:rPr lang="en-US" sz="1400" b="1" dirty="0">
                <a:solidFill>
                  <a:schemeClr val="accent2"/>
                </a:solidFill>
                <a:latin typeface="Courier"/>
                <a:cs typeface="Courier"/>
              </a:rPr>
              <a:t> </a:t>
            </a:r>
          </a:p>
          <a:p>
            <a:r>
              <a:rPr lang="en-US" sz="1200" dirty="0">
                <a:latin typeface="Courier"/>
                <a:cs typeface="Courier"/>
              </a:rPr>
              <a:t>| </a:t>
            </a:r>
            <a:r>
              <a:rPr lang="en-US" sz="1200" dirty="0" err="1">
                <a:latin typeface="Courier"/>
                <a:cs typeface="Courier"/>
              </a:rPr>
              <a:t>fillnull</a:t>
            </a:r>
            <a:r>
              <a:rPr lang="en-US" sz="1200" dirty="0">
                <a:latin typeface="Courier"/>
                <a:cs typeface="Courier"/>
              </a:rPr>
              <a:t> value="" </a:t>
            </a:r>
            <a:r>
              <a:rPr lang="en-US" sz="1200" dirty="0" err="1">
                <a:latin typeface="Courier"/>
                <a:cs typeface="Courier"/>
              </a:rPr>
              <a:t>threatscore</a:t>
            </a:r>
            <a:r>
              <a:rPr lang="en-US" sz="1200" dirty="0">
                <a:latin typeface="Courier"/>
                <a:cs typeface="Courier"/>
              </a:rPr>
              <a:t>, </a:t>
            </a:r>
            <a:r>
              <a:rPr lang="en-US" sz="1200" b="1" dirty="0" err="1">
                <a:solidFill>
                  <a:schemeClr val="accent2"/>
                </a:solidFill>
                <a:latin typeface="Courier"/>
                <a:cs typeface="Courier"/>
              </a:rPr>
              <a:t>x_wbrs_score</a:t>
            </a:r>
            <a:r>
              <a:rPr lang="en-US" sz="1200" dirty="0">
                <a:solidFill>
                  <a:schemeClr val="accent2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latin typeface="Courier"/>
                <a:cs typeface="Courier"/>
              </a:rPr>
              <a:t>| </a:t>
            </a:r>
            <a:r>
              <a:rPr lang="en-US" sz="1200" dirty="0" smtClean="0">
                <a:latin typeface="Courier"/>
                <a:cs typeface="Courier"/>
              </a:rPr>
              <a:t>where </a:t>
            </a:r>
            <a:r>
              <a:rPr lang="en-US" sz="1200" b="1" dirty="0" err="1" smtClean="0">
                <a:solidFill>
                  <a:srgbClr val="00A9E1"/>
                </a:solidFill>
                <a:latin typeface="Courier"/>
                <a:cs typeface="Courier"/>
              </a:rPr>
              <a:t>x_wbrs_score</a:t>
            </a:r>
            <a:r>
              <a:rPr lang="en-US" sz="1200" dirty="0">
                <a:latin typeface="Courier"/>
                <a:cs typeface="Courier"/>
              </a:rPr>
              <a:t>&lt;-</a:t>
            </a:r>
            <a:r>
              <a:rPr lang="en-US" sz="1200" dirty="0" smtClean="0">
                <a:latin typeface="Courier"/>
                <a:cs typeface="Courier"/>
              </a:rPr>
              <a:t>2.0</a:t>
            </a:r>
            <a:endParaRPr lang="en-US" sz="1200" dirty="0">
              <a:latin typeface="Courier"/>
              <a:cs typeface="Courier"/>
            </a:endParaRPr>
          </a:p>
          <a:p>
            <a:r>
              <a:rPr lang="en-US" sz="1400" dirty="0">
                <a:latin typeface="Courier"/>
                <a:cs typeface="Courier"/>
              </a:rPr>
              <a:t>| stats values(</a:t>
            </a:r>
            <a:r>
              <a:rPr lang="en-US" sz="1400" dirty="0" err="1">
                <a:latin typeface="Courier"/>
                <a:cs typeface="Courier"/>
              </a:rPr>
              <a:t>eventtype</a:t>
            </a:r>
            <a:r>
              <a:rPr lang="en-US" sz="1400" dirty="0">
                <a:latin typeface="Courier"/>
                <a:cs typeface="Courier"/>
              </a:rPr>
              <a:t>) count by </a:t>
            </a:r>
            <a:r>
              <a:rPr lang="en-US" sz="1400" b="1" dirty="0" err="1">
                <a:solidFill>
                  <a:schemeClr val="accent2"/>
                </a:solidFill>
                <a:latin typeface="Courier"/>
                <a:cs typeface="Courier"/>
              </a:rPr>
              <a:t>src_ip</a:t>
            </a:r>
            <a:r>
              <a:rPr lang="en-US" sz="1400" dirty="0">
                <a:latin typeface="Courier"/>
                <a:cs typeface="Courier"/>
              </a:rPr>
              <a:t>, </a:t>
            </a:r>
            <a:r>
              <a:rPr lang="en-US" sz="1400" b="1" dirty="0" err="1">
                <a:solidFill>
                  <a:srgbClr val="00A9E1"/>
                </a:solidFill>
                <a:latin typeface="Courier"/>
                <a:cs typeface="Courier"/>
              </a:rPr>
              <a:t>dest_ip</a:t>
            </a:r>
            <a:r>
              <a:rPr lang="en-US" sz="1400" dirty="0">
                <a:latin typeface="Courier"/>
                <a:cs typeface="Courier"/>
              </a:rPr>
              <a:t>, </a:t>
            </a:r>
            <a:r>
              <a:rPr lang="en-US" sz="1400" b="1" dirty="0">
                <a:solidFill>
                  <a:srgbClr val="00A9E1"/>
                </a:solidFill>
                <a:latin typeface="Courier"/>
                <a:cs typeface="Courier"/>
              </a:rPr>
              <a:t>action</a:t>
            </a:r>
            <a:r>
              <a:rPr lang="en-US" sz="1400" dirty="0" smtClean="0">
                <a:latin typeface="Courier"/>
                <a:cs typeface="Courier"/>
              </a:rPr>
              <a:t>, </a:t>
            </a:r>
            <a:r>
              <a:rPr lang="en-US" sz="1400" dirty="0" err="1" smtClean="0">
                <a:latin typeface="Courier"/>
                <a:cs typeface="Courier"/>
              </a:rPr>
              <a:t>threatscore</a:t>
            </a:r>
            <a:r>
              <a:rPr lang="en-US" sz="1400" dirty="0" smtClean="0">
                <a:latin typeface="Courier"/>
                <a:cs typeface="Courier"/>
              </a:rPr>
              <a:t>, </a:t>
            </a:r>
            <a:r>
              <a:rPr lang="en-US" sz="1400" b="1" dirty="0" err="1">
                <a:solidFill>
                  <a:srgbClr val="00A9E1"/>
                </a:solidFill>
                <a:latin typeface="Courier"/>
                <a:cs typeface="Courier"/>
              </a:rPr>
              <a:t>x_wbrs_score</a:t>
            </a:r>
            <a:endParaRPr lang="en-US" sz="1400" b="1" dirty="0">
              <a:solidFill>
                <a:srgbClr val="00A9E1"/>
              </a:solidFill>
              <a:latin typeface="Courier"/>
              <a:cs typeface="Courier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203200" y="1743618"/>
            <a:ext cx="7180316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 smtClean="0">
                <a:latin typeface="Courier"/>
                <a:cs typeface="Courier"/>
              </a:rPr>
              <a:t>sourcetype</a:t>
            </a:r>
            <a:r>
              <a:rPr lang="en-US" sz="1400" dirty="0">
                <a:latin typeface="Courier"/>
                <a:cs typeface="Courier"/>
              </a:rPr>
              <a:t>=</a:t>
            </a:r>
            <a:r>
              <a:rPr lang="en-US" sz="1400" b="1" dirty="0" err="1">
                <a:solidFill>
                  <a:srgbClr val="CC3300"/>
                </a:solidFill>
                <a:latin typeface="Courier"/>
                <a:cs typeface="Courier"/>
              </a:rPr>
              <a:t>cisco_wsa</a:t>
            </a:r>
            <a:r>
              <a:rPr lang="en-US" sz="1400" dirty="0" smtClean="0">
                <a:solidFill>
                  <a:srgbClr val="CC3300"/>
                </a:solidFill>
                <a:latin typeface="Courier"/>
                <a:cs typeface="Courier"/>
              </a:rPr>
              <a:t>*</a:t>
            </a:r>
            <a:r>
              <a:rPr lang="en-US" sz="1400" dirty="0" smtClean="0">
                <a:latin typeface="Courier"/>
                <a:cs typeface="Courier"/>
              </a:rPr>
              <a:t>  </a:t>
            </a:r>
            <a:endParaRPr lang="en-US" sz="1400" dirty="0">
              <a:latin typeface="Courier"/>
              <a:cs typeface="Courier"/>
            </a:endParaRPr>
          </a:p>
          <a:p>
            <a:r>
              <a:rPr lang="en-US" sz="1400" dirty="0">
                <a:latin typeface="Courier"/>
                <a:cs typeface="Courier"/>
              </a:rPr>
              <a:t>| </a:t>
            </a:r>
            <a:r>
              <a:rPr lang="en-US" sz="1400" b="1" dirty="0">
                <a:solidFill>
                  <a:srgbClr val="5B964E"/>
                </a:solidFill>
                <a:latin typeface="Courier"/>
                <a:cs typeface="Courier"/>
              </a:rPr>
              <a:t>lookup </a:t>
            </a:r>
            <a:r>
              <a:rPr lang="en-US" sz="1400" b="1" dirty="0" err="1">
                <a:solidFill>
                  <a:srgbClr val="5B964E"/>
                </a:solidFill>
                <a:latin typeface="Courier"/>
                <a:cs typeface="Courier"/>
              </a:rPr>
              <a:t>threatscore</a:t>
            </a:r>
            <a:r>
              <a:rPr lang="en-US" sz="1400" b="1" dirty="0">
                <a:solidFill>
                  <a:srgbClr val="5B964E"/>
                </a:solidFill>
                <a:latin typeface="Courier"/>
                <a:cs typeface="Courier"/>
              </a:rPr>
              <a:t> </a:t>
            </a:r>
            <a:r>
              <a:rPr lang="en-US" sz="1400" b="1" dirty="0" err="1">
                <a:solidFill>
                  <a:srgbClr val="5B964E"/>
                </a:solidFill>
                <a:latin typeface="Courier"/>
                <a:cs typeface="Courier"/>
              </a:rPr>
              <a:t>clientip</a:t>
            </a:r>
            <a:r>
              <a:rPr lang="en-US" sz="1400" b="1" dirty="0">
                <a:solidFill>
                  <a:srgbClr val="5B964E"/>
                </a:solidFill>
                <a:latin typeface="Courier"/>
                <a:cs typeface="Courier"/>
              </a:rPr>
              <a:t> </a:t>
            </a:r>
            <a:r>
              <a:rPr lang="en-US" sz="1400" dirty="0">
                <a:latin typeface="Courier"/>
                <a:cs typeface="Courier"/>
              </a:rPr>
              <a:t>AS </a:t>
            </a:r>
            <a:r>
              <a:rPr lang="en-US" sz="1400" b="1" dirty="0" err="1">
                <a:solidFill>
                  <a:schemeClr val="accent2"/>
                </a:solidFill>
                <a:latin typeface="Courier"/>
                <a:cs typeface="Courier"/>
              </a:rPr>
              <a:t>dest_ip</a:t>
            </a:r>
            <a:r>
              <a:rPr lang="en-US" sz="1400" b="1" dirty="0">
                <a:solidFill>
                  <a:schemeClr val="accent2"/>
                </a:solidFill>
                <a:latin typeface="Courier"/>
                <a:cs typeface="Courier"/>
              </a:rPr>
              <a:t> </a:t>
            </a:r>
          </a:p>
          <a:p>
            <a:r>
              <a:rPr lang="en-US" sz="1200" dirty="0">
                <a:latin typeface="Courier"/>
                <a:cs typeface="Courier"/>
              </a:rPr>
              <a:t>| </a:t>
            </a:r>
            <a:r>
              <a:rPr lang="en-US" sz="1200" dirty="0" err="1">
                <a:latin typeface="Courier"/>
                <a:cs typeface="Courier"/>
              </a:rPr>
              <a:t>fillnull</a:t>
            </a:r>
            <a:r>
              <a:rPr lang="en-US" sz="1200" dirty="0">
                <a:latin typeface="Courier"/>
                <a:cs typeface="Courier"/>
              </a:rPr>
              <a:t> value="" </a:t>
            </a:r>
            <a:r>
              <a:rPr lang="en-US" sz="1200" dirty="0" err="1">
                <a:latin typeface="Courier"/>
                <a:cs typeface="Courier"/>
              </a:rPr>
              <a:t>threatscore</a:t>
            </a:r>
            <a:r>
              <a:rPr lang="en-US" sz="1200" dirty="0">
                <a:latin typeface="Courier"/>
                <a:cs typeface="Courier"/>
              </a:rPr>
              <a:t>, </a:t>
            </a:r>
            <a:r>
              <a:rPr lang="en-US" sz="1200" b="1" dirty="0" err="1">
                <a:solidFill>
                  <a:schemeClr val="accent2"/>
                </a:solidFill>
                <a:latin typeface="Courier"/>
                <a:cs typeface="Courier"/>
              </a:rPr>
              <a:t>x_wbrs_score</a:t>
            </a:r>
            <a:r>
              <a:rPr lang="en-US" sz="1200" dirty="0">
                <a:solidFill>
                  <a:schemeClr val="accent2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latin typeface="Courier"/>
                <a:cs typeface="Courier"/>
              </a:rPr>
              <a:t>| </a:t>
            </a:r>
            <a:r>
              <a:rPr lang="en-US" sz="1200" dirty="0">
                <a:latin typeface="Courier"/>
                <a:cs typeface="Courier"/>
              </a:rPr>
              <a:t>where </a:t>
            </a:r>
            <a:r>
              <a:rPr lang="en-US" sz="1200" dirty="0" err="1">
                <a:latin typeface="Courier"/>
                <a:cs typeface="Courier"/>
              </a:rPr>
              <a:t>threatscore</a:t>
            </a:r>
            <a:r>
              <a:rPr lang="en-US" sz="1200" dirty="0">
                <a:latin typeface="Courier"/>
                <a:cs typeface="Courier"/>
              </a:rPr>
              <a:t>&gt;0 OR </a:t>
            </a:r>
            <a:r>
              <a:rPr lang="en-US" sz="1200" b="1" dirty="0" err="1">
                <a:solidFill>
                  <a:srgbClr val="00A9E1"/>
                </a:solidFill>
                <a:latin typeface="Courier"/>
                <a:cs typeface="Courier"/>
              </a:rPr>
              <a:t>x_wbrs_score</a:t>
            </a:r>
            <a:r>
              <a:rPr lang="en-US" sz="1200" dirty="0">
                <a:latin typeface="Courier"/>
                <a:cs typeface="Courier"/>
              </a:rPr>
              <a:t>&lt;-2.0</a:t>
            </a:r>
          </a:p>
          <a:p>
            <a:r>
              <a:rPr lang="en-US" sz="1400" dirty="0">
                <a:latin typeface="Courier"/>
                <a:cs typeface="Courier"/>
              </a:rPr>
              <a:t>| top </a:t>
            </a:r>
            <a:r>
              <a:rPr lang="en-US" sz="1400" b="1" dirty="0" err="1">
                <a:solidFill>
                  <a:srgbClr val="00A9E1"/>
                </a:solidFill>
                <a:latin typeface="Courier"/>
                <a:cs typeface="Courier"/>
              </a:rPr>
              <a:t>dest_ip</a:t>
            </a:r>
            <a:endParaRPr lang="en-US" sz="1400" b="1" dirty="0">
              <a:solidFill>
                <a:srgbClr val="00A9E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880995282"/>
      </p:ext>
    </p:extLst>
  </p:cSld>
  <p:clrMapOvr>
    <a:masterClrMapping/>
  </p:clrMapOvr>
  <p:transition xmlns:p14="http://schemas.microsoft.com/office/powerpoint/2010/main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Wrap Up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8758238" y="4770438"/>
            <a:ext cx="385762" cy="257175"/>
          </a:xfrm>
        </p:spPr>
        <p:txBody>
          <a:bodyPr/>
          <a:lstStyle/>
          <a:p>
            <a:fld id="{027CC8FC-DC84-4CE8-AADD-ED05D9A2A54F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7866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Curved Left Arrow 8"/>
          <p:cNvSpPr/>
          <p:nvPr/>
        </p:nvSpPr>
        <p:spPr bwMode="auto">
          <a:xfrm rot="11670456">
            <a:off x="381143" y="677581"/>
            <a:ext cx="4328639" cy="3593920"/>
          </a:xfrm>
          <a:custGeom>
            <a:avLst/>
            <a:gdLst>
              <a:gd name="connsiteX0" fmla="*/ 0 w 3799083"/>
              <a:gd name="connsiteY0" fmla="*/ 3090480 h 4035426"/>
              <a:gd name="connsiteX1" fmla="*/ 1298868 w 3799083"/>
              <a:gd name="connsiteY1" fmla="*/ 2059996 h 4035426"/>
              <a:gd name="connsiteX2" fmla="*/ 1298868 w 3799083"/>
              <a:gd name="connsiteY2" fmla="*/ 2753424 h 4035426"/>
              <a:gd name="connsiteX3" fmla="*/ 3738968 w 3799083"/>
              <a:gd name="connsiteY3" fmla="*/ 1670999 h 4035426"/>
              <a:gd name="connsiteX4" fmla="*/ 1298867 w 3799083"/>
              <a:gd name="connsiteY4" fmla="*/ 3256460 h 4035426"/>
              <a:gd name="connsiteX5" fmla="*/ 1298868 w 3799083"/>
              <a:gd name="connsiteY5" fmla="*/ 3949888 h 4035426"/>
              <a:gd name="connsiteX6" fmla="*/ 0 w 3799083"/>
              <a:gd name="connsiteY6" fmla="*/ 3090480 h 4035426"/>
              <a:gd name="connsiteX0" fmla="*/ 3799083 w 3799083"/>
              <a:gd name="connsiteY0" fmla="*/ 1922517 h 4035426"/>
              <a:gd name="connsiteX1" fmla="*/ 0 w 3799083"/>
              <a:gd name="connsiteY1" fmla="*/ 503036 h 4035426"/>
              <a:gd name="connsiteX2" fmla="*/ 0 w 3799083"/>
              <a:gd name="connsiteY2" fmla="*/ 0 h 4035426"/>
              <a:gd name="connsiteX3" fmla="*/ 3799083 w 3799083"/>
              <a:gd name="connsiteY3" fmla="*/ 1419481 h 4035426"/>
              <a:gd name="connsiteX4" fmla="*/ 3799083 w 3799083"/>
              <a:gd name="connsiteY4" fmla="*/ 1922517 h 4035426"/>
              <a:gd name="connsiteX0" fmla="*/ 3799083 w 3799083"/>
              <a:gd name="connsiteY0" fmla="*/ 1922517 h 4035426"/>
              <a:gd name="connsiteX1" fmla="*/ 0 w 3799083"/>
              <a:gd name="connsiteY1" fmla="*/ 503036 h 4035426"/>
              <a:gd name="connsiteX2" fmla="*/ 0 w 3799083"/>
              <a:gd name="connsiteY2" fmla="*/ 0 h 4035426"/>
              <a:gd name="connsiteX3" fmla="*/ 3799083 w 3799083"/>
              <a:gd name="connsiteY3" fmla="*/ 1419481 h 4035426"/>
              <a:gd name="connsiteX4" fmla="*/ 3799083 w 3799083"/>
              <a:gd name="connsiteY4" fmla="*/ 1922517 h 4035426"/>
              <a:gd name="connsiteX5" fmla="*/ 1298869 w 3799083"/>
              <a:gd name="connsiteY5" fmla="*/ 3256460 h 4035426"/>
              <a:gd name="connsiteX6" fmla="*/ 1298868 w 3799083"/>
              <a:gd name="connsiteY6" fmla="*/ 3949888 h 4035426"/>
              <a:gd name="connsiteX7" fmla="*/ 0 w 3799083"/>
              <a:gd name="connsiteY7" fmla="*/ 3090480 h 4035426"/>
              <a:gd name="connsiteX8" fmla="*/ 1298868 w 3799083"/>
              <a:gd name="connsiteY8" fmla="*/ 2059996 h 4035426"/>
              <a:gd name="connsiteX9" fmla="*/ 1298868 w 3799083"/>
              <a:gd name="connsiteY9" fmla="*/ 2753424 h 4035426"/>
              <a:gd name="connsiteX10" fmla="*/ 3738968 w 3799083"/>
              <a:gd name="connsiteY10" fmla="*/ 1670999 h 4035426"/>
              <a:gd name="connsiteX0" fmla="*/ 0 w 3799456"/>
              <a:gd name="connsiteY0" fmla="*/ 3090480 h 3949888"/>
              <a:gd name="connsiteX1" fmla="*/ 1298868 w 3799456"/>
              <a:gd name="connsiteY1" fmla="*/ 2059996 h 3949888"/>
              <a:gd name="connsiteX2" fmla="*/ 1298868 w 3799456"/>
              <a:gd name="connsiteY2" fmla="*/ 2753424 h 3949888"/>
              <a:gd name="connsiteX3" fmla="*/ 3738968 w 3799456"/>
              <a:gd name="connsiteY3" fmla="*/ 1670999 h 3949888"/>
              <a:gd name="connsiteX4" fmla="*/ 1298867 w 3799456"/>
              <a:gd name="connsiteY4" fmla="*/ 3256460 h 3949888"/>
              <a:gd name="connsiteX5" fmla="*/ 1298868 w 3799456"/>
              <a:gd name="connsiteY5" fmla="*/ 3949888 h 3949888"/>
              <a:gd name="connsiteX6" fmla="*/ 0 w 3799456"/>
              <a:gd name="connsiteY6" fmla="*/ 3090480 h 3949888"/>
              <a:gd name="connsiteX0" fmla="*/ 3799083 w 3799456"/>
              <a:gd name="connsiteY0" fmla="*/ 1922517 h 3949888"/>
              <a:gd name="connsiteX1" fmla="*/ 0 w 3799456"/>
              <a:gd name="connsiteY1" fmla="*/ 503036 h 3949888"/>
              <a:gd name="connsiteX2" fmla="*/ 0 w 3799456"/>
              <a:gd name="connsiteY2" fmla="*/ 0 h 3949888"/>
              <a:gd name="connsiteX3" fmla="*/ 3799083 w 3799456"/>
              <a:gd name="connsiteY3" fmla="*/ 1419481 h 3949888"/>
              <a:gd name="connsiteX4" fmla="*/ 3799083 w 3799456"/>
              <a:gd name="connsiteY4" fmla="*/ 1922517 h 3949888"/>
              <a:gd name="connsiteX0" fmla="*/ 3799083 w 3799456"/>
              <a:gd name="connsiteY0" fmla="*/ 1922517 h 3949888"/>
              <a:gd name="connsiteX1" fmla="*/ 0 w 3799456"/>
              <a:gd name="connsiteY1" fmla="*/ 503036 h 3949888"/>
              <a:gd name="connsiteX2" fmla="*/ 0 w 3799456"/>
              <a:gd name="connsiteY2" fmla="*/ 0 h 3949888"/>
              <a:gd name="connsiteX3" fmla="*/ 3799083 w 3799456"/>
              <a:gd name="connsiteY3" fmla="*/ 1419481 h 3949888"/>
              <a:gd name="connsiteX4" fmla="*/ 3799083 w 3799456"/>
              <a:gd name="connsiteY4" fmla="*/ 1922517 h 3949888"/>
              <a:gd name="connsiteX5" fmla="*/ 1298869 w 3799456"/>
              <a:gd name="connsiteY5" fmla="*/ 3256460 h 3949888"/>
              <a:gd name="connsiteX6" fmla="*/ 1298868 w 3799456"/>
              <a:gd name="connsiteY6" fmla="*/ 3949888 h 3949888"/>
              <a:gd name="connsiteX7" fmla="*/ 0 w 3799456"/>
              <a:gd name="connsiteY7" fmla="*/ 3090480 h 3949888"/>
              <a:gd name="connsiteX8" fmla="*/ 1270004 w 3799456"/>
              <a:gd name="connsiteY8" fmla="*/ 2473689 h 3949888"/>
              <a:gd name="connsiteX9" fmla="*/ 1298868 w 3799456"/>
              <a:gd name="connsiteY9" fmla="*/ 2753424 h 3949888"/>
              <a:gd name="connsiteX10" fmla="*/ 3738968 w 3799456"/>
              <a:gd name="connsiteY10" fmla="*/ 1670999 h 3949888"/>
              <a:gd name="connsiteX0" fmla="*/ 0 w 3799456"/>
              <a:gd name="connsiteY0" fmla="*/ 3090480 h 3949888"/>
              <a:gd name="connsiteX1" fmla="*/ 1298868 w 3799456"/>
              <a:gd name="connsiteY1" fmla="*/ 2059996 h 3949888"/>
              <a:gd name="connsiteX2" fmla="*/ 1298868 w 3799456"/>
              <a:gd name="connsiteY2" fmla="*/ 2753424 h 3949888"/>
              <a:gd name="connsiteX3" fmla="*/ 3738968 w 3799456"/>
              <a:gd name="connsiteY3" fmla="*/ 1670999 h 3949888"/>
              <a:gd name="connsiteX4" fmla="*/ 1298867 w 3799456"/>
              <a:gd name="connsiteY4" fmla="*/ 3256460 h 3949888"/>
              <a:gd name="connsiteX5" fmla="*/ 1298868 w 3799456"/>
              <a:gd name="connsiteY5" fmla="*/ 3949888 h 3949888"/>
              <a:gd name="connsiteX6" fmla="*/ 0 w 3799456"/>
              <a:gd name="connsiteY6" fmla="*/ 3090480 h 3949888"/>
              <a:gd name="connsiteX0" fmla="*/ 3799083 w 3799456"/>
              <a:gd name="connsiteY0" fmla="*/ 1922517 h 3949888"/>
              <a:gd name="connsiteX1" fmla="*/ 0 w 3799456"/>
              <a:gd name="connsiteY1" fmla="*/ 503036 h 3949888"/>
              <a:gd name="connsiteX2" fmla="*/ 0 w 3799456"/>
              <a:gd name="connsiteY2" fmla="*/ 0 h 3949888"/>
              <a:gd name="connsiteX3" fmla="*/ 3799083 w 3799456"/>
              <a:gd name="connsiteY3" fmla="*/ 1419481 h 3949888"/>
              <a:gd name="connsiteX4" fmla="*/ 3799083 w 3799456"/>
              <a:gd name="connsiteY4" fmla="*/ 1922517 h 3949888"/>
              <a:gd name="connsiteX0" fmla="*/ 3799083 w 3799456"/>
              <a:gd name="connsiteY0" fmla="*/ 1922517 h 3949888"/>
              <a:gd name="connsiteX1" fmla="*/ 0 w 3799456"/>
              <a:gd name="connsiteY1" fmla="*/ 503036 h 3949888"/>
              <a:gd name="connsiteX2" fmla="*/ 0 w 3799456"/>
              <a:gd name="connsiteY2" fmla="*/ 0 h 3949888"/>
              <a:gd name="connsiteX3" fmla="*/ 3799083 w 3799456"/>
              <a:gd name="connsiteY3" fmla="*/ 1419481 h 3949888"/>
              <a:gd name="connsiteX4" fmla="*/ 3799083 w 3799456"/>
              <a:gd name="connsiteY4" fmla="*/ 1922517 h 3949888"/>
              <a:gd name="connsiteX5" fmla="*/ 1298869 w 3799456"/>
              <a:gd name="connsiteY5" fmla="*/ 3256460 h 3949888"/>
              <a:gd name="connsiteX6" fmla="*/ 1298868 w 3799456"/>
              <a:gd name="connsiteY6" fmla="*/ 3565057 h 3949888"/>
              <a:gd name="connsiteX7" fmla="*/ 0 w 3799456"/>
              <a:gd name="connsiteY7" fmla="*/ 3090480 h 3949888"/>
              <a:gd name="connsiteX8" fmla="*/ 1270004 w 3799456"/>
              <a:gd name="connsiteY8" fmla="*/ 2473689 h 3949888"/>
              <a:gd name="connsiteX9" fmla="*/ 1298868 w 3799456"/>
              <a:gd name="connsiteY9" fmla="*/ 2753424 h 3949888"/>
              <a:gd name="connsiteX10" fmla="*/ 3738968 w 3799456"/>
              <a:gd name="connsiteY10" fmla="*/ 1670999 h 3949888"/>
              <a:gd name="connsiteX0" fmla="*/ 0 w 3799456"/>
              <a:gd name="connsiteY0" fmla="*/ 3090480 h 3949888"/>
              <a:gd name="connsiteX1" fmla="*/ 1298868 w 3799456"/>
              <a:gd name="connsiteY1" fmla="*/ 2059996 h 3949888"/>
              <a:gd name="connsiteX2" fmla="*/ 1298868 w 3799456"/>
              <a:gd name="connsiteY2" fmla="*/ 2753424 h 3949888"/>
              <a:gd name="connsiteX3" fmla="*/ 3738968 w 3799456"/>
              <a:gd name="connsiteY3" fmla="*/ 1670999 h 3949888"/>
              <a:gd name="connsiteX4" fmla="*/ 1298867 w 3799456"/>
              <a:gd name="connsiteY4" fmla="*/ 3256460 h 3949888"/>
              <a:gd name="connsiteX5" fmla="*/ 1298868 w 3799456"/>
              <a:gd name="connsiteY5" fmla="*/ 3949888 h 3949888"/>
              <a:gd name="connsiteX6" fmla="*/ 0 w 3799456"/>
              <a:gd name="connsiteY6" fmla="*/ 3090480 h 3949888"/>
              <a:gd name="connsiteX0" fmla="*/ 3799083 w 3799456"/>
              <a:gd name="connsiteY0" fmla="*/ 1922517 h 3949888"/>
              <a:gd name="connsiteX1" fmla="*/ 0 w 3799456"/>
              <a:gd name="connsiteY1" fmla="*/ 503036 h 3949888"/>
              <a:gd name="connsiteX2" fmla="*/ 0 w 3799456"/>
              <a:gd name="connsiteY2" fmla="*/ 0 h 3949888"/>
              <a:gd name="connsiteX3" fmla="*/ 3799083 w 3799456"/>
              <a:gd name="connsiteY3" fmla="*/ 1419481 h 3949888"/>
              <a:gd name="connsiteX4" fmla="*/ 3799083 w 3799456"/>
              <a:gd name="connsiteY4" fmla="*/ 1922517 h 3949888"/>
              <a:gd name="connsiteX0" fmla="*/ 3799083 w 3799456"/>
              <a:gd name="connsiteY0" fmla="*/ 1922517 h 3949888"/>
              <a:gd name="connsiteX1" fmla="*/ 0 w 3799456"/>
              <a:gd name="connsiteY1" fmla="*/ 503036 h 3949888"/>
              <a:gd name="connsiteX2" fmla="*/ 0 w 3799456"/>
              <a:gd name="connsiteY2" fmla="*/ 0 h 3949888"/>
              <a:gd name="connsiteX3" fmla="*/ 3799083 w 3799456"/>
              <a:gd name="connsiteY3" fmla="*/ 1419481 h 3949888"/>
              <a:gd name="connsiteX4" fmla="*/ 3799083 w 3799456"/>
              <a:gd name="connsiteY4" fmla="*/ 1922517 h 3949888"/>
              <a:gd name="connsiteX5" fmla="*/ 1298869 w 3799456"/>
              <a:gd name="connsiteY5" fmla="*/ 3256460 h 3949888"/>
              <a:gd name="connsiteX6" fmla="*/ 1298868 w 3799456"/>
              <a:gd name="connsiteY6" fmla="*/ 3565057 h 3949888"/>
              <a:gd name="connsiteX7" fmla="*/ 692746 w 3799456"/>
              <a:gd name="connsiteY7" fmla="*/ 3071238 h 3949888"/>
              <a:gd name="connsiteX8" fmla="*/ 1270004 w 3799456"/>
              <a:gd name="connsiteY8" fmla="*/ 2473689 h 3949888"/>
              <a:gd name="connsiteX9" fmla="*/ 1298868 w 3799456"/>
              <a:gd name="connsiteY9" fmla="*/ 2753424 h 3949888"/>
              <a:gd name="connsiteX10" fmla="*/ 3738968 w 3799456"/>
              <a:gd name="connsiteY10" fmla="*/ 1670999 h 3949888"/>
              <a:gd name="connsiteX0" fmla="*/ 0 w 3799456"/>
              <a:gd name="connsiteY0" fmla="*/ 3090480 h 3949888"/>
              <a:gd name="connsiteX1" fmla="*/ 1298868 w 3799456"/>
              <a:gd name="connsiteY1" fmla="*/ 2464068 h 3949888"/>
              <a:gd name="connsiteX2" fmla="*/ 1298868 w 3799456"/>
              <a:gd name="connsiteY2" fmla="*/ 2753424 h 3949888"/>
              <a:gd name="connsiteX3" fmla="*/ 3738968 w 3799456"/>
              <a:gd name="connsiteY3" fmla="*/ 1670999 h 3949888"/>
              <a:gd name="connsiteX4" fmla="*/ 1298867 w 3799456"/>
              <a:gd name="connsiteY4" fmla="*/ 3256460 h 3949888"/>
              <a:gd name="connsiteX5" fmla="*/ 1298868 w 3799456"/>
              <a:gd name="connsiteY5" fmla="*/ 3949888 h 3949888"/>
              <a:gd name="connsiteX6" fmla="*/ 0 w 3799456"/>
              <a:gd name="connsiteY6" fmla="*/ 3090480 h 3949888"/>
              <a:gd name="connsiteX0" fmla="*/ 3799083 w 3799456"/>
              <a:gd name="connsiteY0" fmla="*/ 1922517 h 3949888"/>
              <a:gd name="connsiteX1" fmla="*/ 0 w 3799456"/>
              <a:gd name="connsiteY1" fmla="*/ 503036 h 3949888"/>
              <a:gd name="connsiteX2" fmla="*/ 0 w 3799456"/>
              <a:gd name="connsiteY2" fmla="*/ 0 h 3949888"/>
              <a:gd name="connsiteX3" fmla="*/ 3799083 w 3799456"/>
              <a:gd name="connsiteY3" fmla="*/ 1419481 h 3949888"/>
              <a:gd name="connsiteX4" fmla="*/ 3799083 w 3799456"/>
              <a:gd name="connsiteY4" fmla="*/ 1922517 h 3949888"/>
              <a:gd name="connsiteX0" fmla="*/ 3799083 w 3799456"/>
              <a:gd name="connsiteY0" fmla="*/ 1922517 h 3949888"/>
              <a:gd name="connsiteX1" fmla="*/ 0 w 3799456"/>
              <a:gd name="connsiteY1" fmla="*/ 503036 h 3949888"/>
              <a:gd name="connsiteX2" fmla="*/ 0 w 3799456"/>
              <a:gd name="connsiteY2" fmla="*/ 0 h 3949888"/>
              <a:gd name="connsiteX3" fmla="*/ 3799083 w 3799456"/>
              <a:gd name="connsiteY3" fmla="*/ 1419481 h 3949888"/>
              <a:gd name="connsiteX4" fmla="*/ 3799083 w 3799456"/>
              <a:gd name="connsiteY4" fmla="*/ 1922517 h 3949888"/>
              <a:gd name="connsiteX5" fmla="*/ 1298869 w 3799456"/>
              <a:gd name="connsiteY5" fmla="*/ 3256460 h 3949888"/>
              <a:gd name="connsiteX6" fmla="*/ 1298868 w 3799456"/>
              <a:gd name="connsiteY6" fmla="*/ 3565057 h 3949888"/>
              <a:gd name="connsiteX7" fmla="*/ 692746 w 3799456"/>
              <a:gd name="connsiteY7" fmla="*/ 3071238 h 3949888"/>
              <a:gd name="connsiteX8" fmla="*/ 1270004 w 3799456"/>
              <a:gd name="connsiteY8" fmla="*/ 2473689 h 3949888"/>
              <a:gd name="connsiteX9" fmla="*/ 1298868 w 3799456"/>
              <a:gd name="connsiteY9" fmla="*/ 2753424 h 3949888"/>
              <a:gd name="connsiteX10" fmla="*/ 3738968 w 3799456"/>
              <a:gd name="connsiteY10" fmla="*/ 1670999 h 3949888"/>
              <a:gd name="connsiteX0" fmla="*/ 692746 w 3799456"/>
              <a:gd name="connsiteY0" fmla="*/ 3071238 h 3949888"/>
              <a:gd name="connsiteX1" fmla="*/ 1298868 w 3799456"/>
              <a:gd name="connsiteY1" fmla="*/ 2464068 h 3949888"/>
              <a:gd name="connsiteX2" fmla="*/ 1298868 w 3799456"/>
              <a:gd name="connsiteY2" fmla="*/ 2753424 h 3949888"/>
              <a:gd name="connsiteX3" fmla="*/ 3738968 w 3799456"/>
              <a:gd name="connsiteY3" fmla="*/ 1670999 h 3949888"/>
              <a:gd name="connsiteX4" fmla="*/ 1298867 w 3799456"/>
              <a:gd name="connsiteY4" fmla="*/ 3256460 h 3949888"/>
              <a:gd name="connsiteX5" fmla="*/ 1298868 w 3799456"/>
              <a:gd name="connsiteY5" fmla="*/ 3949888 h 3949888"/>
              <a:gd name="connsiteX6" fmla="*/ 692746 w 3799456"/>
              <a:gd name="connsiteY6" fmla="*/ 3071238 h 3949888"/>
              <a:gd name="connsiteX0" fmla="*/ 3799083 w 3799456"/>
              <a:gd name="connsiteY0" fmla="*/ 1922517 h 3949888"/>
              <a:gd name="connsiteX1" fmla="*/ 0 w 3799456"/>
              <a:gd name="connsiteY1" fmla="*/ 503036 h 3949888"/>
              <a:gd name="connsiteX2" fmla="*/ 0 w 3799456"/>
              <a:gd name="connsiteY2" fmla="*/ 0 h 3949888"/>
              <a:gd name="connsiteX3" fmla="*/ 3799083 w 3799456"/>
              <a:gd name="connsiteY3" fmla="*/ 1419481 h 3949888"/>
              <a:gd name="connsiteX4" fmla="*/ 3799083 w 3799456"/>
              <a:gd name="connsiteY4" fmla="*/ 1922517 h 3949888"/>
              <a:gd name="connsiteX0" fmla="*/ 3799083 w 3799456"/>
              <a:gd name="connsiteY0" fmla="*/ 1922517 h 3949888"/>
              <a:gd name="connsiteX1" fmla="*/ 0 w 3799456"/>
              <a:gd name="connsiteY1" fmla="*/ 503036 h 3949888"/>
              <a:gd name="connsiteX2" fmla="*/ 0 w 3799456"/>
              <a:gd name="connsiteY2" fmla="*/ 0 h 3949888"/>
              <a:gd name="connsiteX3" fmla="*/ 3799083 w 3799456"/>
              <a:gd name="connsiteY3" fmla="*/ 1419481 h 3949888"/>
              <a:gd name="connsiteX4" fmla="*/ 3799083 w 3799456"/>
              <a:gd name="connsiteY4" fmla="*/ 1922517 h 3949888"/>
              <a:gd name="connsiteX5" fmla="*/ 1298869 w 3799456"/>
              <a:gd name="connsiteY5" fmla="*/ 3256460 h 3949888"/>
              <a:gd name="connsiteX6" fmla="*/ 1298868 w 3799456"/>
              <a:gd name="connsiteY6" fmla="*/ 3565057 h 3949888"/>
              <a:gd name="connsiteX7" fmla="*/ 692746 w 3799456"/>
              <a:gd name="connsiteY7" fmla="*/ 3071238 h 3949888"/>
              <a:gd name="connsiteX8" fmla="*/ 1270004 w 3799456"/>
              <a:gd name="connsiteY8" fmla="*/ 2473689 h 3949888"/>
              <a:gd name="connsiteX9" fmla="*/ 1298868 w 3799456"/>
              <a:gd name="connsiteY9" fmla="*/ 2753424 h 3949888"/>
              <a:gd name="connsiteX10" fmla="*/ 3738968 w 3799456"/>
              <a:gd name="connsiteY10" fmla="*/ 1670999 h 3949888"/>
              <a:gd name="connsiteX0" fmla="*/ 692746 w 3799456"/>
              <a:gd name="connsiteY0" fmla="*/ 3071238 h 3949888"/>
              <a:gd name="connsiteX1" fmla="*/ 1298868 w 3799456"/>
              <a:gd name="connsiteY1" fmla="*/ 2464068 h 3949888"/>
              <a:gd name="connsiteX2" fmla="*/ 1298868 w 3799456"/>
              <a:gd name="connsiteY2" fmla="*/ 2753424 h 3949888"/>
              <a:gd name="connsiteX3" fmla="*/ 3738968 w 3799456"/>
              <a:gd name="connsiteY3" fmla="*/ 1670999 h 3949888"/>
              <a:gd name="connsiteX4" fmla="*/ 1298867 w 3799456"/>
              <a:gd name="connsiteY4" fmla="*/ 3256460 h 3949888"/>
              <a:gd name="connsiteX5" fmla="*/ 1298868 w 3799456"/>
              <a:gd name="connsiteY5" fmla="*/ 3949888 h 3949888"/>
              <a:gd name="connsiteX6" fmla="*/ 692746 w 3799456"/>
              <a:gd name="connsiteY6" fmla="*/ 3071238 h 3949888"/>
              <a:gd name="connsiteX0" fmla="*/ 3799083 w 3799456"/>
              <a:gd name="connsiteY0" fmla="*/ 1922517 h 3949888"/>
              <a:gd name="connsiteX1" fmla="*/ 0 w 3799456"/>
              <a:gd name="connsiteY1" fmla="*/ 503036 h 3949888"/>
              <a:gd name="connsiteX2" fmla="*/ 0 w 3799456"/>
              <a:gd name="connsiteY2" fmla="*/ 0 h 3949888"/>
              <a:gd name="connsiteX3" fmla="*/ 3799083 w 3799456"/>
              <a:gd name="connsiteY3" fmla="*/ 1419481 h 3949888"/>
              <a:gd name="connsiteX4" fmla="*/ 3799083 w 3799456"/>
              <a:gd name="connsiteY4" fmla="*/ 1922517 h 3949888"/>
              <a:gd name="connsiteX0" fmla="*/ 3799083 w 3799456"/>
              <a:gd name="connsiteY0" fmla="*/ 1922517 h 3949888"/>
              <a:gd name="connsiteX1" fmla="*/ 0 w 3799456"/>
              <a:gd name="connsiteY1" fmla="*/ 503036 h 3949888"/>
              <a:gd name="connsiteX2" fmla="*/ 0 w 3799456"/>
              <a:gd name="connsiteY2" fmla="*/ 0 h 3949888"/>
              <a:gd name="connsiteX3" fmla="*/ 3799083 w 3799456"/>
              <a:gd name="connsiteY3" fmla="*/ 1419481 h 3949888"/>
              <a:gd name="connsiteX4" fmla="*/ 3799083 w 3799456"/>
              <a:gd name="connsiteY4" fmla="*/ 1922517 h 3949888"/>
              <a:gd name="connsiteX5" fmla="*/ 1298869 w 3799456"/>
              <a:gd name="connsiteY5" fmla="*/ 3256460 h 3949888"/>
              <a:gd name="connsiteX6" fmla="*/ 1298868 w 3799456"/>
              <a:gd name="connsiteY6" fmla="*/ 3565057 h 3949888"/>
              <a:gd name="connsiteX7" fmla="*/ 692746 w 3799456"/>
              <a:gd name="connsiteY7" fmla="*/ 3071238 h 3949888"/>
              <a:gd name="connsiteX8" fmla="*/ 1260383 w 3799456"/>
              <a:gd name="connsiteY8" fmla="*/ 2444827 h 3949888"/>
              <a:gd name="connsiteX9" fmla="*/ 1298868 w 3799456"/>
              <a:gd name="connsiteY9" fmla="*/ 2753424 h 3949888"/>
              <a:gd name="connsiteX10" fmla="*/ 3738968 w 3799456"/>
              <a:gd name="connsiteY10" fmla="*/ 1670999 h 3949888"/>
              <a:gd name="connsiteX0" fmla="*/ 692746 w 3799456"/>
              <a:gd name="connsiteY0" fmla="*/ 3071238 h 3949888"/>
              <a:gd name="connsiteX1" fmla="*/ 1298868 w 3799456"/>
              <a:gd name="connsiteY1" fmla="*/ 2464068 h 3949888"/>
              <a:gd name="connsiteX2" fmla="*/ 1298868 w 3799456"/>
              <a:gd name="connsiteY2" fmla="*/ 2753424 h 3949888"/>
              <a:gd name="connsiteX3" fmla="*/ 3738968 w 3799456"/>
              <a:gd name="connsiteY3" fmla="*/ 1670999 h 3949888"/>
              <a:gd name="connsiteX4" fmla="*/ 1298867 w 3799456"/>
              <a:gd name="connsiteY4" fmla="*/ 3256460 h 3949888"/>
              <a:gd name="connsiteX5" fmla="*/ 1298868 w 3799456"/>
              <a:gd name="connsiteY5" fmla="*/ 3949888 h 3949888"/>
              <a:gd name="connsiteX6" fmla="*/ 692746 w 3799456"/>
              <a:gd name="connsiteY6" fmla="*/ 3071238 h 3949888"/>
              <a:gd name="connsiteX0" fmla="*/ 3799083 w 3799456"/>
              <a:gd name="connsiteY0" fmla="*/ 1922517 h 3949888"/>
              <a:gd name="connsiteX1" fmla="*/ 0 w 3799456"/>
              <a:gd name="connsiteY1" fmla="*/ 503036 h 3949888"/>
              <a:gd name="connsiteX2" fmla="*/ 0 w 3799456"/>
              <a:gd name="connsiteY2" fmla="*/ 0 h 3949888"/>
              <a:gd name="connsiteX3" fmla="*/ 3799083 w 3799456"/>
              <a:gd name="connsiteY3" fmla="*/ 1419481 h 3949888"/>
              <a:gd name="connsiteX4" fmla="*/ 3799083 w 3799456"/>
              <a:gd name="connsiteY4" fmla="*/ 1922517 h 3949888"/>
              <a:gd name="connsiteX0" fmla="*/ 3799083 w 3799456"/>
              <a:gd name="connsiteY0" fmla="*/ 1922517 h 3949888"/>
              <a:gd name="connsiteX1" fmla="*/ 0 w 3799456"/>
              <a:gd name="connsiteY1" fmla="*/ 503036 h 3949888"/>
              <a:gd name="connsiteX2" fmla="*/ 0 w 3799456"/>
              <a:gd name="connsiteY2" fmla="*/ 0 h 3949888"/>
              <a:gd name="connsiteX3" fmla="*/ 3799083 w 3799456"/>
              <a:gd name="connsiteY3" fmla="*/ 1419481 h 3949888"/>
              <a:gd name="connsiteX4" fmla="*/ 3799083 w 3799456"/>
              <a:gd name="connsiteY4" fmla="*/ 1922517 h 3949888"/>
              <a:gd name="connsiteX5" fmla="*/ 1298869 w 3799456"/>
              <a:gd name="connsiteY5" fmla="*/ 3256460 h 3949888"/>
              <a:gd name="connsiteX6" fmla="*/ 1298868 w 3799456"/>
              <a:gd name="connsiteY6" fmla="*/ 3565057 h 3949888"/>
              <a:gd name="connsiteX7" fmla="*/ 692746 w 3799456"/>
              <a:gd name="connsiteY7" fmla="*/ 3071238 h 3949888"/>
              <a:gd name="connsiteX8" fmla="*/ 1289247 w 3799456"/>
              <a:gd name="connsiteY8" fmla="*/ 2464068 h 3949888"/>
              <a:gd name="connsiteX9" fmla="*/ 1298868 w 3799456"/>
              <a:gd name="connsiteY9" fmla="*/ 2753424 h 3949888"/>
              <a:gd name="connsiteX10" fmla="*/ 3738968 w 3799456"/>
              <a:gd name="connsiteY10" fmla="*/ 1670999 h 3949888"/>
              <a:gd name="connsiteX0" fmla="*/ 692746 w 3799456"/>
              <a:gd name="connsiteY0" fmla="*/ 3071238 h 3593920"/>
              <a:gd name="connsiteX1" fmla="*/ 1298868 w 3799456"/>
              <a:gd name="connsiteY1" fmla="*/ 2464068 h 3593920"/>
              <a:gd name="connsiteX2" fmla="*/ 1298868 w 3799456"/>
              <a:gd name="connsiteY2" fmla="*/ 2753424 h 3593920"/>
              <a:gd name="connsiteX3" fmla="*/ 3738968 w 3799456"/>
              <a:gd name="connsiteY3" fmla="*/ 1670999 h 3593920"/>
              <a:gd name="connsiteX4" fmla="*/ 1298867 w 3799456"/>
              <a:gd name="connsiteY4" fmla="*/ 3256460 h 3593920"/>
              <a:gd name="connsiteX5" fmla="*/ 1318111 w 3799456"/>
              <a:gd name="connsiteY5" fmla="*/ 3593920 h 3593920"/>
              <a:gd name="connsiteX6" fmla="*/ 692746 w 3799456"/>
              <a:gd name="connsiteY6" fmla="*/ 3071238 h 3593920"/>
              <a:gd name="connsiteX0" fmla="*/ 3799083 w 3799456"/>
              <a:gd name="connsiteY0" fmla="*/ 1922517 h 3593920"/>
              <a:gd name="connsiteX1" fmla="*/ 0 w 3799456"/>
              <a:gd name="connsiteY1" fmla="*/ 503036 h 3593920"/>
              <a:gd name="connsiteX2" fmla="*/ 0 w 3799456"/>
              <a:gd name="connsiteY2" fmla="*/ 0 h 3593920"/>
              <a:gd name="connsiteX3" fmla="*/ 3799083 w 3799456"/>
              <a:gd name="connsiteY3" fmla="*/ 1419481 h 3593920"/>
              <a:gd name="connsiteX4" fmla="*/ 3799083 w 3799456"/>
              <a:gd name="connsiteY4" fmla="*/ 1922517 h 3593920"/>
              <a:gd name="connsiteX0" fmla="*/ 3799083 w 3799456"/>
              <a:gd name="connsiteY0" fmla="*/ 1922517 h 3593920"/>
              <a:gd name="connsiteX1" fmla="*/ 0 w 3799456"/>
              <a:gd name="connsiteY1" fmla="*/ 503036 h 3593920"/>
              <a:gd name="connsiteX2" fmla="*/ 0 w 3799456"/>
              <a:gd name="connsiteY2" fmla="*/ 0 h 3593920"/>
              <a:gd name="connsiteX3" fmla="*/ 3799083 w 3799456"/>
              <a:gd name="connsiteY3" fmla="*/ 1419481 h 3593920"/>
              <a:gd name="connsiteX4" fmla="*/ 3799083 w 3799456"/>
              <a:gd name="connsiteY4" fmla="*/ 1922517 h 3593920"/>
              <a:gd name="connsiteX5" fmla="*/ 1298869 w 3799456"/>
              <a:gd name="connsiteY5" fmla="*/ 3256460 h 3593920"/>
              <a:gd name="connsiteX6" fmla="*/ 1298868 w 3799456"/>
              <a:gd name="connsiteY6" fmla="*/ 3565057 h 3593920"/>
              <a:gd name="connsiteX7" fmla="*/ 692746 w 3799456"/>
              <a:gd name="connsiteY7" fmla="*/ 3071238 h 3593920"/>
              <a:gd name="connsiteX8" fmla="*/ 1289247 w 3799456"/>
              <a:gd name="connsiteY8" fmla="*/ 2464068 h 3593920"/>
              <a:gd name="connsiteX9" fmla="*/ 1298868 w 3799456"/>
              <a:gd name="connsiteY9" fmla="*/ 2753424 h 3593920"/>
              <a:gd name="connsiteX10" fmla="*/ 3738968 w 3799456"/>
              <a:gd name="connsiteY10" fmla="*/ 1670999 h 3593920"/>
              <a:gd name="connsiteX0" fmla="*/ 692746 w 3799456"/>
              <a:gd name="connsiteY0" fmla="*/ 3071238 h 3593920"/>
              <a:gd name="connsiteX1" fmla="*/ 1298868 w 3799456"/>
              <a:gd name="connsiteY1" fmla="*/ 2464068 h 3593920"/>
              <a:gd name="connsiteX2" fmla="*/ 1298868 w 3799456"/>
              <a:gd name="connsiteY2" fmla="*/ 2753424 h 3593920"/>
              <a:gd name="connsiteX3" fmla="*/ 3738968 w 3799456"/>
              <a:gd name="connsiteY3" fmla="*/ 1670999 h 3593920"/>
              <a:gd name="connsiteX4" fmla="*/ 1298867 w 3799456"/>
              <a:gd name="connsiteY4" fmla="*/ 3256460 h 3593920"/>
              <a:gd name="connsiteX5" fmla="*/ 1318111 w 3799456"/>
              <a:gd name="connsiteY5" fmla="*/ 3593920 h 3593920"/>
              <a:gd name="connsiteX6" fmla="*/ 692746 w 3799456"/>
              <a:gd name="connsiteY6" fmla="*/ 3071238 h 3593920"/>
              <a:gd name="connsiteX0" fmla="*/ 3799083 w 3799456"/>
              <a:gd name="connsiteY0" fmla="*/ 1922517 h 3593920"/>
              <a:gd name="connsiteX1" fmla="*/ 0 w 3799456"/>
              <a:gd name="connsiteY1" fmla="*/ 503036 h 3593920"/>
              <a:gd name="connsiteX2" fmla="*/ 0 w 3799456"/>
              <a:gd name="connsiteY2" fmla="*/ 0 h 3593920"/>
              <a:gd name="connsiteX3" fmla="*/ 3799083 w 3799456"/>
              <a:gd name="connsiteY3" fmla="*/ 1419481 h 3593920"/>
              <a:gd name="connsiteX4" fmla="*/ 3799083 w 3799456"/>
              <a:gd name="connsiteY4" fmla="*/ 1922517 h 3593920"/>
              <a:gd name="connsiteX0" fmla="*/ 3799083 w 3799456"/>
              <a:gd name="connsiteY0" fmla="*/ 1922517 h 3593920"/>
              <a:gd name="connsiteX1" fmla="*/ 0 w 3799456"/>
              <a:gd name="connsiteY1" fmla="*/ 503036 h 3593920"/>
              <a:gd name="connsiteX2" fmla="*/ 0 w 3799456"/>
              <a:gd name="connsiteY2" fmla="*/ 0 h 3593920"/>
              <a:gd name="connsiteX3" fmla="*/ 3799083 w 3799456"/>
              <a:gd name="connsiteY3" fmla="*/ 1419481 h 3593920"/>
              <a:gd name="connsiteX4" fmla="*/ 3799083 w 3799456"/>
              <a:gd name="connsiteY4" fmla="*/ 1922517 h 3593920"/>
              <a:gd name="connsiteX5" fmla="*/ 1298869 w 3799456"/>
              <a:gd name="connsiteY5" fmla="*/ 3256460 h 3593920"/>
              <a:gd name="connsiteX6" fmla="*/ 1298868 w 3799456"/>
              <a:gd name="connsiteY6" fmla="*/ 3565057 h 3593920"/>
              <a:gd name="connsiteX7" fmla="*/ 692746 w 3799456"/>
              <a:gd name="connsiteY7" fmla="*/ 3071238 h 3593920"/>
              <a:gd name="connsiteX8" fmla="*/ 1308490 w 3799456"/>
              <a:gd name="connsiteY8" fmla="*/ 2454447 h 3593920"/>
              <a:gd name="connsiteX9" fmla="*/ 1298868 w 3799456"/>
              <a:gd name="connsiteY9" fmla="*/ 2753424 h 3593920"/>
              <a:gd name="connsiteX10" fmla="*/ 3738968 w 3799456"/>
              <a:gd name="connsiteY10" fmla="*/ 1670999 h 3593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799456" h="3593920" stroke="0" extrusionOk="0">
                <a:moveTo>
                  <a:pt x="692746" y="3071238"/>
                </a:moveTo>
                <a:lnTo>
                  <a:pt x="1298868" y="2464068"/>
                </a:lnTo>
                <a:lnTo>
                  <a:pt x="1298868" y="2753424"/>
                </a:lnTo>
                <a:cubicBezTo>
                  <a:pt x="2569949" y="2580640"/>
                  <a:pt x="3499303" y="2168380"/>
                  <a:pt x="3738968" y="1670999"/>
                </a:cubicBezTo>
                <a:cubicBezTo>
                  <a:pt x="4066598" y="2350935"/>
                  <a:pt x="3036476" y="3020259"/>
                  <a:pt x="1298867" y="3256460"/>
                </a:cubicBezTo>
                <a:cubicBezTo>
                  <a:pt x="1298867" y="3487603"/>
                  <a:pt x="1318111" y="3362777"/>
                  <a:pt x="1318111" y="3593920"/>
                </a:cubicBezTo>
                <a:lnTo>
                  <a:pt x="692746" y="3071238"/>
                </a:lnTo>
                <a:close/>
              </a:path>
              <a:path w="3799456" h="3593920" fill="darkenLess" stroke="0" extrusionOk="0">
                <a:moveTo>
                  <a:pt x="3799083" y="1922517"/>
                </a:moveTo>
                <a:cubicBezTo>
                  <a:pt x="3799083" y="1138559"/>
                  <a:pt x="2098176" y="503036"/>
                  <a:pt x="0" y="503036"/>
                </a:cubicBezTo>
                <a:lnTo>
                  <a:pt x="0" y="0"/>
                </a:lnTo>
                <a:cubicBezTo>
                  <a:pt x="2098176" y="0"/>
                  <a:pt x="3799083" y="635523"/>
                  <a:pt x="3799083" y="1419481"/>
                </a:cubicBezTo>
                <a:lnTo>
                  <a:pt x="3799083" y="1922517"/>
                </a:lnTo>
                <a:close/>
              </a:path>
              <a:path w="3799456" h="3593920" fill="none" extrusionOk="0">
                <a:moveTo>
                  <a:pt x="3799083" y="1922517"/>
                </a:moveTo>
                <a:cubicBezTo>
                  <a:pt x="3799083" y="1138559"/>
                  <a:pt x="2098176" y="503036"/>
                  <a:pt x="0" y="503036"/>
                </a:cubicBezTo>
                <a:lnTo>
                  <a:pt x="0" y="0"/>
                </a:lnTo>
                <a:cubicBezTo>
                  <a:pt x="2098176" y="0"/>
                  <a:pt x="3799083" y="635523"/>
                  <a:pt x="3799083" y="1419481"/>
                </a:cubicBezTo>
                <a:lnTo>
                  <a:pt x="3799083" y="1922517"/>
                </a:lnTo>
                <a:cubicBezTo>
                  <a:pt x="3799083" y="2519337"/>
                  <a:pt x="2799935" y="3052413"/>
                  <a:pt x="1298869" y="3256460"/>
                </a:cubicBezTo>
                <a:cubicBezTo>
                  <a:pt x="1298869" y="3487603"/>
                  <a:pt x="1298868" y="3333914"/>
                  <a:pt x="1298868" y="3565057"/>
                </a:cubicBezTo>
                <a:lnTo>
                  <a:pt x="692746" y="3071238"/>
                </a:lnTo>
                <a:lnTo>
                  <a:pt x="1308490" y="2454447"/>
                </a:lnTo>
                <a:cubicBezTo>
                  <a:pt x="1308490" y="2685590"/>
                  <a:pt x="1298868" y="2522281"/>
                  <a:pt x="1298868" y="2753424"/>
                </a:cubicBezTo>
                <a:cubicBezTo>
                  <a:pt x="2569949" y="2580640"/>
                  <a:pt x="3499303" y="2168380"/>
                  <a:pt x="3738968" y="1670999"/>
                </a:cubicBezTo>
              </a:path>
            </a:pathLst>
          </a:custGeom>
          <a:ln>
            <a:headEnd type="none" w="med" len="med"/>
            <a:tailEnd type="none" w="med" len="med"/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514350"/>
            <a:endParaRPr lang="en-US" sz="1400" dirty="0" err="1" smtClean="0">
              <a:solidFill>
                <a:schemeClr val="bg1"/>
              </a:solidFill>
              <a:ea typeface="Arial" pitchFamily="-107" charset="0"/>
              <a:cs typeface="Arial" pitchFamily="-107" charset="0"/>
              <a:sym typeface="Arial" pitchFamily="-107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88118" y="2968133"/>
            <a:ext cx="3603038" cy="2088444"/>
          </a:xfrm>
          <a:prstGeom prst="rect">
            <a:avLst/>
          </a:prstGeom>
          <a:effectLst>
            <a:glow rad="228600">
              <a:srgbClr val="990000">
                <a:alpha val="87000"/>
              </a:srgbClr>
            </a:glow>
          </a:effectLst>
        </p:spPr>
      </p:pic>
      <p:sp>
        <p:nvSpPr>
          <p:cNvPr id="28" name="Curved Left Arrow 8"/>
          <p:cNvSpPr/>
          <p:nvPr/>
        </p:nvSpPr>
        <p:spPr bwMode="auto">
          <a:xfrm>
            <a:off x="4579816" y="1539848"/>
            <a:ext cx="4328639" cy="3593920"/>
          </a:xfrm>
          <a:custGeom>
            <a:avLst/>
            <a:gdLst>
              <a:gd name="connsiteX0" fmla="*/ 0 w 3799083"/>
              <a:gd name="connsiteY0" fmla="*/ 3090480 h 4035426"/>
              <a:gd name="connsiteX1" fmla="*/ 1298868 w 3799083"/>
              <a:gd name="connsiteY1" fmla="*/ 2059996 h 4035426"/>
              <a:gd name="connsiteX2" fmla="*/ 1298868 w 3799083"/>
              <a:gd name="connsiteY2" fmla="*/ 2753424 h 4035426"/>
              <a:gd name="connsiteX3" fmla="*/ 3738968 w 3799083"/>
              <a:gd name="connsiteY3" fmla="*/ 1670999 h 4035426"/>
              <a:gd name="connsiteX4" fmla="*/ 1298867 w 3799083"/>
              <a:gd name="connsiteY4" fmla="*/ 3256460 h 4035426"/>
              <a:gd name="connsiteX5" fmla="*/ 1298868 w 3799083"/>
              <a:gd name="connsiteY5" fmla="*/ 3949888 h 4035426"/>
              <a:gd name="connsiteX6" fmla="*/ 0 w 3799083"/>
              <a:gd name="connsiteY6" fmla="*/ 3090480 h 4035426"/>
              <a:gd name="connsiteX0" fmla="*/ 3799083 w 3799083"/>
              <a:gd name="connsiteY0" fmla="*/ 1922517 h 4035426"/>
              <a:gd name="connsiteX1" fmla="*/ 0 w 3799083"/>
              <a:gd name="connsiteY1" fmla="*/ 503036 h 4035426"/>
              <a:gd name="connsiteX2" fmla="*/ 0 w 3799083"/>
              <a:gd name="connsiteY2" fmla="*/ 0 h 4035426"/>
              <a:gd name="connsiteX3" fmla="*/ 3799083 w 3799083"/>
              <a:gd name="connsiteY3" fmla="*/ 1419481 h 4035426"/>
              <a:gd name="connsiteX4" fmla="*/ 3799083 w 3799083"/>
              <a:gd name="connsiteY4" fmla="*/ 1922517 h 4035426"/>
              <a:gd name="connsiteX0" fmla="*/ 3799083 w 3799083"/>
              <a:gd name="connsiteY0" fmla="*/ 1922517 h 4035426"/>
              <a:gd name="connsiteX1" fmla="*/ 0 w 3799083"/>
              <a:gd name="connsiteY1" fmla="*/ 503036 h 4035426"/>
              <a:gd name="connsiteX2" fmla="*/ 0 w 3799083"/>
              <a:gd name="connsiteY2" fmla="*/ 0 h 4035426"/>
              <a:gd name="connsiteX3" fmla="*/ 3799083 w 3799083"/>
              <a:gd name="connsiteY3" fmla="*/ 1419481 h 4035426"/>
              <a:gd name="connsiteX4" fmla="*/ 3799083 w 3799083"/>
              <a:gd name="connsiteY4" fmla="*/ 1922517 h 4035426"/>
              <a:gd name="connsiteX5" fmla="*/ 1298869 w 3799083"/>
              <a:gd name="connsiteY5" fmla="*/ 3256460 h 4035426"/>
              <a:gd name="connsiteX6" fmla="*/ 1298868 w 3799083"/>
              <a:gd name="connsiteY6" fmla="*/ 3949888 h 4035426"/>
              <a:gd name="connsiteX7" fmla="*/ 0 w 3799083"/>
              <a:gd name="connsiteY7" fmla="*/ 3090480 h 4035426"/>
              <a:gd name="connsiteX8" fmla="*/ 1298868 w 3799083"/>
              <a:gd name="connsiteY8" fmla="*/ 2059996 h 4035426"/>
              <a:gd name="connsiteX9" fmla="*/ 1298868 w 3799083"/>
              <a:gd name="connsiteY9" fmla="*/ 2753424 h 4035426"/>
              <a:gd name="connsiteX10" fmla="*/ 3738968 w 3799083"/>
              <a:gd name="connsiteY10" fmla="*/ 1670999 h 4035426"/>
              <a:gd name="connsiteX0" fmla="*/ 0 w 3799456"/>
              <a:gd name="connsiteY0" fmla="*/ 3090480 h 3949888"/>
              <a:gd name="connsiteX1" fmla="*/ 1298868 w 3799456"/>
              <a:gd name="connsiteY1" fmla="*/ 2059996 h 3949888"/>
              <a:gd name="connsiteX2" fmla="*/ 1298868 w 3799456"/>
              <a:gd name="connsiteY2" fmla="*/ 2753424 h 3949888"/>
              <a:gd name="connsiteX3" fmla="*/ 3738968 w 3799456"/>
              <a:gd name="connsiteY3" fmla="*/ 1670999 h 3949888"/>
              <a:gd name="connsiteX4" fmla="*/ 1298867 w 3799456"/>
              <a:gd name="connsiteY4" fmla="*/ 3256460 h 3949888"/>
              <a:gd name="connsiteX5" fmla="*/ 1298868 w 3799456"/>
              <a:gd name="connsiteY5" fmla="*/ 3949888 h 3949888"/>
              <a:gd name="connsiteX6" fmla="*/ 0 w 3799456"/>
              <a:gd name="connsiteY6" fmla="*/ 3090480 h 3949888"/>
              <a:gd name="connsiteX0" fmla="*/ 3799083 w 3799456"/>
              <a:gd name="connsiteY0" fmla="*/ 1922517 h 3949888"/>
              <a:gd name="connsiteX1" fmla="*/ 0 w 3799456"/>
              <a:gd name="connsiteY1" fmla="*/ 503036 h 3949888"/>
              <a:gd name="connsiteX2" fmla="*/ 0 w 3799456"/>
              <a:gd name="connsiteY2" fmla="*/ 0 h 3949888"/>
              <a:gd name="connsiteX3" fmla="*/ 3799083 w 3799456"/>
              <a:gd name="connsiteY3" fmla="*/ 1419481 h 3949888"/>
              <a:gd name="connsiteX4" fmla="*/ 3799083 w 3799456"/>
              <a:gd name="connsiteY4" fmla="*/ 1922517 h 3949888"/>
              <a:gd name="connsiteX0" fmla="*/ 3799083 w 3799456"/>
              <a:gd name="connsiteY0" fmla="*/ 1922517 h 3949888"/>
              <a:gd name="connsiteX1" fmla="*/ 0 w 3799456"/>
              <a:gd name="connsiteY1" fmla="*/ 503036 h 3949888"/>
              <a:gd name="connsiteX2" fmla="*/ 0 w 3799456"/>
              <a:gd name="connsiteY2" fmla="*/ 0 h 3949888"/>
              <a:gd name="connsiteX3" fmla="*/ 3799083 w 3799456"/>
              <a:gd name="connsiteY3" fmla="*/ 1419481 h 3949888"/>
              <a:gd name="connsiteX4" fmla="*/ 3799083 w 3799456"/>
              <a:gd name="connsiteY4" fmla="*/ 1922517 h 3949888"/>
              <a:gd name="connsiteX5" fmla="*/ 1298869 w 3799456"/>
              <a:gd name="connsiteY5" fmla="*/ 3256460 h 3949888"/>
              <a:gd name="connsiteX6" fmla="*/ 1298868 w 3799456"/>
              <a:gd name="connsiteY6" fmla="*/ 3949888 h 3949888"/>
              <a:gd name="connsiteX7" fmla="*/ 0 w 3799456"/>
              <a:gd name="connsiteY7" fmla="*/ 3090480 h 3949888"/>
              <a:gd name="connsiteX8" fmla="*/ 1270004 w 3799456"/>
              <a:gd name="connsiteY8" fmla="*/ 2473689 h 3949888"/>
              <a:gd name="connsiteX9" fmla="*/ 1298868 w 3799456"/>
              <a:gd name="connsiteY9" fmla="*/ 2753424 h 3949888"/>
              <a:gd name="connsiteX10" fmla="*/ 3738968 w 3799456"/>
              <a:gd name="connsiteY10" fmla="*/ 1670999 h 3949888"/>
              <a:gd name="connsiteX0" fmla="*/ 0 w 3799456"/>
              <a:gd name="connsiteY0" fmla="*/ 3090480 h 3949888"/>
              <a:gd name="connsiteX1" fmla="*/ 1298868 w 3799456"/>
              <a:gd name="connsiteY1" fmla="*/ 2059996 h 3949888"/>
              <a:gd name="connsiteX2" fmla="*/ 1298868 w 3799456"/>
              <a:gd name="connsiteY2" fmla="*/ 2753424 h 3949888"/>
              <a:gd name="connsiteX3" fmla="*/ 3738968 w 3799456"/>
              <a:gd name="connsiteY3" fmla="*/ 1670999 h 3949888"/>
              <a:gd name="connsiteX4" fmla="*/ 1298867 w 3799456"/>
              <a:gd name="connsiteY4" fmla="*/ 3256460 h 3949888"/>
              <a:gd name="connsiteX5" fmla="*/ 1298868 w 3799456"/>
              <a:gd name="connsiteY5" fmla="*/ 3949888 h 3949888"/>
              <a:gd name="connsiteX6" fmla="*/ 0 w 3799456"/>
              <a:gd name="connsiteY6" fmla="*/ 3090480 h 3949888"/>
              <a:gd name="connsiteX0" fmla="*/ 3799083 w 3799456"/>
              <a:gd name="connsiteY0" fmla="*/ 1922517 h 3949888"/>
              <a:gd name="connsiteX1" fmla="*/ 0 w 3799456"/>
              <a:gd name="connsiteY1" fmla="*/ 503036 h 3949888"/>
              <a:gd name="connsiteX2" fmla="*/ 0 w 3799456"/>
              <a:gd name="connsiteY2" fmla="*/ 0 h 3949888"/>
              <a:gd name="connsiteX3" fmla="*/ 3799083 w 3799456"/>
              <a:gd name="connsiteY3" fmla="*/ 1419481 h 3949888"/>
              <a:gd name="connsiteX4" fmla="*/ 3799083 w 3799456"/>
              <a:gd name="connsiteY4" fmla="*/ 1922517 h 3949888"/>
              <a:gd name="connsiteX0" fmla="*/ 3799083 w 3799456"/>
              <a:gd name="connsiteY0" fmla="*/ 1922517 h 3949888"/>
              <a:gd name="connsiteX1" fmla="*/ 0 w 3799456"/>
              <a:gd name="connsiteY1" fmla="*/ 503036 h 3949888"/>
              <a:gd name="connsiteX2" fmla="*/ 0 w 3799456"/>
              <a:gd name="connsiteY2" fmla="*/ 0 h 3949888"/>
              <a:gd name="connsiteX3" fmla="*/ 3799083 w 3799456"/>
              <a:gd name="connsiteY3" fmla="*/ 1419481 h 3949888"/>
              <a:gd name="connsiteX4" fmla="*/ 3799083 w 3799456"/>
              <a:gd name="connsiteY4" fmla="*/ 1922517 h 3949888"/>
              <a:gd name="connsiteX5" fmla="*/ 1298869 w 3799456"/>
              <a:gd name="connsiteY5" fmla="*/ 3256460 h 3949888"/>
              <a:gd name="connsiteX6" fmla="*/ 1298868 w 3799456"/>
              <a:gd name="connsiteY6" fmla="*/ 3565057 h 3949888"/>
              <a:gd name="connsiteX7" fmla="*/ 0 w 3799456"/>
              <a:gd name="connsiteY7" fmla="*/ 3090480 h 3949888"/>
              <a:gd name="connsiteX8" fmla="*/ 1270004 w 3799456"/>
              <a:gd name="connsiteY8" fmla="*/ 2473689 h 3949888"/>
              <a:gd name="connsiteX9" fmla="*/ 1298868 w 3799456"/>
              <a:gd name="connsiteY9" fmla="*/ 2753424 h 3949888"/>
              <a:gd name="connsiteX10" fmla="*/ 3738968 w 3799456"/>
              <a:gd name="connsiteY10" fmla="*/ 1670999 h 3949888"/>
              <a:gd name="connsiteX0" fmla="*/ 0 w 3799456"/>
              <a:gd name="connsiteY0" fmla="*/ 3090480 h 3949888"/>
              <a:gd name="connsiteX1" fmla="*/ 1298868 w 3799456"/>
              <a:gd name="connsiteY1" fmla="*/ 2059996 h 3949888"/>
              <a:gd name="connsiteX2" fmla="*/ 1298868 w 3799456"/>
              <a:gd name="connsiteY2" fmla="*/ 2753424 h 3949888"/>
              <a:gd name="connsiteX3" fmla="*/ 3738968 w 3799456"/>
              <a:gd name="connsiteY3" fmla="*/ 1670999 h 3949888"/>
              <a:gd name="connsiteX4" fmla="*/ 1298867 w 3799456"/>
              <a:gd name="connsiteY4" fmla="*/ 3256460 h 3949888"/>
              <a:gd name="connsiteX5" fmla="*/ 1298868 w 3799456"/>
              <a:gd name="connsiteY5" fmla="*/ 3949888 h 3949888"/>
              <a:gd name="connsiteX6" fmla="*/ 0 w 3799456"/>
              <a:gd name="connsiteY6" fmla="*/ 3090480 h 3949888"/>
              <a:gd name="connsiteX0" fmla="*/ 3799083 w 3799456"/>
              <a:gd name="connsiteY0" fmla="*/ 1922517 h 3949888"/>
              <a:gd name="connsiteX1" fmla="*/ 0 w 3799456"/>
              <a:gd name="connsiteY1" fmla="*/ 503036 h 3949888"/>
              <a:gd name="connsiteX2" fmla="*/ 0 w 3799456"/>
              <a:gd name="connsiteY2" fmla="*/ 0 h 3949888"/>
              <a:gd name="connsiteX3" fmla="*/ 3799083 w 3799456"/>
              <a:gd name="connsiteY3" fmla="*/ 1419481 h 3949888"/>
              <a:gd name="connsiteX4" fmla="*/ 3799083 w 3799456"/>
              <a:gd name="connsiteY4" fmla="*/ 1922517 h 3949888"/>
              <a:gd name="connsiteX0" fmla="*/ 3799083 w 3799456"/>
              <a:gd name="connsiteY0" fmla="*/ 1922517 h 3949888"/>
              <a:gd name="connsiteX1" fmla="*/ 0 w 3799456"/>
              <a:gd name="connsiteY1" fmla="*/ 503036 h 3949888"/>
              <a:gd name="connsiteX2" fmla="*/ 0 w 3799456"/>
              <a:gd name="connsiteY2" fmla="*/ 0 h 3949888"/>
              <a:gd name="connsiteX3" fmla="*/ 3799083 w 3799456"/>
              <a:gd name="connsiteY3" fmla="*/ 1419481 h 3949888"/>
              <a:gd name="connsiteX4" fmla="*/ 3799083 w 3799456"/>
              <a:gd name="connsiteY4" fmla="*/ 1922517 h 3949888"/>
              <a:gd name="connsiteX5" fmla="*/ 1298869 w 3799456"/>
              <a:gd name="connsiteY5" fmla="*/ 3256460 h 3949888"/>
              <a:gd name="connsiteX6" fmla="*/ 1298868 w 3799456"/>
              <a:gd name="connsiteY6" fmla="*/ 3565057 h 3949888"/>
              <a:gd name="connsiteX7" fmla="*/ 692746 w 3799456"/>
              <a:gd name="connsiteY7" fmla="*/ 3071238 h 3949888"/>
              <a:gd name="connsiteX8" fmla="*/ 1270004 w 3799456"/>
              <a:gd name="connsiteY8" fmla="*/ 2473689 h 3949888"/>
              <a:gd name="connsiteX9" fmla="*/ 1298868 w 3799456"/>
              <a:gd name="connsiteY9" fmla="*/ 2753424 h 3949888"/>
              <a:gd name="connsiteX10" fmla="*/ 3738968 w 3799456"/>
              <a:gd name="connsiteY10" fmla="*/ 1670999 h 3949888"/>
              <a:gd name="connsiteX0" fmla="*/ 0 w 3799456"/>
              <a:gd name="connsiteY0" fmla="*/ 3090480 h 3949888"/>
              <a:gd name="connsiteX1" fmla="*/ 1298868 w 3799456"/>
              <a:gd name="connsiteY1" fmla="*/ 2464068 h 3949888"/>
              <a:gd name="connsiteX2" fmla="*/ 1298868 w 3799456"/>
              <a:gd name="connsiteY2" fmla="*/ 2753424 h 3949888"/>
              <a:gd name="connsiteX3" fmla="*/ 3738968 w 3799456"/>
              <a:gd name="connsiteY3" fmla="*/ 1670999 h 3949888"/>
              <a:gd name="connsiteX4" fmla="*/ 1298867 w 3799456"/>
              <a:gd name="connsiteY4" fmla="*/ 3256460 h 3949888"/>
              <a:gd name="connsiteX5" fmla="*/ 1298868 w 3799456"/>
              <a:gd name="connsiteY5" fmla="*/ 3949888 h 3949888"/>
              <a:gd name="connsiteX6" fmla="*/ 0 w 3799456"/>
              <a:gd name="connsiteY6" fmla="*/ 3090480 h 3949888"/>
              <a:gd name="connsiteX0" fmla="*/ 3799083 w 3799456"/>
              <a:gd name="connsiteY0" fmla="*/ 1922517 h 3949888"/>
              <a:gd name="connsiteX1" fmla="*/ 0 w 3799456"/>
              <a:gd name="connsiteY1" fmla="*/ 503036 h 3949888"/>
              <a:gd name="connsiteX2" fmla="*/ 0 w 3799456"/>
              <a:gd name="connsiteY2" fmla="*/ 0 h 3949888"/>
              <a:gd name="connsiteX3" fmla="*/ 3799083 w 3799456"/>
              <a:gd name="connsiteY3" fmla="*/ 1419481 h 3949888"/>
              <a:gd name="connsiteX4" fmla="*/ 3799083 w 3799456"/>
              <a:gd name="connsiteY4" fmla="*/ 1922517 h 3949888"/>
              <a:gd name="connsiteX0" fmla="*/ 3799083 w 3799456"/>
              <a:gd name="connsiteY0" fmla="*/ 1922517 h 3949888"/>
              <a:gd name="connsiteX1" fmla="*/ 0 w 3799456"/>
              <a:gd name="connsiteY1" fmla="*/ 503036 h 3949888"/>
              <a:gd name="connsiteX2" fmla="*/ 0 w 3799456"/>
              <a:gd name="connsiteY2" fmla="*/ 0 h 3949888"/>
              <a:gd name="connsiteX3" fmla="*/ 3799083 w 3799456"/>
              <a:gd name="connsiteY3" fmla="*/ 1419481 h 3949888"/>
              <a:gd name="connsiteX4" fmla="*/ 3799083 w 3799456"/>
              <a:gd name="connsiteY4" fmla="*/ 1922517 h 3949888"/>
              <a:gd name="connsiteX5" fmla="*/ 1298869 w 3799456"/>
              <a:gd name="connsiteY5" fmla="*/ 3256460 h 3949888"/>
              <a:gd name="connsiteX6" fmla="*/ 1298868 w 3799456"/>
              <a:gd name="connsiteY6" fmla="*/ 3565057 h 3949888"/>
              <a:gd name="connsiteX7" fmla="*/ 692746 w 3799456"/>
              <a:gd name="connsiteY7" fmla="*/ 3071238 h 3949888"/>
              <a:gd name="connsiteX8" fmla="*/ 1270004 w 3799456"/>
              <a:gd name="connsiteY8" fmla="*/ 2473689 h 3949888"/>
              <a:gd name="connsiteX9" fmla="*/ 1298868 w 3799456"/>
              <a:gd name="connsiteY9" fmla="*/ 2753424 h 3949888"/>
              <a:gd name="connsiteX10" fmla="*/ 3738968 w 3799456"/>
              <a:gd name="connsiteY10" fmla="*/ 1670999 h 3949888"/>
              <a:gd name="connsiteX0" fmla="*/ 692746 w 3799456"/>
              <a:gd name="connsiteY0" fmla="*/ 3071238 h 3949888"/>
              <a:gd name="connsiteX1" fmla="*/ 1298868 w 3799456"/>
              <a:gd name="connsiteY1" fmla="*/ 2464068 h 3949888"/>
              <a:gd name="connsiteX2" fmla="*/ 1298868 w 3799456"/>
              <a:gd name="connsiteY2" fmla="*/ 2753424 h 3949888"/>
              <a:gd name="connsiteX3" fmla="*/ 3738968 w 3799456"/>
              <a:gd name="connsiteY3" fmla="*/ 1670999 h 3949888"/>
              <a:gd name="connsiteX4" fmla="*/ 1298867 w 3799456"/>
              <a:gd name="connsiteY4" fmla="*/ 3256460 h 3949888"/>
              <a:gd name="connsiteX5" fmla="*/ 1298868 w 3799456"/>
              <a:gd name="connsiteY5" fmla="*/ 3949888 h 3949888"/>
              <a:gd name="connsiteX6" fmla="*/ 692746 w 3799456"/>
              <a:gd name="connsiteY6" fmla="*/ 3071238 h 3949888"/>
              <a:gd name="connsiteX0" fmla="*/ 3799083 w 3799456"/>
              <a:gd name="connsiteY0" fmla="*/ 1922517 h 3949888"/>
              <a:gd name="connsiteX1" fmla="*/ 0 w 3799456"/>
              <a:gd name="connsiteY1" fmla="*/ 503036 h 3949888"/>
              <a:gd name="connsiteX2" fmla="*/ 0 w 3799456"/>
              <a:gd name="connsiteY2" fmla="*/ 0 h 3949888"/>
              <a:gd name="connsiteX3" fmla="*/ 3799083 w 3799456"/>
              <a:gd name="connsiteY3" fmla="*/ 1419481 h 3949888"/>
              <a:gd name="connsiteX4" fmla="*/ 3799083 w 3799456"/>
              <a:gd name="connsiteY4" fmla="*/ 1922517 h 3949888"/>
              <a:gd name="connsiteX0" fmla="*/ 3799083 w 3799456"/>
              <a:gd name="connsiteY0" fmla="*/ 1922517 h 3949888"/>
              <a:gd name="connsiteX1" fmla="*/ 0 w 3799456"/>
              <a:gd name="connsiteY1" fmla="*/ 503036 h 3949888"/>
              <a:gd name="connsiteX2" fmla="*/ 0 w 3799456"/>
              <a:gd name="connsiteY2" fmla="*/ 0 h 3949888"/>
              <a:gd name="connsiteX3" fmla="*/ 3799083 w 3799456"/>
              <a:gd name="connsiteY3" fmla="*/ 1419481 h 3949888"/>
              <a:gd name="connsiteX4" fmla="*/ 3799083 w 3799456"/>
              <a:gd name="connsiteY4" fmla="*/ 1922517 h 3949888"/>
              <a:gd name="connsiteX5" fmla="*/ 1298869 w 3799456"/>
              <a:gd name="connsiteY5" fmla="*/ 3256460 h 3949888"/>
              <a:gd name="connsiteX6" fmla="*/ 1298868 w 3799456"/>
              <a:gd name="connsiteY6" fmla="*/ 3565057 h 3949888"/>
              <a:gd name="connsiteX7" fmla="*/ 692746 w 3799456"/>
              <a:gd name="connsiteY7" fmla="*/ 3071238 h 3949888"/>
              <a:gd name="connsiteX8" fmla="*/ 1270004 w 3799456"/>
              <a:gd name="connsiteY8" fmla="*/ 2473689 h 3949888"/>
              <a:gd name="connsiteX9" fmla="*/ 1298868 w 3799456"/>
              <a:gd name="connsiteY9" fmla="*/ 2753424 h 3949888"/>
              <a:gd name="connsiteX10" fmla="*/ 3738968 w 3799456"/>
              <a:gd name="connsiteY10" fmla="*/ 1670999 h 3949888"/>
              <a:gd name="connsiteX0" fmla="*/ 692746 w 3799456"/>
              <a:gd name="connsiteY0" fmla="*/ 3071238 h 3949888"/>
              <a:gd name="connsiteX1" fmla="*/ 1298868 w 3799456"/>
              <a:gd name="connsiteY1" fmla="*/ 2464068 h 3949888"/>
              <a:gd name="connsiteX2" fmla="*/ 1298868 w 3799456"/>
              <a:gd name="connsiteY2" fmla="*/ 2753424 h 3949888"/>
              <a:gd name="connsiteX3" fmla="*/ 3738968 w 3799456"/>
              <a:gd name="connsiteY3" fmla="*/ 1670999 h 3949888"/>
              <a:gd name="connsiteX4" fmla="*/ 1298867 w 3799456"/>
              <a:gd name="connsiteY4" fmla="*/ 3256460 h 3949888"/>
              <a:gd name="connsiteX5" fmla="*/ 1298868 w 3799456"/>
              <a:gd name="connsiteY5" fmla="*/ 3949888 h 3949888"/>
              <a:gd name="connsiteX6" fmla="*/ 692746 w 3799456"/>
              <a:gd name="connsiteY6" fmla="*/ 3071238 h 3949888"/>
              <a:gd name="connsiteX0" fmla="*/ 3799083 w 3799456"/>
              <a:gd name="connsiteY0" fmla="*/ 1922517 h 3949888"/>
              <a:gd name="connsiteX1" fmla="*/ 0 w 3799456"/>
              <a:gd name="connsiteY1" fmla="*/ 503036 h 3949888"/>
              <a:gd name="connsiteX2" fmla="*/ 0 w 3799456"/>
              <a:gd name="connsiteY2" fmla="*/ 0 h 3949888"/>
              <a:gd name="connsiteX3" fmla="*/ 3799083 w 3799456"/>
              <a:gd name="connsiteY3" fmla="*/ 1419481 h 3949888"/>
              <a:gd name="connsiteX4" fmla="*/ 3799083 w 3799456"/>
              <a:gd name="connsiteY4" fmla="*/ 1922517 h 3949888"/>
              <a:gd name="connsiteX0" fmla="*/ 3799083 w 3799456"/>
              <a:gd name="connsiteY0" fmla="*/ 1922517 h 3949888"/>
              <a:gd name="connsiteX1" fmla="*/ 0 w 3799456"/>
              <a:gd name="connsiteY1" fmla="*/ 503036 h 3949888"/>
              <a:gd name="connsiteX2" fmla="*/ 0 w 3799456"/>
              <a:gd name="connsiteY2" fmla="*/ 0 h 3949888"/>
              <a:gd name="connsiteX3" fmla="*/ 3799083 w 3799456"/>
              <a:gd name="connsiteY3" fmla="*/ 1419481 h 3949888"/>
              <a:gd name="connsiteX4" fmla="*/ 3799083 w 3799456"/>
              <a:gd name="connsiteY4" fmla="*/ 1922517 h 3949888"/>
              <a:gd name="connsiteX5" fmla="*/ 1298869 w 3799456"/>
              <a:gd name="connsiteY5" fmla="*/ 3256460 h 3949888"/>
              <a:gd name="connsiteX6" fmla="*/ 1298868 w 3799456"/>
              <a:gd name="connsiteY6" fmla="*/ 3565057 h 3949888"/>
              <a:gd name="connsiteX7" fmla="*/ 692746 w 3799456"/>
              <a:gd name="connsiteY7" fmla="*/ 3071238 h 3949888"/>
              <a:gd name="connsiteX8" fmla="*/ 1260383 w 3799456"/>
              <a:gd name="connsiteY8" fmla="*/ 2444827 h 3949888"/>
              <a:gd name="connsiteX9" fmla="*/ 1298868 w 3799456"/>
              <a:gd name="connsiteY9" fmla="*/ 2753424 h 3949888"/>
              <a:gd name="connsiteX10" fmla="*/ 3738968 w 3799456"/>
              <a:gd name="connsiteY10" fmla="*/ 1670999 h 3949888"/>
              <a:gd name="connsiteX0" fmla="*/ 692746 w 3799456"/>
              <a:gd name="connsiteY0" fmla="*/ 3071238 h 3949888"/>
              <a:gd name="connsiteX1" fmla="*/ 1298868 w 3799456"/>
              <a:gd name="connsiteY1" fmla="*/ 2464068 h 3949888"/>
              <a:gd name="connsiteX2" fmla="*/ 1298868 w 3799456"/>
              <a:gd name="connsiteY2" fmla="*/ 2753424 h 3949888"/>
              <a:gd name="connsiteX3" fmla="*/ 3738968 w 3799456"/>
              <a:gd name="connsiteY3" fmla="*/ 1670999 h 3949888"/>
              <a:gd name="connsiteX4" fmla="*/ 1298867 w 3799456"/>
              <a:gd name="connsiteY4" fmla="*/ 3256460 h 3949888"/>
              <a:gd name="connsiteX5" fmla="*/ 1298868 w 3799456"/>
              <a:gd name="connsiteY5" fmla="*/ 3949888 h 3949888"/>
              <a:gd name="connsiteX6" fmla="*/ 692746 w 3799456"/>
              <a:gd name="connsiteY6" fmla="*/ 3071238 h 3949888"/>
              <a:gd name="connsiteX0" fmla="*/ 3799083 w 3799456"/>
              <a:gd name="connsiteY0" fmla="*/ 1922517 h 3949888"/>
              <a:gd name="connsiteX1" fmla="*/ 0 w 3799456"/>
              <a:gd name="connsiteY1" fmla="*/ 503036 h 3949888"/>
              <a:gd name="connsiteX2" fmla="*/ 0 w 3799456"/>
              <a:gd name="connsiteY2" fmla="*/ 0 h 3949888"/>
              <a:gd name="connsiteX3" fmla="*/ 3799083 w 3799456"/>
              <a:gd name="connsiteY3" fmla="*/ 1419481 h 3949888"/>
              <a:gd name="connsiteX4" fmla="*/ 3799083 w 3799456"/>
              <a:gd name="connsiteY4" fmla="*/ 1922517 h 3949888"/>
              <a:gd name="connsiteX0" fmla="*/ 3799083 w 3799456"/>
              <a:gd name="connsiteY0" fmla="*/ 1922517 h 3949888"/>
              <a:gd name="connsiteX1" fmla="*/ 0 w 3799456"/>
              <a:gd name="connsiteY1" fmla="*/ 503036 h 3949888"/>
              <a:gd name="connsiteX2" fmla="*/ 0 w 3799456"/>
              <a:gd name="connsiteY2" fmla="*/ 0 h 3949888"/>
              <a:gd name="connsiteX3" fmla="*/ 3799083 w 3799456"/>
              <a:gd name="connsiteY3" fmla="*/ 1419481 h 3949888"/>
              <a:gd name="connsiteX4" fmla="*/ 3799083 w 3799456"/>
              <a:gd name="connsiteY4" fmla="*/ 1922517 h 3949888"/>
              <a:gd name="connsiteX5" fmla="*/ 1298869 w 3799456"/>
              <a:gd name="connsiteY5" fmla="*/ 3256460 h 3949888"/>
              <a:gd name="connsiteX6" fmla="*/ 1298868 w 3799456"/>
              <a:gd name="connsiteY6" fmla="*/ 3565057 h 3949888"/>
              <a:gd name="connsiteX7" fmla="*/ 692746 w 3799456"/>
              <a:gd name="connsiteY7" fmla="*/ 3071238 h 3949888"/>
              <a:gd name="connsiteX8" fmla="*/ 1289247 w 3799456"/>
              <a:gd name="connsiteY8" fmla="*/ 2464068 h 3949888"/>
              <a:gd name="connsiteX9" fmla="*/ 1298868 w 3799456"/>
              <a:gd name="connsiteY9" fmla="*/ 2753424 h 3949888"/>
              <a:gd name="connsiteX10" fmla="*/ 3738968 w 3799456"/>
              <a:gd name="connsiteY10" fmla="*/ 1670999 h 3949888"/>
              <a:gd name="connsiteX0" fmla="*/ 692746 w 3799456"/>
              <a:gd name="connsiteY0" fmla="*/ 3071238 h 3593920"/>
              <a:gd name="connsiteX1" fmla="*/ 1298868 w 3799456"/>
              <a:gd name="connsiteY1" fmla="*/ 2464068 h 3593920"/>
              <a:gd name="connsiteX2" fmla="*/ 1298868 w 3799456"/>
              <a:gd name="connsiteY2" fmla="*/ 2753424 h 3593920"/>
              <a:gd name="connsiteX3" fmla="*/ 3738968 w 3799456"/>
              <a:gd name="connsiteY3" fmla="*/ 1670999 h 3593920"/>
              <a:gd name="connsiteX4" fmla="*/ 1298867 w 3799456"/>
              <a:gd name="connsiteY4" fmla="*/ 3256460 h 3593920"/>
              <a:gd name="connsiteX5" fmla="*/ 1318111 w 3799456"/>
              <a:gd name="connsiteY5" fmla="*/ 3593920 h 3593920"/>
              <a:gd name="connsiteX6" fmla="*/ 692746 w 3799456"/>
              <a:gd name="connsiteY6" fmla="*/ 3071238 h 3593920"/>
              <a:gd name="connsiteX0" fmla="*/ 3799083 w 3799456"/>
              <a:gd name="connsiteY0" fmla="*/ 1922517 h 3593920"/>
              <a:gd name="connsiteX1" fmla="*/ 0 w 3799456"/>
              <a:gd name="connsiteY1" fmla="*/ 503036 h 3593920"/>
              <a:gd name="connsiteX2" fmla="*/ 0 w 3799456"/>
              <a:gd name="connsiteY2" fmla="*/ 0 h 3593920"/>
              <a:gd name="connsiteX3" fmla="*/ 3799083 w 3799456"/>
              <a:gd name="connsiteY3" fmla="*/ 1419481 h 3593920"/>
              <a:gd name="connsiteX4" fmla="*/ 3799083 w 3799456"/>
              <a:gd name="connsiteY4" fmla="*/ 1922517 h 3593920"/>
              <a:gd name="connsiteX0" fmla="*/ 3799083 w 3799456"/>
              <a:gd name="connsiteY0" fmla="*/ 1922517 h 3593920"/>
              <a:gd name="connsiteX1" fmla="*/ 0 w 3799456"/>
              <a:gd name="connsiteY1" fmla="*/ 503036 h 3593920"/>
              <a:gd name="connsiteX2" fmla="*/ 0 w 3799456"/>
              <a:gd name="connsiteY2" fmla="*/ 0 h 3593920"/>
              <a:gd name="connsiteX3" fmla="*/ 3799083 w 3799456"/>
              <a:gd name="connsiteY3" fmla="*/ 1419481 h 3593920"/>
              <a:gd name="connsiteX4" fmla="*/ 3799083 w 3799456"/>
              <a:gd name="connsiteY4" fmla="*/ 1922517 h 3593920"/>
              <a:gd name="connsiteX5" fmla="*/ 1298869 w 3799456"/>
              <a:gd name="connsiteY5" fmla="*/ 3256460 h 3593920"/>
              <a:gd name="connsiteX6" fmla="*/ 1298868 w 3799456"/>
              <a:gd name="connsiteY6" fmla="*/ 3565057 h 3593920"/>
              <a:gd name="connsiteX7" fmla="*/ 692746 w 3799456"/>
              <a:gd name="connsiteY7" fmla="*/ 3071238 h 3593920"/>
              <a:gd name="connsiteX8" fmla="*/ 1289247 w 3799456"/>
              <a:gd name="connsiteY8" fmla="*/ 2464068 h 3593920"/>
              <a:gd name="connsiteX9" fmla="*/ 1298868 w 3799456"/>
              <a:gd name="connsiteY9" fmla="*/ 2753424 h 3593920"/>
              <a:gd name="connsiteX10" fmla="*/ 3738968 w 3799456"/>
              <a:gd name="connsiteY10" fmla="*/ 1670999 h 3593920"/>
              <a:gd name="connsiteX0" fmla="*/ 692746 w 3799456"/>
              <a:gd name="connsiteY0" fmla="*/ 3071238 h 3593920"/>
              <a:gd name="connsiteX1" fmla="*/ 1298868 w 3799456"/>
              <a:gd name="connsiteY1" fmla="*/ 2464068 h 3593920"/>
              <a:gd name="connsiteX2" fmla="*/ 1298868 w 3799456"/>
              <a:gd name="connsiteY2" fmla="*/ 2753424 h 3593920"/>
              <a:gd name="connsiteX3" fmla="*/ 3738968 w 3799456"/>
              <a:gd name="connsiteY3" fmla="*/ 1670999 h 3593920"/>
              <a:gd name="connsiteX4" fmla="*/ 1298867 w 3799456"/>
              <a:gd name="connsiteY4" fmla="*/ 3256460 h 3593920"/>
              <a:gd name="connsiteX5" fmla="*/ 1318111 w 3799456"/>
              <a:gd name="connsiteY5" fmla="*/ 3593920 h 3593920"/>
              <a:gd name="connsiteX6" fmla="*/ 692746 w 3799456"/>
              <a:gd name="connsiteY6" fmla="*/ 3071238 h 3593920"/>
              <a:gd name="connsiteX0" fmla="*/ 3799083 w 3799456"/>
              <a:gd name="connsiteY0" fmla="*/ 1922517 h 3593920"/>
              <a:gd name="connsiteX1" fmla="*/ 0 w 3799456"/>
              <a:gd name="connsiteY1" fmla="*/ 503036 h 3593920"/>
              <a:gd name="connsiteX2" fmla="*/ 0 w 3799456"/>
              <a:gd name="connsiteY2" fmla="*/ 0 h 3593920"/>
              <a:gd name="connsiteX3" fmla="*/ 3799083 w 3799456"/>
              <a:gd name="connsiteY3" fmla="*/ 1419481 h 3593920"/>
              <a:gd name="connsiteX4" fmla="*/ 3799083 w 3799456"/>
              <a:gd name="connsiteY4" fmla="*/ 1922517 h 3593920"/>
              <a:gd name="connsiteX0" fmla="*/ 3799083 w 3799456"/>
              <a:gd name="connsiteY0" fmla="*/ 1922517 h 3593920"/>
              <a:gd name="connsiteX1" fmla="*/ 0 w 3799456"/>
              <a:gd name="connsiteY1" fmla="*/ 503036 h 3593920"/>
              <a:gd name="connsiteX2" fmla="*/ 0 w 3799456"/>
              <a:gd name="connsiteY2" fmla="*/ 0 h 3593920"/>
              <a:gd name="connsiteX3" fmla="*/ 3799083 w 3799456"/>
              <a:gd name="connsiteY3" fmla="*/ 1419481 h 3593920"/>
              <a:gd name="connsiteX4" fmla="*/ 3799083 w 3799456"/>
              <a:gd name="connsiteY4" fmla="*/ 1922517 h 3593920"/>
              <a:gd name="connsiteX5" fmla="*/ 1298869 w 3799456"/>
              <a:gd name="connsiteY5" fmla="*/ 3256460 h 3593920"/>
              <a:gd name="connsiteX6" fmla="*/ 1298868 w 3799456"/>
              <a:gd name="connsiteY6" fmla="*/ 3565057 h 3593920"/>
              <a:gd name="connsiteX7" fmla="*/ 692746 w 3799456"/>
              <a:gd name="connsiteY7" fmla="*/ 3071238 h 3593920"/>
              <a:gd name="connsiteX8" fmla="*/ 1308490 w 3799456"/>
              <a:gd name="connsiteY8" fmla="*/ 2454447 h 3593920"/>
              <a:gd name="connsiteX9" fmla="*/ 1298868 w 3799456"/>
              <a:gd name="connsiteY9" fmla="*/ 2753424 h 3593920"/>
              <a:gd name="connsiteX10" fmla="*/ 3738968 w 3799456"/>
              <a:gd name="connsiteY10" fmla="*/ 1670999 h 3593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799456" h="3593920" stroke="0" extrusionOk="0">
                <a:moveTo>
                  <a:pt x="692746" y="3071238"/>
                </a:moveTo>
                <a:lnTo>
                  <a:pt x="1298868" y="2464068"/>
                </a:lnTo>
                <a:lnTo>
                  <a:pt x="1298868" y="2753424"/>
                </a:lnTo>
                <a:cubicBezTo>
                  <a:pt x="2569949" y="2580640"/>
                  <a:pt x="3499303" y="2168380"/>
                  <a:pt x="3738968" y="1670999"/>
                </a:cubicBezTo>
                <a:cubicBezTo>
                  <a:pt x="4066598" y="2350935"/>
                  <a:pt x="3036476" y="3020259"/>
                  <a:pt x="1298867" y="3256460"/>
                </a:cubicBezTo>
                <a:cubicBezTo>
                  <a:pt x="1298867" y="3487603"/>
                  <a:pt x="1318111" y="3362777"/>
                  <a:pt x="1318111" y="3593920"/>
                </a:cubicBezTo>
                <a:lnTo>
                  <a:pt x="692746" y="3071238"/>
                </a:lnTo>
                <a:close/>
              </a:path>
              <a:path w="3799456" h="3593920" fill="darkenLess" stroke="0" extrusionOk="0">
                <a:moveTo>
                  <a:pt x="3799083" y="1922517"/>
                </a:moveTo>
                <a:cubicBezTo>
                  <a:pt x="3799083" y="1138559"/>
                  <a:pt x="2098176" y="503036"/>
                  <a:pt x="0" y="503036"/>
                </a:cubicBezTo>
                <a:lnTo>
                  <a:pt x="0" y="0"/>
                </a:lnTo>
                <a:cubicBezTo>
                  <a:pt x="2098176" y="0"/>
                  <a:pt x="3799083" y="635523"/>
                  <a:pt x="3799083" y="1419481"/>
                </a:cubicBezTo>
                <a:lnTo>
                  <a:pt x="3799083" y="1922517"/>
                </a:lnTo>
                <a:close/>
              </a:path>
              <a:path w="3799456" h="3593920" fill="none" extrusionOk="0">
                <a:moveTo>
                  <a:pt x="3799083" y="1922517"/>
                </a:moveTo>
                <a:cubicBezTo>
                  <a:pt x="3799083" y="1138559"/>
                  <a:pt x="2098176" y="503036"/>
                  <a:pt x="0" y="503036"/>
                </a:cubicBezTo>
                <a:lnTo>
                  <a:pt x="0" y="0"/>
                </a:lnTo>
                <a:cubicBezTo>
                  <a:pt x="2098176" y="0"/>
                  <a:pt x="3799083" y="635523"/>
                  <a:pt x="3799083" y="1419481"/>
                </a:cubicBezTo>
                <a:lnTo>
                  <a:pt x="3799083" y="1922517"/>
                </a:lnTo>
                <a:cubicBezTo>
                  <a:pt x="3799083" y="2519337"/>
                  <a:pt x="2799935" y="3052413"/>
                  <a:pt x="1298869" y="3256460"/>
                </a:cubicBezTo>
                <a:cubicBezTo>
                  <a:pt x="1298869" y="3487603"/>
                  <a:pt x="1298868" y="3333914"/>
                  <a:pt x="1298868" y="3565057"/>
                </a:cubicBezTo>
                <a:lnTo>
                  <a:pt x="692746" y="3071238"/>
                </a:lnTo>
                <a:lnTo>
                  <a:pt x="1308490" y="2454447"/>
                </a:lnTo>
                <a:cubicBezTo>
                  <a:pt x="1308490" y="2685590"/>
                  <a:pt x="1298868" y="2522281"/>
                  <a:pt x="1298868" y="2753424"/>
                </a:cubicBezTo>
                <a:cubicBezTo>
                  <a:pt x="2569949" y="2580640"/>
                  <a:pt x="3499303" y="2168380"/>
                  <a:pt x="3738968" y="1670999"/>
                </a:cubicBezTo>
              </a:path>
            </a:pathLst>
          </a:cu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514350"/>
            <a:endParaRPr lang="en-US" sz="1400" dirty="0" err="1" smtClean="0">
              <a:solidFill>
                <a:schemeClr val="bg1"/>
              </a:solidFill>
              <a:ea typeface="Arial" pitchFamily="-107" charset="0"/>
              <a:cs typeface="Arial" pitchFamily="-107" charset="0"/>
              <a:sym typeface="Arial" pitchFamily="-107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86530" y="408994"/>
            <a:ext cx="2563929" cy="2368316"/>
          </a:xfrm>
          <a:prstGeom prst="rect">
            <a:avLst/>
          </a:prstGeom>
          <a:effectLst>
            <a:glow rad="228600">
              <a:srgbClr val="990000">
                <a:alpha val="87000"/>
              </a:srgbClr>
            </a:glow>
          </a:effectLst>
        </p:spPr>
      </p:pic>
      <p:grpSp>
        <p:nvGrpSpPr>
          <p:cNvPr id="8" name="Group 7"/>
          <p:cNvGrpSpPr/>
          <p:nvPr/>
        </p:nvGrpSpPr>
        <p:grpSpPr>
          <a:xfrm>
            <a:off x="235186" y="650488"/>
            <a:ext cx="3038591" cy="2035422"/>
            <a:chOff x="188150" y="131702"/>
            <a:chExt cx="3932294" cy="2634075"/>
          </a:xfrm>
          <a:effectLst>
            <a:glow rad="228600">
              <a:srgbClr val="990000">
                <a:alpha val="87000"/>
              </a:srgbClr>
            </a:glow>
          </a:effectLst>
        </p:grpSpPr>
        <p:sp>
          <p:nvSpPr>
            <p:cNvPr id="3" name="Vertical Scroll 2"/>
            <p:cNvSpPr/>
            <p:nvPr/>
          </p:nvSpPr>
          <p:spPr>
            <a:xfrm>
              <a:off x="188150" y="131702"/>
              <a:ext cx="3932294" cy="2634075"/>
            </a:xfrm>
            <a:prstGeom prst="verticalScroll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32091"/>
            <a:stretch/>
          </p:blipFill>
          <p:spPr>
            <a:xfrm>
              <a:off x="611481" y="518336"/>
              <a:ext cx="3085630" cy="2170594"/>
            </a:xfrm>
            <a:prstGeom prst="roundRect">
              <a:avLst>
                <a:gd name="adj" fmla="val 4167"/>
              </a:avLst>
            </a:prstGeom>
            <a:solidFill>
              <a:srgbClr val="FFFFFF"/>
            </a:solidFill>
            <a:ln w="76200" cap="sq">
              <a:noFill/>
              <a:miter lim="800000"/>
            </a:ln>
            <a:effectLst/>
            <a:scene3d>
              <a:camera prst="orthographicFront"/>
              <a:lightRig rig="threePt" dir="t">
                <a:rot lat="0" lon="0" rev="2700000"/>
              </a:lightRig>
            </a:scene3d>
            <a:sp3d>
              <a:bevelT h="38100"/>
              <a:contourClr>
                <a:srgbClr val="C0C0C0"/>
              </a:contourClr>
            </a:sp3d>
          </p:spPr>
        </p:pic>
      </p:grpSp>
      <p:sp>
        <p:nvSpPr>
          <p:cNvPr id="9" name="Rectangle 8"/>
          <p:cNvSpPr/>
          <p:nvPr/>
        </p:nvSpPr>
        <p:spPr>
          <a:xfrm>
            <a:off x="726965" y="600404"/>
            <a:ext cx="275232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Incident Response Playbook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1320" y="2281613"/>
            <a:ext cx="2374107" cy="2137127"/>
          </a:xfrm>
          <a:prstGeom prst="rect">
            <a:avLst/>
          </a:prstGeom>
          <a:effectLst>
            <a:glow rad="228600">
              <a:schemeClr val="accent5">
                <a:alpha val="87000"/>
              </a:schemeClr>
            </a:glow>
          </a:effectLst>
        </p:spPr>
      </p:pic>
      <p:sp>
        <p:nvSpPr>
          <p:cNvPr id="11" name="Title 2"/>
          <p:cNvSpPr txBox="1">
            <a:spLocks/>
          </p:cNvSpPr>
          <p:nvPr/>
        </p:nvSpPr>
        <p:spPr bwMode="gray">
          <a:xfrm>
            <a:off x="140138" y="-60976"/>
            <a:ext cx="4142828" cy="621877"/>
          </a:xfrm>
          <a:prstGeom prst="rect">
            <a:avLst/>
          </a:prstGeom>
        </p:spPr>
        <p:txBody>
          <a:bodyPr vert="horz" lIns="81633" tIns="40817" rIns="81633" bIns="40817" rtlCol="0" anchor="ctr">
            <a:normAutofit fontScale="82500" lnSpcReduction="10000"/>
          </a:bodyPr>
          <a:lstStyle>
            <a:lvl1pPr algn="ctr" defTabSz="816334" rtl="0" eaLnBrk="1" latinLnBrk="0" hangingPunct="1">
              <a:spcBef>
                <a:spcPct val="0"/>
              </a:spcBef>
              <a:buNone/>
              <a:defRPr sz="3700" kern="1200">
                <a:solidFill>
                  <a:srgbClr val="000000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dirty="0" smtClean="0"/>
              <a:t>Jumpstart Your Own Journey</a:t>
            </a:r>
            <a:endParaRPr lang="en-US" sz="3200" dirty="0"/>
          </a:p>
        </p:txBody>
      </p:sp>
      <p:sp>
        <p:nvSpPr>
          <p:cNvPr id="13" name="Rounded Rectangle 12"/>
          <p:cNvSpPr/>
          <p:nvPr/>
        </p:nvSpPr>
        <p:spPr>
          <a:xfrm>
            <a:off x="527314" y="4607034"/>
            <a:ext cx="1399584" cy="387568"/>
          </a:xfrm>
          <a:prstGeom prst="roundRect">
            <a:avLst/>
          </a:prstGeom>
          <a:solidFill>
            <a:srgbClr val="E3E3E3">
              <a:alpha val="91000"/>
            </a:srgbClr>
          </a:solidFill>
          <a:ln w="3175">
            <a:solidFill>
              <a:schemeClr val="accent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34" tIns="34268" rIns="68534" bIns="34268" rtlCol="0" anchor="ctr"/>
          <a:lstStyle/>
          <a:p>
            <a:pPr algn="ctr" defTabSz="814681"/>
            <a:r>
              <a:rPr lang="en-US" dirty="0" smtClean="0">
                <a:solidFill>
                  <a:srgbClr val="990000"/>
                </a:solidFill>
                <a:latin typeface="Gill Sans"/>
                <a:ea typeface="Arial"/>
                <a:cs typeface="Gill Sans"/>
              </a:rPr>
              <a:t>"Trial by fire"</a:t>
            </a:r>
            <a:endParaRPr lang="en-US" sz="1000" dirty="0">
              <a:solidFill>
                <a:srgbClr val="990000"/>
              </a:solidFill>
              <a:latin typeface="Gill Sans"/>
              <a:ea typeface="Arial"/>
              <a:cs typeface="Gill Sans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7006896" y="893379"/>
            <a:ext cx="2058276" cy="446690"/>
          </a:xfrm>
          <a:prstGeom prst="roundRect">
            <a:avLst/>
          </a:prstGeom>
          <a:solidFill>
            <a:srgbClr val="E3E3E3">
              <a:alpha val="91000"/>
            </a:srgbClr>
          </a:solidFill>
          <a:ln w="3175">
            <a:solidFill>
              <a:schemeClr val="accent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34" tIns="34268" rIns="68534" bIns="34268" rtlCol="0" anchor="ctr"/>
          <a:lstStyle/>
          <a:p>
            <a:pPr algn="ctr" defTabSz="814681"/>
            <a:r>
              <a:rPr lang="en-US" dirty="0" smtClean="0">
                <a:solidFill>
                  <a:srgbClr val="990000"/>
                </a:solidFill>
                <a:latin typeface="Gill Sans"/>
                <a:ea typeface="Arial"/>
                <a:cs typeface="Gill Sans"/>
              </a:rPr>
              <a:t>Understand your data</a:t>
            </a:r>
            <a:endParaRPr lang="en-US" sz="1000" dirty="0">
              <a:solidFill>
                <a:srgbClr val="990000"/>
              </a:solidFill>
              <a:latin typeface="Gill Sans"/>
              <a:ea typeface="Arial"/>
              <a:cs typeface="Gill Sans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6770416" y="4677103"/>
            <a:ext cx="2044264" cy="388884"/>
          </a:xfrm>
          <a:prstGeom prst="roundRect">
            <a:avLst/>
          </a:prstGeom>
          <a:solidFill>
            <a:srgbClr val="E3E3E3">
              <a:alpha val="91000"/>
            </a:srgbClr>
          </a:solidFill>
          <a:ln w="3175">
            <a:solidFill>
              <a:schemeClr val="accent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34" tIns="34268" rIns="68534" bIns="34268" rtlCol="0" anchor="ctr"/>
          <a:lstStyle/>
          <a:p>
            <a:pPr algn="ctr" defTabSz="814681"/>
            <a:r>
              <a:rPr lang="en-US" sz="2000" dirty="0" smtClean="0">
                <a:solidFill>
                  <a:schemeClr val="accent5"/>
                </a:solidFill>
                <a:latin typeface="Gill Sans"/>
                <a:ea typeface="Arial"/>
                <a:cs typeface="Gill Sans"/>
              </a:rPr>
              <a:t>Build your arsenal</a:t>
            </a:r>
            <a:endParaRPr lang="en-US" sz="1100" dirty="0">
              <a:solidFill>
                <a:schemeClr val="accent5"/>
              </a:solidFill>
              <a:latin typeface="Gill Sans"/>
              <a:ea typeface="Arial"/>
              <a:cs typeface="Gill Sans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215507" y="2855311"/>
            <a:ext cx="1439872" cy="411655"/>
          </a:xfrm>
          <a:prstGeom prst="roundRect">
            <a:avLst/>
          </a:prstGeom>
          <a:solidFill>
            <a:srgbClr val="E3E3E3">
              <a:alpha val="91000"/>
            </a:srgbClr>
          </a:solidFill>
          <a:ln w="3175">
            <a:solidFill>
              <a:schemeClr val="accent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34" tIns="34268" rIns="68534" bIns="34268" rtlCol="0" anchor="ctr"/>
          <a:lstStyle/>
          <a:p>
            <a:pPr algn="ctr" defTabSz="814681"/>
            <a:r>
              <a:rPr lang="en-US" dirty="0" smtClean="0">
                <a:solidFill>
                  <a:srgbClr val="990000"/>
                </a:solidFill>
                <a:latin typeface="Gill Sans"/>
                <a:ea typeface="Arial"/>
                <a:cs typeface="Gill Sans"/>
              </a:rPr>
              <a:t>Feedback Loop</a:t>
            </a:r>
            <a:endParaRPr lang="en-US" sz="1000" dirty="0">
              <a:solidFill>
                <a:srgbClr val="990000"/>
              </a:solidFill>
              <a:latin typeface="Gill Sans"/>
              <a:ea typeface="Arial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423447241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Session Recap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304800" y="1077913"/>
            <a:ext cx="8513064" cy="3398837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Effective </a:t>
            </a:r>
            <a:r>
              <a:rPr lang="en-US" b="1" dirty="0" smtClean="0">
                <a:solidFill>
                  <a:srgbClr val="00A9E1"/>
                </a:solidFill>
              </a:rPr>
              <a:t>SIEM should be a journey</a:t>
            </a:r>
            <a:r>
              <a:rPr lang="en-US" dirty="0" smtClean="0"/>
              <a:t>, not a destination</a:t>
            </a:r>
          </a:p>
          <a:p>
            <a:r>
              <a:rPr lang="en-US" dirty="0" smtClean="0"/>
              <a:t>You don't always need </a:t>
            </a:r>
            <a:r>
              <a:rPr lang="en-US" b="1" dirty="0" smtClean="0">
                <a:solidFill>
                  <a:srgbClr val="00A9E1"/>
                </a:solidFill>
              </a:rPr>
              <a:t>the latest and greatest detection technologies</a:t>
            </a:r>
            <a:endParaRPr lang="en-US" dirty="0" smtClean="0"/>
          </a:p>
          <a:p>
            <a:r>
              <a:rPr lang="en-US" dirty="0"/>
              <a:t>Tools are only as effective as their Human Masters</a:t>
            </a:r>
          </a:p>
          <a:p>
            <a:r>
              <a:rPr lang="en-US" b="1" dirty="0" smtClean="0">
                <a:solidFill>
                  <a:schemeClr val="accent2"/>
                </a:solidFill>
              </a:rPr>
              <a:t>Keep your data organized and tidy </a:t>
            </a:r>
            <a:r>
              <a:rPr lang="en-US" dirty="0" smtClean="0"/>
              <a:t>to save time, heartache later on</a:t>
            </a:r>
          </a:p>
          <a:p>
            <a:r>
              <a:rPr lang="en-US" dirty="0" smtClean="0"/>
              <a:t>Having </a:t>
            </a:r>
            <a:r>
              <a:rPr lang="en-US" b="1" dirty="0" smtClean="0">
                <a:solidFill>
                  <a:srgbClr val="00A9E1"/>
                </a:solidFill>
              </a:rPr>
              <a:t>strong processes and procedures </a:t>
            </a:r>
            <a:r>
              <a:rPr lang="en-US" dirty="0" smtClean="0"/>
              <a:t>in place can be better than even the best Splunk app or search</a:t>
            </a:r>
          </a:p>
          <a:p>
            <a:r>
              <a:rPr lang="en-US" dirty="0" smtClean="0"/>
              <a:t>Whatever your favorite approach is – pick one and stick to it!</a:t>
            </a:r>
          </a:p>
        </p:txBody>
      </p:sp>
    </p:spTree>
    <p:extLst>
      <p:ext uri="{BB962C8B-B14F-4D97-AF65-F5344CB8AC3E}">
        <p14:creationId xmlns:p14="http://schemas.microsoft.com/office/powerpoint/2010/main" val="1365573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Solution Guides and Code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1" y="1751724"/>
            <a:ext cx="8229600" cy="1016000"/>
          </a:xfrm>
        </p:spPr>
        <p:txBody>
          <a:bodyPr/>
          <a:lstStyle/>
          <a:p>
            <a:pPr marL="0" indent="0" algn="ctr">
              <a:buNone/>
            </a:pPr>
            <a:r>
              <a:rPr lang="en-US" b="1" dirty="0">
                <a:solidFill>
                  <a:srgbClr val="CC3300"/>
                </a:solidFill>
              </a:rPr>
              <a:t>All examples and code seen today are online.  Check it out</a:t>
            </a:r>
            <a:r>
              <a:rPr lang="en-US" b="1" dirty="0" smtClean="0">
                <a:solidFill>
                  <a:srgbClr val="CC3300"/>
                </a:solidFill>
              </a:rPr>
              <a:t>!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CCB13-0A32-4557-88E9-079F0C330695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039199" y="2376197"/>
            <a:ext cx="719940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hlinkClick r:id="rId2"/>
              </a:rPr>
              <a:t>https://</a:t>
            </a:r>
            <a:r>
              <a:rPr lang="en-US" sz="2800" dirty="0" err="1">
                <a:hlinkClick r:id="rId2"/>
              </a:rPr>
              <a:t>github.com</a:t>
            </a:r>
            <a:r>
              <a:rPr lang="en-US" sz="2800" dirty="0">
                <a:hlinkClick r:id="rId2"/>
              </a:rPr>
              <a:t>/</a:t>
            </a:r>
            <a:r>
              <a:rPr lang="en-US" sz="2800" dirty="0" err="1">
                <a:hlinkClick r:id="rId2"/>
              </a:rPr>
              <a:t>awurster</a:t>
            </a:r>
            <a:r>
              <a:rPr lang="en-US" sz="2800" dirty="0">
                <a:hlinkClick r:id="rId2"/>
              </a:rPr>
              <a:t>/Splunk-.conf-</a:t>
            </a:r>
            <a:r>
              <a:rPr lang="en-US" sz="2800" dirty="0" smtClean="0">
                <a:hlinkClick r:id="rId2"/>
              </a:rPr>
              <a:t>2014</a:t>
            </a:r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474003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Keeping in Touch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F5CCB13-0A32-4557-88E9-079F0C330695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497724" y="1284288"/>
            <a:ext cx="4038600" cy="663575"/>
          </a:xfrm>
        </p:spPr>
        <p:txBody>
          <a:bodyPr/>
          <a:lstStyle/>
          <a:p>
            <a:pPr marL="1785" indent="0">
              <a:buNone/>
            </a:pPr>
            <a:r>
              <a:rPr lang="en-US" sz="3200" dirty="0" smtClean="0"/>
              <a:t>Find me on </a:t>
            </a:r>
            <a:r>
              <a:rPr lang="en-US" sz="3200" dirty="0" smtClean="0">
                <a:hlinkClick r:id="rId2"/>
              </a:rPr>
              <a:t>Linked</a:t>
            </a:r>
            <a:endParaRPr lang="en-US" sz="3200" dirty="0" smtClean="0">
              <a:hlinkClick r:id="rId3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47595" y="1364314"/>
            <a:ext cx="455254" cy="45525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99429" y="2079074"/>
            <a:ext cx="1171187" cy="1171187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578661" y="2363117"/>
            <a:ext cx="4871537" cy="5437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85" eaLnBrk="0" hangingPunct="0">
              <a:lnSpc>
                <a:spcPct val="90000"/>
              </a:lnSpc>
              <a:spcBef>
                <a:spcPts val="1200"/>
              </a:spcBef>
              <a:buClr>
                <a:srgbClr val="168ACB"/>
              </a:buClr>
              <a:buSzPct val="100000"/>
            </a:pPr>
            <a:r>
              <a:rPr lang="en-US" sz="3200" kern="0" dirty="0" smtClean="0">
                <a:solidFill>
                  <a:srgbClr val="000000"/>
                </a:solidFill>
                <a:latin typeface="Arial"/>
                <a:ea typeface="Apple LiGothic Medium"/>
              </a:rPr>
              <a:t>me: </a:t>
            </a:r>
            <a:r>
              <a:rPr lang="en-US" sz="3200" kern="0" dirty="0" smtClean="0">
                <a:solidFill>
                  <a:srgbClr val="000000"/>
                </a:solidFill>
                <a:latin typeface="Arial"/>
                <a:ea typeface="Apple LiGothic Medium"/>
                <a:hlinkClick r:id="rId3"/>
              </a:rPr>
              <a:t>awurster</a:t>
            </a:r>
            <a:r>
              <a:rPr lang="en-US" sz="3200" kern="0" dirty="0">
                <a:solidFill>
                  <a:srgbClr val="000000"/>
                </a:solidFill>
                <a:latin typeface="Arial"/>
                <a:ea typeface="Apple LiGothic Medium"/>
                <a:hlinkClick r:id="rId3"/>
              </a:rPr>
              <a:t>@cisco.com</a:t>
            </a:r>
            <a:endParaRPr lang="en-US" sz="3200" kern="0" dirty="0">
              <a:solidFill>
                <a:srgbClr val="000000"/>
              </a:solidFill>
              <a:latin typeface="Arial"/>
              <a:ea typeface="Apple LiGothic Medium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36995" y="3346311"/>
            <a:ext cx="1042290" cy="104229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4091699" y="3594759"/>
            <a:ext cx="2465539" cy="5437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US" sz="3200" dirty="0" smtClean="0">
                <a:solidFill>
                  <a:srgbClr val="000000"/>
                </a:solidFill>
                <a:hlinkClick r:id="rId7"/>
              </a:rPr>
              <a:t>Repositories</a:t>
            </a:r>
            <a:endParaRPr lang="en-US" sz="3200" dirty="0" smtClean="0">
              <a:solidFill>
                <a:srgbClr val="000000"/>
              </a:solidFill>
            </a:endParaRPr>
          </a:p>
        </p:txBody>
      </p:sp>
      <p:sp>
        <p:nvSpPr>
          <p:cNvPr id="17" name="Content Placeholder 2"/>
          <p:cNvSpPr txBox="1">
            <a:spLocks/>
          </p:cNvSpPr>
          <p:nvPr/>
        </p:nvSpPr>
        <p:spPr bwMode="auto">
          <a:xfrm>
            <a:off x="849275" y="3598873"/>
            <a:ext cx="3559767" cy="663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87523" indent="-185738" algn="l" rtl="0" eaLnBrk="0" fontAlgn="base" hangingPunct="0">
              <a:lnSpc>
                <a:spcPct val="90000"/>
              </a:lnSpc>
              <a:spcBef>
                <a:spcPts val="1200"/>
              </a:spcBef>
              <a:spcAft>
                <a:spcPct val="0"/>
              </a:spcAft>
              <a:buClr>
                <a:srgbClr val="168ACB"/>
              </a:buClr>
              <a:buSzPct val="100000"/>
              <a:buFont typeface="Wingdings" charset="2"/>
              <a:buChar char="§"/>
              <a:defRPr sz="1800">
                <a:solidFill>
                  <a:srgbClr val="000000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386656" indent="-193775" algn="l" rtl="0" eaLnBrk="0" fontAlgn="base" hangingPunct="0">
              <a:lnSpc>
                <a:spcPct val="90000"/>
              </a:lnSpc>
              <a:spcBef>
                <a:spcPts val="400"/>
              </a:spcBef>
              <a:spcAft>
                <a:spcPct val="0"/>
              </a:spcAft>
              <a:buClr>
                <a:srgbClr val="0C65B7"/>
              </a:buClr>
              <a:buSzPct val="100000"/>
              <a:buFont typeface="Arial"/>
              <a:buChar char="–"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546497" indent="-159842" algn="l" rtl="0" eaLnBrk="0" fontAlgn="base" hangingPunct="0">
              <a:lnSpc>
                <a:spcPct val="90000"/>
              </a:lnSpc>
              <a:spcBef>
                <a:spcPts val="200"/>
              </a:spcBef>
              <a:spcAft>
                <a:spcPct val="0"/>
              </a:spcAft>
              <a:buClr>
                <a:srgbClr val="0C65B7"/>
              </a:buClr>
              <a:buSzPct val="100000"/>
              <a:buFont typeface="Wingdings" charset="2"/>
              <a:buChar char="§"/>
              <a:defRPr sz="1400">
                <a:solidFill>
                  <a:srgbClr val="000000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706339" indent="-159842" algn="l" rtl="0" eaLnBrk="0" fontAlgn="base" hangingPunct="0">
              <a:lnSpc>
                <a:spcPct val="90000"/>
              </a:lnSpc>
              <a:spcBef>
                <a:spcPts val="200"/>
              </a:spcBef>
              <a:spcAft>
                <a:spcPct val="0"/>
              </a:spcAft>
              <a:buClr>
                <a:srgbClr val="0C65B7"/>
              </a:buClr>
              <a:buSzPct val="100000"/>
              <a:buFont typeface="Arial" pitchFamily="34" charset="0"/>
              <a:buChar char="–"/>
              <a:defRPr sz="1100">
                <a:solidFill>
                  <a:srgbClr val="000000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773311" indent="-66973" algn="l" rtl="0" eaLnBrk="0" fontAlgn="base" hangingPunct="0">
              <a:lnSpc>
                <a:spcPct val="95000"/>
              </a:lnSpc>
              <a:spcBef>
                <a:spcPts val="675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itchFamily="34" charset="0"/>
              <a:buChar char="»"/>
              <a:defRPr>
                <a:solidFill>
                  <a:schemeClr val="tx2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1416248" indent="-128588" algn="l" rtl="0" fontAlgn="base">
              <a:lnSpc>
                <a:spcPct val="95000"/>
              </a:lnSpc>
              <a:spcBef>
                <a:spcPts val="1013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itchFamily="-107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07" charset="0"/>
              </a:defRPr>
            </a:lvl6pPr>
            <a:lvl7pPr marL="1673423" indent="-128588" algn="l" rtl="0" fontAlgn="base">
              <a:lnSpc>
                <a:spcPct val="95000"/>
              </a:lnSpc>
              <a:spcBef>
                <a:spcPts val="1013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itchFamily="-107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07" charset="0"/>
              </a:defRPr>
            </a:lvl7pPr>
            <a:lvl8pPr marL="1930598" indent="-128588" algn="l" rtl="0" fontAlgn="base">
              <a:lnSpc>
                <a:spcPct val="95000"/>
              </a:lnSpc>
              <a:spcBef>
                <a:spcPts val="1013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itchFamily="-107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07" charset="0"/>
              </a:defRPr>
            </a:lvl8pPr>
            <a:lvl9pPr marL="2187773" indent="-128588" algn="l" rtl="0" fontAlgn="base">
              <a:lnSpc>
                <a:spcPct val="95000"/>
              </a:lnSpc>
              <a:spcBef>
                <a:spcPts val="1013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itchFamily="-107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07" charset="0"/>
              </a:defRPr>
            </a:lvl9pPr>
          </a:lstStyle>
          <a:p>
            <a:pPr marL="1785" indent="0">
              <a:buFont typeface="Wingdings" charset="2"/>
              <a:buNone/>
            </a:pPr>
            <a:r>
              <a:rPr lang="en-US" sz="3200" dirty="0" smtClean="0"/>
              <a:t>Check out my</a:t>
            </a:r>
            <a:endParaRPr lang="en-US" sz="3200" dirty="0" smtClean="0">
              <a:hlinkClick r:id="rId3"/>
            </a:endParaRPr>
          </a:p>
        </p:txBody>
      </p:sp>
    </p:spTree>
    <p:extLst>
      <p:ext uri="{BB962C8B-B14F-4D97-AF65-F5344CB8AC3E}">
        <p14:creationId xmlns:p14="http://schemas.microsoft.com/office/powerpoint/2010/main" val="128345176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9525"/>
            <a:ext cx="9144000" cy="857250"/>
          </a:xfrm>
        </p:spPr>
        <p:txBody>
          <a:bodyPr/>
          <a:lstStyle/>
          <a:p>
            <a:r>
              <a:rPr lang="en-US" dirty="0" smtClean="0">
                <a:solidFill>
                  <a:srgbClr val="000000"/>
                </a:solidFill>
              </a:rPr>
              <a:t>Some History on our Cyber Range</a:t>
            </a: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75035" y="1189863"/>
            <a:ext cx="3987799" cy="29908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2477" y="1383866"/>
            <a:ext cx="2631379" cy="197353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92928" y="1016002"/>
            <a:ext cx="2594124" cy="194726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16" name="Picture 2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4883" t="28726" r="16716" b="17442"/>
          <a:stretch/>
        </p:blipFill>
        <p:spPr bwMode="auto">
          <a:xfrm>
            <a:off x="1059794" y="3012970"/>
            <a:ext cx="2875723" cy="169041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31034" y="2587696"/>
            <a:ext cx="2773855" cy="207736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426277828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5"/>
          <p:cNvSpPr txBox="1">
            <a:spLocks/>
          </p:cNvSpPr>
          <p:nvPr/>
        </p:nvSpPr>
        <p:spPr>
          <a:xfrm>
            <a:off x="5245680" y="3659386"/>
            <a:ext cx="3333126" cy="820639"/>
          </a:xfrm>
          <a:prstGeom prst="rect">
            <a:avLst/>
          </a:prstGeom>
        </p:spPr>
        <p:txBody>
          <a:bodyPr lIns="51426" tIns="25713" rIns="51426" bIns="25713"/>
          <a:lstStyle>
            <a:lvl1pPr marL="0" indent="0">
              <a:buNone/>
              <a:defRPr sz="4000" baseline="0"/>
            </a:lvl1pPr>
          </a:lstStyle>
          <a:p>
            <a:pPr defTabSz="514259" eaLnBrk="0" hangingPunct="0">
              <a:spcBef>
                <a:spcPts val="1181"/>
              </a:spcBef>
              <a:buClr>
                <a:srgbClr val="FFFFFF"/>
              </a:buClr>
              <a:buSzPct val="100000"/>
              <a:defRPr/>
            </a:pPr>
            <a:endParaRPr lang="en-US" kern="0" dirty="0">
              <a:solidFill>
                <a:schemeClr val="bg1"/>
              </a:solidFill>
              <a:latin typeface="+mn-lt"/>
              <a:ea typeface="+mn-ea"/>
              <a:cs typeface="+mn-cs"/>
              <a:sym typeface="Myriad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71569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9525"/>
            <a:ext cx="9144000" cy="85725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Follow the </a:t>
            </a:r>
            <a:r>
              <a:rPr lang="en-US" dirty="0" smtClean="0">
                <a:solidFill>
                  <a:srgbClr val="000000"/>
                </a:solidFill>
              </a:rPr>
              <a:t>Pros: Cisco's </a:t>
            </a:r>
            <a:r>
              <a:rPr lang="en-US" dirty="0" smtClean="0">
                <a:solidFill>
                  <a:srgbClr val="000000"/>
                </a:solidFill>
              </a:rPr>
              <a:t>Incident Response Team</a:t>
            </a: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3042" y="903810"/>
            <a:ext cx="7092719" cy="3959742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3126828" y="3652346"/>
            <a:ext cx="1795518" cy="671249"/>
          </a:xfrm>
          <a:prstGeom prst="roundRect">
            <a:avLst/>
          </a:prstGeom>
          <a:solidFill>
            <a:srgbClr val="E3E3E3">
              <a:alpha val="91000"/>
            </a:srgbClr>
          </a:solidFill>
          <a:ln w="3175" cmpd="sng">
            <a:solidFill>
              <a:srgbClr val="F39438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34" tIns="34268" rIns="68534" bIns="34268" rtlCol="0" anchor="ctr"/>
          <a:lstStyle/>
          <a:p>
            <a:pPr algn="ctr" defTabSz="814681"/>
            <a:r>
              <a:rPr lang="en-US" dirty="0">
                <a:solidFill>
                  <a:schemeClr val="accent3"/>
                </a:solidFill>
                <a:latin typeface="Gill Sans"/>
                <a:ea typeface="Arial"/>
                <a:cs typeface="Gill Sans"/>
              </a:rPr>
              <a:t>13 </a:t>
            </a:r>
            <a:r>
              <a:rPr lang="en-US" dirty="0" smtClean="0">
                <a:solidFill>
                  <a:schemeClr val="accent3"/>
                </a:solidFill>
                <a:latin typeface="Gill Sans"/>
                <a:ea typeface="Arial"/>
                <a:cs typeface="Gill Sans"/>
              </a:rPr>
              <a:t>billion</a:t>
            </a:r>
          </a:p>
          <a:p>
            <a:pPr algn="ctr" defTabSz="814681"/>
            <a:r>
              <a:rPr lang="en-US" dirty="0" err="1" smtClean="0">
                <a:solidFill>
                  <a:srgbClr val="65A637"/>
                </a:solidFill>
                <a:latin typeface="Gill Sans"/>
                <a:ea typeface="Arial"/>
                <a:cs typeface="Gill Sans"/>
              </a:rPr>
              <a:t>NetFlow</a:t>
            </a:r>
            <a:r>
              <a:rPr lang="en-US" dirty="0" smtClean="0">
                <a:solidFill>
                  <a:srgbClr val="65A637"/>
                </a:solidFill>
                <a:latin typeface="Gill Sans"/>
                <a:ea typeface="Arial"/>
                <a:cs typeface="Gill Sans"/>
              </a:rPr>
              <a:t> Records</a:t>
            </a:r>
            <a:endParaRPr lang="en-US" sz="1000" dirty="0">
              <a:solidFill>
                <a:srgbClr val="65A637"/>
              </a:solidFill>
              <a:latin typeface="Gill Sans"/>
              <a:ea typeface="Arial"/>
              <a:cs typeface="Gill Sans"/>
            </a:endParaRPr>
          </a:p>
          <a:p>
            <a:pPr algn="ctr" defTabSz="814681"/>
            <a:r>
              <a:rPr lang="en-US" sz="1000" dirty="0" smtClean="0">
                <a:solidFill>
                  <a:srgbClr val="000000"/>
                </a:solidFill>
                <a:latin typeface="Gill Sans"/>
                <a:ea typeface="Arial"/>
                <a:cs typeface="Gill Sans"/>
              </a:rPr>
              <a:t>/ </a:t>
            </a:r>
            <a:r>
              <a:rPr lang="en-US" sz="1000" dirty="0">
                <a:solidFill>
                  <a:srgbClr val="000000"/>
                </a:solidFill>
                <a:latin typeface="Gill Sans"/>
                <a:ea typeface="Arial"/>
                <a:cs typeface="Gill Sans"/>
              </a:rPr>
              <a:t>day 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508003" y="2259724"/>
            <a:ext cx="1576550" cy="486213"/>
          </a:xfrm>
          <a:prstGeom prst="roundRect">
            <a:avLst/>
          </a:prstGeom>
          <a:solidFill>
            <a:srgbClr val="E3E3E3">
              <a:alpha val="91000"/>
            </a:srgbClr>
          </a:solidFill>
          <a:ln w="3175" cmpd="sng">
            <a:solidFill>
              <a:srgbClr val="F39438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34" tIns="34268" rIns="68534" bIns="34268" rtlCol="0" anchor="ctr"/>
          <a:lstStyle/>
          <a:p>
            <a:pPr algn="ctr" defTabSz="814681"/>
            <a:r>
              <a:rPr lang="en-US" dirty="0">
                <a:solidFill>
                  <a:srgbClr val="65A637"/>
                </a:solidFill>
                <a:latin typeface="Gill Sans"/>
                <a:ea typeface="Arial"/>
                <a:cs typeface="Gill Sans"/>
              </a:rPr>
              <a:t>22TB of traffic </a:t>
            </a:r>
            <a:r>
              <a:rPr lang="en-US" sz="1000" dirty="0">
                <a:solidFill>
                  <a:srgbClr val="000000"/>
                </a:solidFill>
                <a:latin typeface="Gill Sans"/>
                <a:ea typeface="Arial"/>
                <a:cs typeface="Gill Sans"/>
              </a:rPr>
              <a:t>inspected / day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5104568" y="1270000"/>
            <a:ext cx="2121296" cy="464207"/>
          </a:xfrm>
          <a:prstGeom prst="roundRect">
            <a:avLst/>
          </a:prstGeom>
          <a:solidFill>
            <a:srgbClr val="E3E3E3">
              <a:alpha val="91000"/>
            </a:srgbClr>
          </a:solidFill>
          <a:ln w="3175">
            <a:solidFill>
              <a:srgbClr val="F39438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34" tIns="34268" rIns="68534" bIns="34268" rtlCol="0" anchor="ctr"/>
          <a:lstStyle/>
          <a:p>
            <a:pPr algn="ctr" defTabSz="814681"/>
            <a:r>
              <a:rPr lang="en-US" dirty="0">
                <a:solidFill>
                  <a:srgbClr val="65A637"/>
                </a:solidFill>
                <a:latin typeface="Gill Sans"/>
                <a:ea typeface="Arial"/>
                <a:cs typeface="Gill Sans"/>
              </a:rPr>
              <a:t>4 billion </a:t>
            </a:r>
            <a:r>
              <a:rPr lang="en-US" dirty="0" smtClean="0">
                <a:solidFill>
                  <a:srgbClr val="65A637"/>
                </a:solidFill>
                <a:latin typeface="Gill Sans"/>
                <a:ea typeface="Arial"/>
                <a:cs typeface="Gill Sans"/>
              </a:rPr>
              <a:t>DNS records</a:t>
            </a:r>
          </a:p>
          <a:p>
            <a:pPr algn="ctr" defTabSz="814681"/>
            <a:r>
              <a:rPr lang="en-US" sz="1000" dirty="0" smtClean="0">
                <a:solidFill>
                  <a:srgbClr val="000000"/>
                </a:solidFill>
                <a:latin typeface="Gill Sans"/>
                <a:ea typeface="Arial"/>
                <a:cs typeface="Gill Sans"/>
              </a:rPr>
              <a:t>/ </a:t>
            </a:r>
            <a:r>
              <a:rPr lang="en-US" sz="1000" dirty="0">
                <a:solidFill>
                  <a:srgbClr val="000000"/>
                </a:solidFill>
                <a:latin typeface="Gill Sans"/>
                <a:ea typeface="Arial"/>
                <a:cs typeface="Gill Sans"/>
              </a:rPr>
              <a:t>day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490484" y="2986690"/>
            <a:ext cx="1592438" cy="466398"/>
          </a:xfrm>
          <a:prstGeom prst="roundRect">
            <a:avLst/>
          </a:prstGeom>
          <a:solidFill>
            <a:srgbClr val="E3E3E3">
              <a:alpha val="91000"/>
            </a:srgbClr>
          </a:solidFill>
          <a:ln w="3175" cmpd="sng">
            <a:solidFill>
              <a:srgbClr val="F39438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34" tIns="34268" rIns="68534" bIns="34268" rtlCol="0" anchor="ctr"/>
          <a:lstStyle/>
          <a:p>
            <a:pPr algn="ctr" defTabSz="814681"/>
            <a:r>
              <a:rPr lang="en-US" dirty="0">
                <a:solidFill>
                  <a:srgbClr val="65A637"/>
                </a:solidFill>
                <a:latin typeface="Gill Sans"/>
                <a:ea typeface="Arial"/>
                <a:cs typeface="Gill Sans"/>
              </a:rPr>
              <a:t>750GB of </a:t>
            </a:r>
            <a:r>
              <a:rPr lang="en-US" dirty="0" smtClean="0">
                <a:solidFill>
                  <a:srgbClr val="65A637"/>
                </a:solidFill>
                <a:latin typeface="Gill Sans"/>
                <a:ea typeface="Arial"/>
                <a:cs typeface="Gill Sans"/>
              </a:rPr>
              <a:t>logs </a:t>
            </a:r>
            <a:r>
              <a:rPr lang="en-US" sz="1000" dirty="0">
                <a:solidFill>
                  <a:srgbClr val="000000"/>
                </a:solidFill>
                <a:latin typeface="Gill Sans"/>
                <a:ea typeface="Arial"/>
                <a:cs typeface="Gill Sans"/>
              </a:rPr>
              <a:t>collected / day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189925" y="923574"/>
            <a:ext cx="3188368" cy="887501"/>
          </a:xfrm>
          <a:prstGeom prst="round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68534" tIns="34268" rIns="68534" bIns="34268" rtlCol="0" anchor="ctr"/>
          <a:lstStyle/>
          <a:p>
            <a:pPr algn="ctr" defTabSz="814681"/>
            <a:r>
              <a:rPr lang="en-US" sz="2400" b="1" dirty="0">
                <a:solidFill>
                  <a:schemeClr val="bg1"/>
                </a:solidFill>
                <a:latin typeface="Gill Sans"/>
                <a:ea typeface="Arial"/>
                <a:cs typeface="Gill Sans"/>
              </a:rPr>
              <a:t>2 billion </a:t>
            </a:r>
            <a:r>
              <a:rPr lang="en-US" sz="2400" dirty="0">
                <a:solidFill>
                  <a:srgbClr val="FFFFFF"/>
                </a:solidFill>
                <a:latin typeface="Gill Sans"/>
                <a:ea typeface="Arial"/>
                <a:cs typeface="Gill Sans"/>
              </a:rPr>
              <a:t>events / day collected in Splunk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298966" y="2610069"/>
            <a:ext cx="2137106" cy="586828"/>
          </a:xfrm>
          <a:prstGeom prst="roundRect">
            <a:avLst>
              <a:gd name="adj" fmla="val 12876"/>
            </a:avLst>
          </a:prstGeom>
          <a:solidFill>
            <a:srgbClr val="E3E3E3">
              <a:alpha val="91000"/>
            </a:srgbClr>
          </a:solidFill>
          <a:ln w="3175" cmpd="sng">
            <a:solidFill>
              <a:srgbClr val="F39438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34" tIns="34268" rIns="68534" bIns="34268" rtlCol="0" anchor="ctr"/>
          <a:lstStyle/>
          <a:p>
            <a:pPr algn="ctr" defTabSz="814681"/>
            <a:r>
              <a:rPr lang="en-US" dirty="0" smtClean="0">
                <a:solidFill>
                  <a:schemeClr val="accent3"/>
                </a:solidFill>
                <a:latin typeface="Gill Sans"/>
                <a:ea typeface="Arial"/>
                <a:cs typeface="Gill Sans"/>
              </a:rPr>
              <a:t>1</a:t>
            </a:r>
            <a:r>
              <a:rPr lang="en-US" dirty="0">
                <a:solidFill>
                  <a:schemeClr val="accent3"/>
                </a:solidFill>
                <a:latin typeface="Gill Sans"/>
                <a:ea typeface="Arial"/>
                <a:cs typeface="Gill Sans"/>
              </a:rPr>
              <a:t>% </a:t>
            </a:r>
            <a:r>
              <a:rPr lang="en-US" dirty="0" smtClean="0">
                <a:solidFill>
                  <a:schemeClr val="accent3"/>
                </a:solidFill>
                <a:latin typeface="Gill Sans"/>
                <a:ea typeface="Arial"/>
                <a:cs typeface="Gill Sans"/>
              </a:rPr>
              <a:t>blocked as Malware</a:t>
            </a:r>
          </a:p>
          <a:p>
            <a:pPr algn="ctr" defTabSz="814681"/>
            <a:r>
              <a:rPr lang="en-US" sz="1000" dirty="0" smtClean="0">
                <a:solidFill>
                  <a:srgbClr val="000000"/>
                </a:solidFill>
                <a:latin typeface="Gill Sans"/>
                <a:ea typeface="Arial"/>
                <a:cs typeface="Gill Sans"/>
              </a:rPr>
              <a:t>automatically by </a:t>
            </a:r>
            <a:r>
              <a:rPr lang="en-US" sz="1000" dirty="0">
                <a:solidFill>
                  <a:srgbClr val="000000"/>
                </a:solidFill>
                <a:latin typeface="Gill Sans"/>
                <a:ea typeface="Arial"/>
                <a:cs typeface="Gill Sans"/>
              </a:rPr>
              <a:t>WSAs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5579241" y="4615932"/>
            <a:ext cx="3328276" cy="280137"/>
          </a:xfrm>
          <a:prstGeom prst="roundRect">
            <a:avLst/>
          </a:prstGeom>
          <a:solidFill>
            <a:srgbClr val="E3E3E3">
              <a:alpha val="91000"/>
            </a:srgbClr>
          </a:solidFill>
          <a:ln w="3175" cmpd="sng">
            <a:solidFill>
              <a:srgbClr val="F39438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34" tIns="34268" rIns="68534" bIns="34268" rtlCol="0" anchor="ctr"/>
          <a:lstStyle/>
          <a:p>
            <a:pPr algn="ctr" defTabSz="814681"/>
            <a:r>
              <a:rPr lang="en-US" sz="1000" dirty="0">
                <a:solidFill>
                  <a:srgbClr val="000000"/>
                </a:solidFill>
                <a:latin typeface="Gill Sans"/>
                <a:ea typeface="Arial"/>
                <a:cs typeface="Gill Sans"/>
              </a:rPr>
              <a:t>Over</a:t>
            </a:r>
            <a:r>
              <a:rPr lang="en-US" sz="1000" dirty="0">
                <a:solidFill>
                  <a:srgbClr val="FEFEFE"/>
                </a:solidFill>
                <a:latin typeface="Gill Sans"/>
                <a:ea typeface="Arial"/>
                <a:cs typeface="Gill Sans"/>
              </a:rPr>
              <a:t> </a:t>
            </a:r>
            <a:r>
              <a:rPr lang="en-US" dirty="0">
                <a:solidFill>
                  <a:srgbClr val="65A637"/>
                </a:solidFill>
                <a:latin typeface="Gill Sans"/>
                <a:ea typeface="Arial"/>
                <a:cs typeface="Gill Sans"/>
              </a:rPr>
              <a:t>400 Application Service Providers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6157311" y="4228720"/>
            <a:ext cx="2213618" cy="262468"/>
          </a:xfrm>
          <a:prstGeom prst="roundRect">
            <a:avLst/>
          </a:prstGeom>
          <a:solidFill>
            <a:srgbClr val="E3E3E3">
              <a:alpha val="91000"/>
            </a:srgbClr>
          </a:solidFill>
          <a:ln w="3175" cmpd="sng">
            <a:solidFill>
              <a:srgbClr val="F39438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34" tIns="34268" rIns="68534" bIns="34268" rtlCol="0" anchor="ctr"/>
          <a:lstStyle/>
          <a:p>
            <a:pPr algn="ctr" defTabSz="814681"/>
            <a:r>
              <a:rPr lang="en-US" dirty="0">
                <a:solidFill>
                  <a:srgbClr val="65A637"/>
                </a:solidFill>
                <a:latin typeface="Gill Sans"/>
                <a:ea typeface="Arial"/>
                <a:cs typeface="Gill Sans"/>
              </a:rPr>
              <a:t>12 </a:t>
            </a:r>
            <a:r>
              <a:rPr lang="en-US" dirty="0" smtClean="0">
                <a:solidFill>
                  <a:srgbClr val="65A637"/>
                </a:solidFill>
                <a:latin typeface="Gill Sans"/>
                <a:ea typeface="Arial"/>
                <a:cs typeface="Gill Sans"/>
              </a:rPr>
              <a:t>Critical DCs </a:t>
            </a:r>
            <a:r>
              <a:rPr lang="en-US" sz="1000" dirty="0" smtClean="0">
                <a:solidFill>
                  <a:srgbClr val="000000"/>
                </a:solidFill>
                <a:latin typeface="Gill Sans"/>
                <a:ea typeface="Arial"/>
                <a:cs typeface="Gill Sans"/>
              </a:rPr>
              <a:t>in Production</a:t>
            </a:r>
            <a:endParaRPr lang="en-US" sz="1000" dirty="0">
              <a:solidFill>
                <a:srgbClr val="000000"/>
              </a:solidFill>
              <a:latin typeface="Gill Sans"/>
              <a:ea typeface="Arial"/>
              <a:cs typeface="Gill Sans"/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210944" y="4027629"/>
            <a:ext cx="2959676" cy="887501"/>
          </a:xfrm>
          <a:prstGeom prst="round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68534" tIns="34268" rIns="68534" bIns="34268" rtlCol="0" anchor="ctr"/>
          <a:lstStyle/>
          <a:p>
            <a:pPr algn="ctr" defTabSz="814681"/>
            <a:r>
              <a:rPr lang="en-US" sz="2400" b="1" dirty="0" smtClean="0">
                <a:solidFill>
                  <a:schemeClr val="bg1"/>
                </a:solidFill>
                <a:latin typeface="Gill Sans"/>
                <a:ea typeface="Arial"/>
                <a:cs typeface="Gill Sans"/>
              </a:rPr>
              <a:t>proven </a:t>
            </a:r>
            <a:r>
              <a:rPr lang="en-US" sz="2400" dirty="0" smtClean="0">
                <a:solidFill>
                  <a:schemeClr val="bg1"/>
                </a:solidFill>
                <a:latin typeface="Gill Sans"/>
                <a:ea typeface="Arial"/>
                <a:cs typeface="Gill Sans"/>
              </a:rPr>
              <a:t>architecture and processes</a:t>
            </a:r>
            <a:endParaRPr lang="en-US" sz="2400" dirty="0">
              <a:solidFill>
                <a:srgbClr val="FFFFFF"/>
              </a:solidFill>
              <a:latin typeface="Gill Sans"/>
              <a:ea typeface="Arial"/>
              <a:cs typeface="Gill Sans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5517930" y="3135586"/>
            <a:ext cx="2802759" cy="472963"/>
          </a:xfrm>
          <a:prstGeom prst="roundRect">
            <a:avLst/>
          </a:prstGeom>
          <a:solidFill>
            <a:srgbClr val="E3E3E3">
              <a:alpha val="91000"/>
            </a:srgbClr>
          </a:solidFill>
          <a:ln w="3175" cmpd="sng">
            <a:solidFill>
              <a:srgbClr val="F39438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34" tIns="34268" rIns="68534" bIns="34268" rtlCol="0" anchor="ctr"/>
          <a:lstStyle/>
          <a:p>
            <a:pPr algn="ctr" defTabSz="814681"/>
            <a:r>
              <a:rPr lang="en-US" dirty="0">
                <a:solidFill>
                  <a:srgbClr val="65A637"/>
                </a:solidFill>
                <a:latin typeface="Gill Sans"/>
                <a:ea typeface="Arial"/>
                <a:cs typeface="Gill Sans"/>
              </a:rPr>
              <a:t>6 million </a:t>
            </a:r>
            <a:r>
              <a:rPr lang="en-US" dirty="0" smtClean="0">
                <a:solidFill>
                  <a:srgbClr val="65A637"/>
                </a:solidFill>
                <a:latin typeface="Gill Sans"/>
                <a:ea typeface="Arial"/>
                <a:cs typeface="Gill Sans"/>
              </a:rPr>
              <a:t>HTTP transactions</a:t>
            </a:r>
          </a:p>
          <a:p>
            <a:pPr algn="ctr" defTabSz="814681"/>
            <a:r>
              <a:rPr lang="en-US" sz="1000" dirty="0" smtClean="0">
                <a:solidFill>
                  <a:srgbClr val="000000"/>
                </a:solidFill>
                <a:latin typeface="Gill Sans"/>
                <a:ea typeface="Arial"/>
                <a:cs typeface="Gill Sans"/>
              </a:rPr>
              <a:t>/ </a:t>
            </a:r>
            <a:r>
              <a:rPr lang="en-US" sz="1000" dirty="0">
                <a:solidFill>
                  <a:srgbClr val="000000"/>
                </a:solidFill>
                <a:latin typeface="Gill Sans"/>
                <a:ea typeface="Arial"/>
                <a:cs typeface="Gill Sans"/>
              </a:rPr>
              <a:t>day handled by WSAs</a:t>
            </a:r>
          </a:p>
        </p:txBody>
      </p:sp>
    </p:spTree>
    <p:extLst>
      <p:ext uri="{BB962C8B-B14F-4D97-AF65-F5344CB8AC3E}">
        <p14:creationId xmlns:p14="http://schemas.microsoft.com/office/powerpoint/2010/main" val="37213047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R&amp;D by Cisco's Professional Services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CCB13-0A32-4557-88E9-079F0C330695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6" name="Freeform 176"/>
          <p:cNvSpPr>
            <a:spLocks/>
          </p:cNvSpPr>
          <p:nvPr/>
        </p:nvSpPr>
        <p:spPr bwMode="auto">
          <a:xfrm rot="16200000">
            <a:off x="6031538" y="1595132"/>
            <a:ext cx="3971872" cy="2253052"/>
          </a:xfrm>
          <a:custGeom>
            <a:avLst/>
            <a:gdLst>
              <a:gd name="T0" fmla="*/ 38740 w 673"/>
              <a:gd name="T1" fmla="*/ 11757 h 382"/>
              <a:gd name="T2" fmla="*/ 30064 w 673"/>
              <a:gd name="T3" fmla="*/ 4076 h 382"/>
              <a:gd name="T4" fmla="*/ 27192 w 673"/>
              <a:gd name="T5" fmla="*/ 4587 h 382"/>
              <a:gd name="T6" fmla="*/ 18038 w 673"/>
              <a:gd name="T7" fmla="*/ 0 h 382"/>
              <a:gd name="T8" fmla="*/ 6665 w 673"/>
              <a:gd name="T9" fmla="*/ 10325 h 382"/>
              <a:gd name="T10" fmla="*/ 0 w 673"/>
              <a:gd name="T11" fmla="*/ 19370 h 382"/>
              <a:gd name="T12" fmla="*/ 1977 w 673"/>
              <a:gd name="T13" fmla="*/ 25054 h 382"/>
              <a:gd name="T14" fmla="*/ 20186 w 673"/>
              <a:gd name="T15" fmla="*/ 25054 h 382"/>
              <a:gd name="T16" fmla="*/ 34935 w 673"/>
              <a:gd name="T17" fmla="*/ 25054 h 382"/>
              <a:gd name="T18" fmla="*/ 40664 w 673"/>
              <a:gd name="T19" fmla="*/ 25054 h 382"/>
              <a:gd name="T20" fmla="*/ 44439 w 673"/>
              <a:gd name="T21" fmla="*/ 18733 h 382"/>
              <a:gd name="T22" fmla="*/ 38740 w 673"/>
              <a:gd name="T23" fmla="*/ 11757 h 382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673"/>
              <a:gd name="T37" fmla="*/ 0 h 382"/>
              <a:gd name="T38" fmla="*/ 673 w 673"/>
              <a:gd name="T39" fmla="*/ 382 h 382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673" h="382">
                <a:moveTo>
                  <a:pt x="587" y="179"/>
                </a:moveTo>
                <a:cubicBezTo>
                  <a:pt x="580" y="114"/>
                  <a:pt x="524" y="62"/>
                  <a:pt x="456" y="62"/>
                </a:cubicBezTo>
                <a:cubicBezTo>
                  <a:pt x="441" y="62"/>
                  <a:pt x="426" y="65"/>
                  <a:pt x="412" y="70"/>
                </a:cubicBezTo>
                <a:cubicBezTo>
                  <a:pt x="381" y="28"/>
                  <a:pt x="330" y="0"/>
                  <a:pt x="273" y="0"/>
                </a:cubicBezTo>
                <a:cubicBezTo>
                  <a:pt x="183" y="0"/>
                  <a:pt x="109" y="69"/>
                  <a:pt x="101" y="158"/>
                </a:cubicBezTo>
                <a:cubicBezTo>
                  <a:pt x="43" y="176"/>
                  <a:pt x="0" y="230"/>
                  <a:pt x="0" y="295"/>
                </a:cubicBezTo>
                <a:cubicBezTo>
                  <a:pt x="0" y="327"/>
                  <a:pt x="11" y="357"/>
                  <a:pt x="30" y="382"/>
                </a:cubicBezTo>
                <a:cubicBezTo>
                  <a:pt x="306" y="382"/>
                  <a:pt x="306" y="382"/>
                  <a:pt x="306" y="382"/>
                </a:cubicBezTo>
                <a:cubicBezTo>
                  <a:pt x="529" y="382"/>
                  <a:pt x="529" y="382"/>
                  <a:pt x="529" y="382"/>
                </a:cubicBezTo>
                <a:cubicBezTo>
                  <a:pt x="616" y="382"/>
                  <a:pt x="616" y="382"/>
                  <a:pt x="616" y="382"/>
                </a:cubicBezTo>
                <a:cubicBezTo>
                  <a:pt x="650" y="363"/>
                  <a:pt x="673" y="327"/>
                  <a:pt x="673" y="286"/>
                </a:cubicBezTo>
                <a:cubicBezTo>
                  <a:pt x="673" y="234"/>
                  <a:pt x="636" y="190"/>
                  <a:pt x="587" y="179"/>
                </a:cubicBezTo>
                <a:close/>
              </a:path>
            </a:pathLst>
          </a:cu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129964" tIns="64983" rIns="129964" bIns="64983"/>
          <a:lstStyle/>
          <a:p>
            <a:pPr defTabSz="1299414">
              <a:defRPr/>
            </a:pPr>
            <a:endParaRPr lang="en-US" sz="2598" b="1" kern="0" dirty="0">
              <a:solidFill>
                <a:srgbClr val="FFFFFF"/>
              </a:solidFill>
            </a:endParaRPr>
          </a:p>
        </p:txBody>
      </p:sp>
      <p:sp>
        <p:nvSpPr>
          <p:cNvPr id="7" name="Flowchart: Connector 87"/>
          <p:cNvSpPr/>
          <p:nvPr/>
        </p:nvSpPr>
        <p:spPr bwMode="auto">
          <a:xfrm>
            <a:off x="8123349" y="2825314"/>
            <a:ext cx="233773" cy="233796"/>
          </a:xfrm>
          <a:prstGeom prst="flowChartConnector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51426" tIns="25713" rIns="51426" bIns="25713" numCol="1" rtlCol="0" anchor="t" anchorCtr="0" compatLnSpc="1">
            <a:prstTxWarp prst="textNoShape">
              <a:avLst/>
            </a:prstTxWarp>
          </a:bodyPr>
          <a:lstStyle/>
          <a:p>
            <a:pPr defTabSz="514259"/>
            <a:endParaRPr lang="en-US" sz="1300">
              <a:solidFill>
                <a:srgbClr val="FFFFFF"/>
              </a:solidFill>
              <a:latin typeface="Myriad Pro" pitchFamily="-110" charset="0"/>
              <a:ea typeface="ヒラギノ角ゴ ProN W3" pitchFamily="-110" charset="-128"/>
              <a:cs typeface="ヒラギノ角ゴ ProN W3" pitchFamily="-110" charset="-128"/>
              <a:sym typeface="Myriad Pro" pitchFamily="-110" charset="0"/>
            </a:endParaRPr>
          </a:p>
        </p:txBody>
      </p:sp>
      <p:cxnSp>
        <p:nvCxnSpPr>
          <p:cNvPr id="8" name="Straight Arrow Connector 143"/>
          <p:cNvCxnSpPr>
            <a:endCxn id="26" idx="1"/>
          </p:cNvCxnSpPr>
          <p:nvPr/>
        </p:nvCxnSpPr>
        <p:spPr>
          <a:xfrm>
            <a:off x="5371591" y="1386710"/>
            <a:ext cx="2454269" cy="2014557"/>
          </a:xfrm>
          <a:prstGeom prst="bentConnector3">
            <a:avLst>
              <a:gd name="adj1" fmla="val 58624"/>
            </a:avLst>
          </a:prstGeom>
          <a:ln w="38100" cap="flat" cmpd="sng" algn="ctr">
            <a:solidFill>
              <a:srgbClr val="669548"/>
            </a:solidFill>
            <a:prstDash val="solid"/>
            <a:bevel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66"/>
          <p:cNvGrpSpPr/>
          <p:nvPr/>
        </p:nvGrpSpPr>
        <p:grpSpPr>
          <a:xfrm>
            <a:off x="2301729" y="1034522"/>
            <a:ext cx="1850051" cy="588747"/>
            <a:chOff x="6435189" y="2563003"/>
            <a:chExt cx="3289300" cy="1046661"/>
          </a:xfrm>
        </p:grpSpPr>
        <p:pic>
          <p:nvPicPr>
            <p:cNvPr id="10" name="Picture 90" descr="splunk_deployment_1u.png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35189" y="2563003"/>
              <a:ext cx="3289300" cy="9398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1" name="Picture 10" descr="people-grey.png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auto">
            <a:xfrm>
              <a:off x="8204189" y="2788799"/>
              <a:ext cx="1094076" cy="577897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2" name="Picture 60" descr="15.png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rot="-290583">
              <a:off x="8847003" y="2779402"/>
              <a:ext cx="828675" cy="83026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grpSp>
        <p:nvGrpSpPr>
          <p:cNvPr id="13" name="Group 50"/>
          <p:cNvGrpSpPr>
            <a:grpSpLocks/>
          </p:cNvGrpSpPr>
          <p:nvPr/>
        </p:nvGrpSpPr>
        <p:grpSpPr bwMode="auto">
          <a:xfrm>
            <a:off x="3369655" y="2075625"/>
            <a:ext cx="1846201" cy="554547"/>
            <a:chOff x="9500394" y="1676400"/>
            <a:chExt cx="3498568" cy="998537"/>
          </a:xfrm>
        </p:grpSpPr>
        <p:pic>
          <p:nvPicPr>
            <p:cNvPr id="14" name="Picture 3" descr="splunk_deployment_1u.png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00394" y="1676400"/>
              <a:ext cx="3498568" cy="998537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5" name="Picture 6" descr="splunk_index.png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80223" y="2048749"/>
              <a:ext cx="384969" cy="393507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pic>
        <p:nvPicPr>
          <p:cNvPr id="16" name="Picture 54" descr="42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18642" y="1916841"/>
            <a:ext cx="483698" cy="4837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7" name="Group 66"/>
          <p:cNvGrpSpPr/>
          <p:nvPr/>
        </p:nvGrpSpPr>
        <p:grpSpPr>
          <a:xfrm>
            <a:off x="4376625" y="1045392"/>
            <a:ext cx="1850051" cy="588747"/>
            <a:chOff x="6435189" y="2563003"/>
            <a:chExt cx="3289300" cy="1046661"/>
          </a:xfrm>
        </p:grpSpPr>
        <p:pic>
          <p:nvPicPr>
            <p:cNvPr id="18" name="Picture 90" descr="splunk_deployment_1u.png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35189" y="2563003"/>
              <a:ext cx="3289300" cy="9398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9" name="Picture 18" descr="people-grey.png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auto">
            <a:xfrm>
              <a:off x="8204189" y="2788799"/>
              <a:ext cx="1094076" cy="577897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20" name="Picture 60" descr="15.png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rot="-290583">
              <a:off x="8847003" y="2779402"/>
              <a:ext cx="828675" cy="83026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grpSp>
        <p:nvGrpSpPr>
          <p:cNvPr id="21" name="Group 66"/>
          <p:cNvGrpSpPr/>
          <p:nvPr/>
        </p:nvGrpSpPr>
        <p:grpSpPr>
          <a:xfrm>
            <a:off x="7843119" y="2419303"/>
            <a:ext cx="1012411" cy="322183"/>
            <a:chOff x="6435189" y="2563003"/>
            <a:chExt cx="3289300" cy="1046661"/>
          </a:xfrm>
        </p:grpSpPr>
        <p:pic>
          <p:nvPicPr>
            <p:cNvPr id="22" name="Picture 90" descr="splunk_deployment_1u.png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35189" y="2563003"/>
              <a:ext cx="3289300" cy="9398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23" name="Picture 22" descr="people-grey.png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auto">
            <a:xfrm>
              <a:off x="8204189" y="2788799"/>
              <a:ext cx="1094076" cy="577897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24" name="Picture 60" descr="15.png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rot="-290583">
              <a:off x="8847003" y="2779402"/>
              <a:ext cx="828675" cy="83026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grpSp>
        <p:nvGrpSpPr>
          <p:cNvPr id="25" name="Group 50"/>
          <p:cNvGrpSpPr>
            <a:grpSpLocks/>
          </p:cNvGrpSpPr>
          <p:nvPr/>
        </p:nvGrpSpPr>
        <p:grpSpPr bwMode="auto">
          <a:xfrm>
            <a:off x="7825860" y="3241864"/>
            <a:ext cx="1061371" cy="318806"/>
            <a:chOff x="9500394" y="1676400"/>
            <a:chExt cx="3498568" cy="998537"/>
          </a:xfrm>
        </p:grpSpPr>
        <p:pic>
          <p:nvPicPr>
            <p:cNvPr id="26" name="Picture 3" descr="splunk_deployment_1u.png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00394" y="1676400"/>
              <a:ext cx="3498568" cy="998537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27" name="Picture 6" descr="splunk_index.png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80223" y="2048749"/>
              <a:ext cx="384969" cy="393507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sp>
        <p:nvSpPr>
          <p:cNvPr id="28" name="Freeform 176"/>
          <p:cNvSpPr>
            <a:spLocks/>
          </p:cNvSpPr>
          <p:nvPr/>
        </p:nvSpPr>
        <p:spPr bwMode="auto">
          <a:xfrm>
            <a:off x="2308007" y="2904982"/>
            <a:ext cx="4393332" cy="1812357"/>
          </a:xfrm>
          <a:custGeom>
            <a:avLst/>
            <a:gdLst>
              <a:gd name="T0" fmla="*/ 38740 w 673"/>
              <a:gd name="T1" fmla="*/ 11757 h 382"/>
              <a:gd name="T2" fmla="*/ 30064 w 673"/>
              <a:gd name="T3" fmla="*/ 4076 h 382"/>
              <a:gd name="T4" fmla="*/ 27192 w 673"/>
              <a:gd name="T5" fmla="*/ 4587 h 382"/>
              <a:gd name="T6" fmla="*/ 18038 w 673"/>
              <a:gd name="T7" fmla="*/ 0 h 382"/>
              <a:gd name="T8" fmla="*/ 6665 w 673"/>
              <a:gd name="T9" fmla="*/ 10325 h 382"/>
              <a:gd name="T10" fmla="*/ 0 w 673"/>
              <a:gd name="T11" fmla="*/ 19370 h 382"/>
              <a:gd name="T12" fmla="*/ 1977 w 673"/>
              <a:gd name="T13" fmla="*/ 25054 h 382"/>
              <a:gd name="T14" fmla="*/ 20186 w 673"/>
              <a:gd name="T15" fmla="*/ 25054 h 382"/>
              <a:gd name="T16" fmla="*/ 34935 w 673"/>
              <a:gd name="T17" fmla="*/ 25054 h 382"/>
              <a:gd name="T18" fmla="*/ 40664 w 673"/>
              <a:gd name="T19" fmla="*/ 25054 h 382"/>
              <a:gd name="T20" fmla="*/ 44439 w 673"/>
              <a:gd name="T21" fmla="*/ 18733 h 382"/>
              <a:gd name="T22" fmla="*/ 38740 w 673"/>
              <a:gd name="T23" fmla="*/ 11757 h 382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673"/>
              <a:gd name="T37" fmla="*/ 0 h 382"/>
              <a:gd name="T38" fmla="*/ 673 w 673"/>
              <a:gd name="T39" fmla="*/ 382 h 382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673" h="382">
                <a:moveTo>
                  <a:pt x="587" y="179"/>
                </a:moveTo>
                <a:cubicBezTo>
                  <a:pt x="580" y="114"/>
                  <a:pt x="524" y="62"/>
                  <a:pt x="456" y="62"/>
                </a:cubicBezTo>
                <a:cubicBezTo>
                  <a:pt x="441" y="62"/>
                  <a:pt x="426" y="65"/>
                  <a:pt x="412" y="70"/>
                </a:cubicBezTo>
                <a:cubicBezTo>
                  <a:pt x="381" y="28"/>
                  <a:pt x="330" y="0"/>
                  <a:pt x="273" y="0"/>
                </a:cubicBezTo>
                <a:cubicBezTo>
                  <a:pt x="183" y="0"/>
                  <a:pt x="109" y="69"/>
                  <a:pt x="101" y="158"/>
                </a:cubicBezTo>
                <a:cubicBezTo>
                  <a:pt x="43" y="176"/>
                  <a:pt x="0" y="230"/>
                  <a:pt x="0" y="295"/>
                </a:cubicBezTo>
                <a:cubicBezTo>
                  <a:pt x="0" y="327"/>
                  <a:pt x="11" y="357"/>
                  <a:pt x="30" y="382"/>
                </a:cubicBezTo>
                <a:cubicBezTo>
                  <a:pt x="306" y="382"/>
                  <a:pt x="306" y="382"/>
                  <a:pt x="306" y="382"/>
                </a:cubicBezTo>
                <a:cubicBezTo>
                  <a:pt x="529" y="382"/>
                  <a:pt x="529" y="382"/>
                  <a:pt x="529" y="382"/>
                </a:cubicBezTo>
                <a:cubicBezTo>
                  <a:pt x="616" y="382"/>
                  <a:pt x="616" y="382"/>
                  <a:pt x="616" y="382"/>
                </a:cubicBezTo>
                <a:cubicBezTo>
                  <a:pt x="650" y="363"/>
                  <a:pt x="673" y="327"/>
                  <a:pt x="673" y="286"/>
                </a:cubicBezTo>
                <a:cubicBezTo>
                  <a:pt x="673" y="234"/>
                  <a:pt x="636" y="190"/>
                  <a:pt x="587" y="179"/>
                </a:cubicBezTo>
                <a:close/>
              </a:path>
            </a:pathLst>
          </a:cu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129964" tIns="64983" rIns="129964" bIns="64983"/>
          <a:lstStyle/>
          <a:p>
            <a:pPr defTabSz="1299414">
              <a:defRPr/>
            </a:pPr>
            <a:endParaRPr lang="en-US" sz="2598" b="1" kern="0" dirty="0">
              <a:solidFill>
                <a:srgbClr val="FFFFFF"/>
              </a:solidFill>
            </a:endParaRPr>
          </a:p>
        </p:txBody>
      </p:sp>
      <p:sp>
        <p:nvSpPr>
          <p:cNvPr id="29" name="Rounded Rectangle 28"/>
          <p:cNvSpPr/>
          <p:nvPr/>
        </p:nvSpPr>
        <p:spPr bwMode="auto">
          <a:xfrm>
            <a:off x="155546" y="1111127"/>
            <a:ext cx="2034108" cy="399030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lIns="51423" tIns="25711" rIns="51423" bIns="57143" rtlCol="0">
            <a:spAutoFit/>
          </a:bodyPr>
          <a:lstStyle/>
          <a:p>
            <a:pPr algn="ctr" defTabSz="456834" fontAlgn="auto">
              <a:spcBef>
                <a:spcPts val="0"/>
              </a:spcBef>
              <a:spcAft>
                <a:spcPts val="0"/>
              </a:spcAft>
            </a:pPr>
            <a:r>
              <a:rPr lang="en-US" kern="0" dirty="0" smtClean="0">
                <a:solidFill>
                  <a:schemeClr val="tx1"/>
                </a:solidFill>
                <a:latin typeface="Arial"/>
                <a:ea typeface="+mn-ea"/>
                <a:cs typeface="Arial"/>
              </a:rPr>
              <a:t>2 x Search Heads</a:t>
            </a:r>
            <a:endParaRPr lang="en-US" kern="0" dirty="0">
              <a:solidFill>
                <a:schemeClr val="tx1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30" name="Rounded Rectangle 29"/>
          <p:cNvSpPr/>
          <p:nvPr/>
        </p:nvSpPr>
        <p:spPr bwMode="auto">
          <a:xfrm>
            <a:off x="457080" y="2125462"/>
            <a:ext cx="1364888" cy="364978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lIns="51423" tIns="25711" rIns="51423" bIns="57143" rtlCol="0">
            <a:spAutoFit/>
          </a:bodyPr>
          <a:lstStyle/>
          <a:p>
            <a:pPr algn="ctr" defTabSz="456834" fontAlgn="auto">
              <a:spcBef>
                <a:spcPts val="0"/>
              </a:spcBef>
              <a:spcAft>
                <a:spcPts val="0"/>
              </a:spcAft>
            </a:pPr>
            <a:r>
              <a:rPr lang="en-US" kern="0" dirty="0" smtClean="0">
                <a:solidFill>
                  <a:schemeClr val="tx1"/>
                </a:solidFill>
                <a:latin typeface="Arial"/>
                <a:ea typeface="+mn-ea"/>
                <a:cs typeface="Arial"/>
              </a:rPr>
              <a:t>1 x Indexer</a:t>
            </a:r>
            <a:endParaRPr lang="en-US" kern="0" dirty="0">
              <a:solidFill>
                <a:schemeClr val="tx1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31" name="Rounded Rectangle 30"/>
          <p:cNvSpPr/>
          <p:nvPr/>
        </p:nvSpPr>
        <p:spPr bwMode="auto">
          <a:xfrm>
            <a:off x="7774596" y="1401930"/>
            <a:ext cx="1213650" cy="535238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51423" tIns="25711" rIns="51423" bIns="57143" rtlCol="0">
            <a:spAutoFit/>
          </a:bodyPr>
          <a:lstStyle/>
          <a:p>
            <a:pPr algn="ctr" defTabSz="456834" fontAlgn="auto">
              <a:spcBef>
                <a:spcPts val="0"/>
              </a:spcBef>
              <a:spcAft>
                <a:spcPts val="0"/>
              </a:spcAft>
            </a:pPr>
            <a:r>
              <a:rPr lang="en-US" sz="1300" kern="0" dirty="0" smtClean="0">
                <a:solidFill>
                  <a:schemeClr val="tx1"/>
                </a:solidFill>
                <a:latin typeface="Arial"/>
                <a:ea typeface="+mn-ea"/>
                <a:cs typeface="Arial"/>
              </a:rPr>
              <a:t>Mirrored </a:t>
            </a:r>
            <a:r>
              <a:rPr lang="en-US" sz="1300" kern="0" dirty="0" err="1" smtClean="0">
                <a:solidFill>
                  <a:schemeClr val="tx1"/>
                </a:solidFill>
                <a:latin typeface="Arial"/>
                <a:ea typeface="+mn-ea"/>
                <a:cs typeface="Arial"/>
              </a:rPr>
              <a:t>Dev</a:t>
            </a:r>
            <a:r>
              <a:rPr lang="en-US" sz="1300" kern="0" dirty="0" smtClean="0">
                <a:solidFill>
                  <a:schemeClr val="tx1"/>
                </a:solidFill>
                <a:latin typeface="Arial"/>
                <a:ea typeface="+mn-ea"/>
                <a:cs typeface="Arial"/>
              </a:rPr>
              <a:t> Servers</a:t>
            </a:r>
            <a:endParaRPr lang="en-US" sz="1300" kern="0" dirty="0">
              <a:solidFill>
                <a:schemeClr val="tx1"/>
              </a:solidFill>
              <a:latin typeface="Arial"/>
              <a:ea typeface="+mn-ea"/>
              <a:cs typeface="Arial"/>
            </a:endParaRPr>
          </a:p>
        </p:txBody>
      </p:sp>
      <p:cxnSp>
        <p:nvCxnSpPr>
          <p:cNvPr id="32" name="Straight Arrow Connector 31"/>
          <p:cNvCxnSpPr>
            <a:stCxn id="44" idx="0"/>
          </p:cNvCxnSpPr>
          <p:nvPr/>
        </p:nvCxnSpPr>
        <p:spPr>
          <a:xfrm flipV="1">
            <a:off x="3737841" y="2626294"/>
            <a:ext cx="323919" cy="1370183"/>
          </a:xfrm>
          <a:prstGeom prst="straightConnector1">
            <a:avLst/>
          </a:prstGeom>
          <a:ln w="5080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86" idx="2"/>
            <a:endCxn id="14" idx="2"/>
          </p:cNvCxnSpPr>
          <p:nvPr/>
        </p:nvCxnSpPr>
        <p:spPr>
          <a:xfrm flipH="1" flipV="1">
            <a:off x="4292756" y="2630172"/>
            <a:ext cx="381167" cy="1855002"/>
          </a:xfrm>
          <a:prstGeom prst="straightConnector1">
            <a:avLst/>
          </a:prstGeom>
          <a:ln w="5080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V="1">
            <a:off x="3296695" y="2626294"/>
            <a:ext cx="533253" cy="1310128"/>
          </a:xfrm>
          <a:prstGeom prst="straightConnector1">
            <a:avLst/>
          </a:prstGeom>
          <a:ln w="5080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 34"/>
          <p:cNvGrpSpPr/>
          <p:nvPr/>
        </p:nvGrpSpPr>
        <p:grpSpPr>
          <a:xfrm>
            <a:off x="3091307" y="3726582"/>
            <a:ext cx="410775" cy="411480"/>
            <a:chOff x="2216642" y="3033873"/>
            <a:chExt cx="410775" cy="411480"/>
          </a:xfrm>
        </p:grpSpPr>
        <p:sp>
          <p:nvSpPr>
            <p:cNvPr id="36" name="Oval 314"/>
            <p:cNvSpPr>
              <a:spLocks noChangeAspect="1"/>
            </p:cNvSpPr>
            <p:nvPr/>
          </p:nvSpPr>
          <p:spPr bwMode="auto">
            <a:xfrm>
              <a:off x="2216642" y="3033873"/>
              <a:ext cx="410775" cy="411480"/>
            </a:xfrm>
            <a:prstGeom prst="ellipse">
              <a:avLst/>
            </a:prstGeom>
            <a:solidFill>
              <a:srgbClr val="193F54"/>
            </a:solidFill>
            <a:ln w="19050" cap="flat">
              <a:solidFill>
                <a:schemeClr val="bg1"/>
              </a:solidFill>
              <a:round/>
              <a:headEnd type="none" w="med" len="med"/>
              <a:tailEnd type="none" w="med" len="med"/>
            </a:ln>
            <a:effectLst/>
          </p:spPr>
          <p:txBody>
            <a:bodyPr lIns="0" tIns="0" rIns="0" bIns="0"/>
            <a:lstStyle/>
            <a:p>
              <a:pPr algn="ctr" eaLnBrk="0" hangingPunct="0">
                <a:lnSpc>
                  <a:spcPct val="90000"/>
                </a:lnSpc>
                <a:defRPr/>
              </a:pPr>
              <a:endParaRPr lang="en-US" kern="0" dirty="0">
                <a:solidFill>
                  <a:schemeClr val="bg1"/>
                </a:solidFill>
                <a:latin typeface="Arial"/>
              </a:endParaRPr>
            </a:p>
          </p:txBody>
        </p:sp>
        <p:grpSp>
          <p:nvGrpSpPr>
            <p:cNvPr id="37" name="Group 151"/>
            <p:cNvGrpSpPr/>
            <p:nvPr/>
          </p:nvGrpSpPr>
          <p:grpSpPr>
            <a:xfrm>
              <a:off x="2289295" y="3147344"/>
              <a:ext cx="265468" cy="184556"/>
              <a:chOff x="11117263" y="5981265"/>
              <a:chExt cx="463550" cy="322264"/>
            </a:xfrm>
            <a:effectLst/>
          </p:grpSpPr>
          <p:sp>
            <p:nvSpPr>
              <p:cNvPr id="38" name="Freeform 31"/>
              <p:cNvSpPr>
                <a:spLocks/>
              </p:cNvSpPr>
              <p:nvPr/>
            </p:nvSpPr>
            <p:spPr bwMode="auto">
              <a:xfrm>
                <a:off x="11117263" y="6009839"/>
                <a:ext cx="149225" cy="277814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1"/>
                  </a:cxn>
                  <a:cxn ang="0">
                    <a:pos x="0" y="71"/>
                  </a:cxn>
                  <a:cxn ang="0">
                    <a:pos x="1" y="74"/>
                  </a:cxn>
                  <a:cxn ang="0">
                    <a:pos x="40" y="32"/>
                  </a:cxn>
                  <a:cxn ang="0">
                    <a:pos x="1" y="0"/>
                  </a:cxn>
                </a:cxnLst>
                <a:rect l="0" t="0" r="r" b="b"/>
                <a:pathLst>
                  <a:path w="40" h="74">
                    <a:moveTo>
                      <a:pt x="1" y="0"/>
                    </a:moveTo>
                    <a:cubicBezTo>
                      <a:pt x="1" y="0"/>
                      <a:pt x="0" y="1"/>
                      <a:pt x="0" y="1"/>
                    </a:cubicBezTo>
                    <a:cubicBezTo>
                      <a:pt x="0" y="71"/>
                      <a:pt x="0" y="71"/>
                      <a:pt x="0" y="71"/>
                    </a:cubicBezTo>
                    <a:cubicBezTo>
                      <a:pt x="0" y="72"/>
                      <a:pt x="1" y="73"/>
                      <a:pt x="1" y="74"/>
                    </a:cubicBezTo>
                    <a:cubicBezTo>
                      <a:pt x="40" y="32"/>
                      <a:pt x="40" y="32"/>
                      <a:pt x="40" y="32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dirty="0">
                  <a:solidFill>
                    <a:schemeClr val="bg1"/>
                  </a:solidFill>
                  <a:latin typeface="Arial"/>
                </a:endParaRPr>
              </a:p>
            </p:txBody>
          </p:sp>
          <p:sp>
            <p:nvSpPr>
              <p:cNvPr id="39" name="Freeform 32"/>
              <p:cNvSpPr>
                <a:spLocks/>
              </p:cNvSpPr>
              <p:nvPr/>
            </p:nvSpPr>
            <p:spPr bwMode="auto">
              <a:xfrm>
                <a:off x="11431588" y="6009839"/>
                <a:ext cx="149225" cy="277814"/>
              </a:xfrm>
              <a:custGeom>
                <a:avLst/>
                <a:gdLst/>
                <a:ahLst/>
                <a:cxnLst>
                  <a:cxn ang="0">
                    <a:pos x="40" y="0"/>
                  </a:cxn>
                  <a:cxn ang="0">
                    <a:pos x="40" y="1"/>
                  </a:cxn>
                  <a:cxn ang="0">
                    <a:pos x="40" y="71"/>
                  </a:cxn>
                  <a:cxn ang="0">
                    <a:pos x="39" y="74"/>
                  </a:cxn>
                  <a:cxn ang="0">
                    <a:pos x="0" y="32"/>
                  </a:cxn>
                  <a:cxn ang="0">
                    <a:pos x="40" y="0"/>
                  </a:cxn>
                </a:cxnLst>
                <a:rect l="0" t="0" r="r" b="b"/>
                <a:pathLst>
                  <a:path w="40" h="74">
                    <a:moveTo>
                      <a:pt x="40" y="0"/>
                    </a:moveTo>
                    <a:cubicBezTo>
                      <a:pt x="40" y="0"/>
                      <a:pt x="40" y="1"/>
                      <a:pt x="40" y="1"/>
                    </a:cubicBezTo>
                    <a:cubicBezTo>
                      <a:pt x="40" y="71"/>
                      <a:pt x="40" y="71"/>
                      <a:pt x="40" y="71"/>
                    </a:cubicBezTo>
                    <a:cubicBezTo>
                      <a:pt x="40" y="72"/>
                      <a:pt x="40" y="73"/>
                      <a:pt x="39" y="74"/>
                    </a:cubicBezTo>
                    <a:cubicBezTo>
                      <a:pt x="0" y="32"/>
                      <a:pt x="0" y="32"/>
                      <a:pt x="0" y="32"/>
                    </a:cubicBezTo>
                    <a:lnTo>
                      <a:pt x="40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dirty="0">
                  <a:solidFill>
                    <a:schemeClr val="bg1"/>
                  </a:solidFill>
                  <a:latin typeface="Arial"/>
                </a:endParaRPr>
              </a:p>
            </p:txBody>
          </p:sp>
          <p:sp>
            <p:nvSpPr>
              <p:cNvPr id="40" name="Freeform 33"/>
              <p:cNvSpPr>
                <a:spLocks/>
              </p:cNvSpPr>
              <p:nvPr/>
            </p:nvSpPr>
            <p:spPr bwMode="auto">
              <a:xfrm>
                <a:off x="11153775" y="6152717"/>
                <a:ext cx="390526" cy="150812"/>
              </a:xfrm>
              <a:custGeom>
                <a:avLst/>
                <a:gdLst/>
                <a:ahLst/>
                <a:cxnLst>
                  <a:cxn ang="0">
                    <a:pos x="52" y="40"/>
                  </a:cxn>
                  <a:cxn ang="0">
                    <a:pos x="104" y="40"/>
                  </a:cxn>
                  <a:cxn ang="0">
                    <a:pos x="104" y="40"/>
                  </a:cxn>
                  <a:cxn ang="0">
                    <a:pos x="67" y="0"/>
                  </a:cxn>
                  <a:cxn ang="0">
                    <a:pos x="55" y="10"/>
                  </a:cxn>
                  <a:cxn ang="0">
                    <a:pos x="52" y="11"/>
                  </a:cxn>
                  <a:cxn ang="0">
                    <a:pos x="50" y="10"/>
                  </a:cxn>
                  <a:cxn ang="0">
                    <a:pos x="38" y="0"/>
                  </a:cxn>
                  <a:cxn ang="0">
                    <a:pos x="0" y="40"/>
                  </a:cxn>
                  <a:cxn ang="0">
                    <a:pos x="1" y="40"/>
                  </a:cxn>
                  <a:cxn ang="0">
                    <a:pos x="52" y="40"/>
                  </a:cxn>
                </a:cxnLst>
                <a:rect l="0" t="0" r="r" b="b"/>
                <a:pathLst>
                  <a:path w="104" h="40">
                    <a:moveTo>
                      <a:pt x="52" y="40"/>
                    </a:moveTo>
                    <a:cubicBezTo>
                      <a:pt x="104" y="40"/>
                      <a:pt x="104" y="40"/>
                      <a:pt x="104" y="40"/>
                    </a:cubicBezTo>
                    <a:cubicBezTo>
                      <a:pt x="104" y="40"/>
                      <a:pt x="104" y="40"/>
                      <a:pt x="104" y="40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55" y="10"/>
                      <a:pt x="55" y="10"/>
                      <a:pt x="55" y="10"/>
                    </a:cubicBezTo>
                    <a:cubicBezTo>
                      <a:pt x="54" y="11"/>
                      <a:pt x="53" y="11"/>
                      <a:pt x="52" y="11"/>
                    </a:cubicBezTo>
                    <a:cubicBezTo>
                      <a:pt x="51" y="11"/>
                      <a:pt x="50" y="11"/>
                      <a:pt x="50" y="10"/>
                    </a:cubicBezTo>
                    <a:cubicBezTo>
                      <a:pt x="38" y="0"/>
                      <a:pt x="38" y="0"/>
                      <a:pt x="38" y="0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0" y="40"/>
                      <a:pt x="0" y="40"/>
                      <a:pt x="1" y="40"/>
                    </a:cubicBezTo>
                    <a:lnTo>
                      <a:pt x="52" y="4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dirty="0">
                  <a:solidFill>
                    <a:schemeClr val="bg1"/>
                  </a:solidFill>
                  <a:latin typeface="Arial"/>
                </a:endParaRPr>
              </a:p>
            </p:txBody>
          </p:sp>
          <p:sp>
            <p:nvSpPr>
              <p:cNvPr id="41" name="Freeform 34"/>
              <p:cNvSpPr>
                <a:spLocks/>
              </p:cNvSpPr>
              <p:nvPr/>
            </p:nvSpPr>
            <p:spPr bwMode="auto">
              <a:xfrm>
                <a:off x="11139488" y="5981265"/>
                <a:ext cx="423861" cy="168274"/>
              </a:xfrm>
              <a:custGeom>
                <a:avLst/>
                <a:gdLst/>
                <a:ahLst/>
                <a:cxnLst>
                  <a:cxn ang="0">
                    <a:pos x="56" y="45"/>
                  </a:cxn>
                  <a:cxn ang="0">
                    <a:pos x="60" y="43"/>
                  </a:cxn>
                  <a:cxn ang="0">
                    <a:pos x="113" y="0"/>
                  </a:cxn>
                  <a:cxn ang="0">
                    <a:pos x="111" y="0"/>
                  </a:cxn>
                  <a:cxn ang="0">
                    <a:pos x="56" y="0"/>
                  </a:cxn>
                  <a:cxn ang="0">
                    <a:pos x="2" y="0"/>
                  </a:cxn>
                  <a:cxn ang="0">
                    <a:pos x="0" y="0"/>
                  </a:cxn>
                  <a:cxn ang="0">
                    <a:pos x="52" y="43"/>
                  </a:cxn>
                  <a:cxn ang="0">
                    <a:pos x="56" y="45"/>
                  </a:cxn>
                </a:cxnLst>
                <a:rect l="0" t="0" r="r" b="b"/>
                <a:pathLst>
                  <a:path w="113" h="45">
                    <a:moveTo>
                      <a:pt x="56" y="45"/>
                    </a:moveTo>
                    <a:cubicBezTo>
                      <a:pt x="58" y="45"/>
                      <a:pt x="59" y="44"/>
                      <a:pt x="60" y="43"/>
                    </a:cubicBezTo>
                    <a:cubicBezTo>
                      <a:pt x="113" y="0"/>
                      <a:pt x="113" y="0"/>
                      <a:pt x="113" y="0"/>
                    </a:cubicBezTo>
                    <a:cubicBezTo>
                      <a:pt x="112" y="0"/>
                      <a:pt x="111" y="0"/>
                      <a:pt x="111" y="0"/>
                    </a:cubicBezTo>
                    <a:cubicBezTo>
                      <a:pt x="56" y="0"/>
                      <a:pt x="56" y="0"/>
                      <a:pt x="56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52" y="43"/>
                      <a:pt x="52" y="43"/>
                      <a:pt x="52" y="43"/>
                    </a:cubicBezTo>
                    <a:cubicBezTo>
                      <a:pt x="53" y="44"/>
                      <a:pt x="55" y="45"/>
                      <a:pt x="56" y="45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dirty="0">
                  <a:solidFill>
                    <a:schemeClr val="bg1"/>
                  </a:solidFill>
                  <a:latin typeface="Arial"/>
                </a:endParaRPr>
              </a:p>
            </p:txBody>
          </p:sp>
        </p:grpSp>
      </p:grpSp>
      <p:grpSp>
        <p:nvGrpSpPr>
          <p:cNvPr id="42" name="Group 41"/>
          <p:cNvGrpSpPr/>
          <p:nvPr/>
        </p:nvGrpSpPr>
        <p:grpSpPr>
          <a:xfrm>
            <a:off x="3517268" y="3890764"/>
            <a:ext cx="441146" cy="411480"/>
            <a:chOff x="3732349" y="3033873"/>
            <a:chExt cx="441146" cy="411480"/>
          </a:xfrm>
        </p:grpSpPr>
        <p:sp>
          <p:nvSpPr>
            <p:cNvPr id="43" name="Oval 42"/>
            <p:cNvSpPr>
              <a:spLocks noChangeAspect="1"/>
            </p:cNvSpPr>
            <p:nvPr/>
          </p:nvSpPr>
          <p:spPr bwMode="auto">
            <a:xfrm>
              <a:off x="3747535" y="3033873"/>
              <a:ext cx="410775" cy="411480"/>
            </a:xfrm>
            <a:prstGeom prst="ellipse">
              <a:avLst/>
            </a:prstGeom>
            <a:solidFill>
              <a:srgbClr val="193F54"/>
            </a:solidFill>
            <a:ln w="19050" cap="flat">
              <a:solidFill>
                <a:schemeClr val="bg1"/>
              </a:solidFill>
              <a:round/>
              <a:headEnd type="none" w="med" len="med"/>
              <a:tailEnd type="none" w="med" len="med"/>
            </a:ln>
            <a:effectLst/>
          </p:spPr>
          <p:txBody>
            <a:bodyPr lIns="0" tIns="0" rIns="0" bIns="0"/>
            <a:lstStyle/>
            <a:p>
              <a:pPr eaLnBrk="0" hangingPunct="0">
                <a:lnSpc>
                  <a:spcPct val="90000"/>
                </a:lnSpc>
              </a:pPr>
              <a:endParaRPr lang="en-US" kern="1200" dirty="0">
                <a:solidFill>
                  <a:schemeClr val="bg1"/>
                </a:solidFill>
                <a:latin typeface="Arial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3732349" y="3139586"/>
              <a:ext cx="441146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700" kern="1200" dirty="0" smtClean="0">
                  <a:solidFill>
                    <a:schemeClr val="bg1"/>
                  </a:solidFill>
                  <a:latin typeface="Arial"/>
                </a:rPr>
                <a:t>WWW</a:t>
              </a:r>
              <a:endParaRPr lang="en-US" sz="700" kern="1200" dirty="0">
                <a:solidFill>
                  <a:schemeClr val="bg1"/>
                </a:solidFill>
                <a:latin typeface="Arial"/>
              </a:endParaRPr>
            </a:p>
          </p:txBody>
        </p:sp>
      </p:grpSp>
      <p:cxnSp>
        <p:nvCxnSpPr>
          <p:cNvPr id="45" name="Straight Arrow Connector 44"/>
          <p:cNvCxnSpPr/>
          <p:nvPr/>
        </p:nvCxnSpPr>
        <p:spPr>
          <a:xfrm flipH="1" flipV="1">
            <a:off x="4595646" y="2630172"/>
            <a:ext cx="664845" cy="1157046"/>
          </a:xfrm>
          <a:prstGeom prst="straightConnector1">
            <a:avLst/>
          </a:prstGeom>
          <a:ln w="50800" cap="flat" cmpd="sng" algn="ctr">
            <a:solidFill>
              <a:schemeClr val="accent2">
                <a:lumMod val="75000"/>
              </a:schemeClr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H="1">
            <a:off x="4673383" y="1574030"/>
            <a:ext cx="145896" cy="551432"/>
          </a:xfrm>
          <a:prstGeom prst="straightConnector1">
            <a:avLst/>
          </a:prstGeom>
          <a:ln w="57150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3722655" y="1563160"/>
            <a:ext cx="220573" cy="562302"/>
          </a:xfrm>
          <a:prstGeom prst="straightConnector1">
            <a:avLst/>
          </a:prstGeom>
          <a:ln w="57150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ounded Rectangle 47"/>
          <p:cNvSpPr/>
          <p:nvPr/>
        </p:nvSpPr>
        <p:spPr bwMode="auto">
          <a:xfrm>
            <a:off x="152687" y="2883176"/>
            <a:ext cx="2465467" cy="637393"/>
          </a:xfrm>
          <a:prstGeom prst="round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lIns="51423" tIns="25711" rIns="51423" bIns="57143" rtlCol="0">
            <a:spAutoFit/>
          </a:bodyPr>
          <a:lstStyle/>
          <a:p>
            <a:pPr algn="ctr" defTabSz="456834" fontAlgn="auto">
              <a:spcBef>
                <a:spcPts val="0"/>
              </a:spcBef>
              <a:spcAft>
                <a:spcPts val="0"/>
              </a:spcAft>
            </a:pPr>
            <a:r>
              <a:rPr lang="en-US" kern="0" dirty="0" smtClean="0">
                <a:solidFill>
                  <a:schemeClr val="bg1"/>
                </a:solidFill>
                <a:latin typeface="Arial"/>
                <a:ea typeface="+mn-ea"/>
                <a:cs typeface="Arial"/>
              </a:rPr>
              <a:t>Cyber Range</a:t>
            </a:r>
          </a:p>
          <a:p>
            <a:pPr algn="ctr" defTabSz="456834" fontAlgn="auto">
              <a:spcBef>
                <a:spcPts val="0"/>
              </a:spcBef>
              <a:spcAft>
                <a:spcPts val="0"/>
              </a:spcAft>
            </a:pPr>
            <a:r>
              <a:rPr lang="en-US" kern="0" dirty="0" smtClean="0">
                <a:solidFill>
                  <a:schemeClr val="bg1"/>
                </a:solidFill>
                <a:latin typeface="Arial"/>
                <a:ea typeface="+mn-ea"/>
                <a:cs typeface="Arial"/>
              </a:rPr>
              <a:t>“Live” Inside Network</a:t>
            </a:r>
            <a:endParaRPr lang="en-US" kern="0" dirty="0">
              <a:solidFill>
                <a:schemeClr val="bg1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49" name="Rounded Rectangle 48"/>
          <p:cNvSpPr/>
          <p:nvPr/>
        </p:nvSpPr>
        <p:spPr bwMode="auto">
          <a:xfrm>
            <a:off x="2252596" y="4007254"/>
            <a:ext cx="809695" cy="501186"/>
          </a:xfrm>
          <a:prstGeom prst="round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lIns="51423" tIns="25711" rIns="51423" bIns="57143" rtlCol="0">
            <a:spAutoFit/>
          </a:bodyPr>
          <a:lstStyle/>
          <a:p>
            <a:pPr algn="ctr" defTabSz="456834" fontAlgn="auto">
              <a:spcBef>
                <a:spcPts val="0"/>
              </a:spcBef>
              <a:spcAft>
                <a:spcPts val="0"/>
              </a:spcAft>
            </a:pPr>
            <a:r>
              <a:rPr lang="en-US" sz="1200" kern="0" dirty="0" smtClean="0">
                <a:solidFill>
                  <a:schemeClr val="tx1"/>
                </a:solidFill>
                <a:latin typeface="Arial"/>
                <a:cs typeface="Arial"/>
              </a:rPr>
              <a:t>Mail Logs</a:t>
            </a:r>
          </a:p>
          <a:p>
            <a:pPr algn="ctr" defTabSz="456834" fontAlgn="auto">
              <a:spcBef>
                <a:spcPts val="0"/>
              </a:spcBef>
              <a:spcAft>
                <a:spcPts val="0"/>
              </a:spcAft>
            </a:pPr>
            <a:r>
              <a:rPr lang="en-US" sz="1200" kern="0" dirty="0">
                <a:solidFill>
                  <a:schemeClr val="tx1"/>
                </a:solidFill>
                <a:latin typeface="Arial"/>
                <a:cs typeface="Arial"/>
              </a:rPr>
              <a:t>(</a:t>
            </a:r>
            <a:r>
              <a:rPr lang="en-US" sz="1200" kern="0" dirty="0" smtClean="0">
                <a:solidFill>
                  <a:schemeClr val="tx1"/>
                </a:solidFill>
                <a:latin typeface="Arial"/>
                <a:cs typeface="Arial"/>
              </a:rPr>
              <a:t>ESA)</a:t>
            </a:r>
            <a:endParaRPr lang="en-US" sz="1200" kern="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50" name="Rounded Rectangle 49"/>
          <p:cNvSpPr/>
          <p:nvPr/>
        </p:nvSpPr>
        <p:spPr bwMode="auto">
          <a:xfrm>
            <a:off x="3147975" y="4370064"/>
            <a:ext cx="1043242" cy="501186"/>
          </a:xfrm>
          <a:prstGeom prst="round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lIns="51423" tIns="25711" rIns="51423" bIns="57143" rtlCol="0">
            <a:spAutoFit/>
          </a:bodyPr>
          <a:lstStyle/>
          <a:p>
            <a:pPr algn="ctr" defTabSz="456834" fontAlgn="auto">
              <a:spcBef>
                <a:spcPts val="0"/>
              </a:spcBef>
              <a:spcAft>
                <a:spcPts val="0"/>
              </a:spcAft>
            </a:pPr>
            <a:r>
              <a:rPr lang="en-US" sz="1200" kern="0" dirty="0" smtClean="0">
                <a:solidFill>
                  <a:schemeClr val="tx1"/>
                </a:solidFill>
                <a:latin typeface="Arial"/>
                <a:cs typeface="Arial"/>
              </a:rPr>
              <a:t>Access Logs</a:t>
            </a:r>
          </a:p>
          <a:p>
            <a:pPr algn="ctr" defTabSz="456834" fontAlgn="auto">
              <a:spcBef>
                <a:spcPts val="0"/>
              </a:spcBef>
              <a:spcAft>
                <a:spcPts val="0"/>
              </a:spcAft>
            </a:pPr>
            <a:r>
              <a:rPr lang="en-US" sz="1200" kern="0" dirty="0" smtClean="0">
                <a:solidFill>
                  <a:schemeClr val="tx1"/>
                </a:solidFill>
                <a:latin typeface="Arial"/>
                <a:cs typeface="Arial"/>
              </a:rPr>
              <a:t>(WSA)</a:t>
            </a:r>
            <a:endParaRPr lang="en-US" sz="1200" kern="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51" name="Rounded Rectangle 50"/>
          <p:cNvSpPr/>
          <p:nvPr/>
        </p:nvSpPr>
        <p:spPr bwMode="auto">
          <a:xfrm>
            <a:off x="4292756" y="4539030"/>
            <a:ext cx="1209583" cy="501186"/>
          </a:xfrm>
          <a:prstGeom prst="round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lIns="51423" tIns="25711" rIns="51423" bIns="57143" rtlCol="0">
            <a:spAutoFit/>
          </a:bodyPr>
          <a:lstStyle/>
          <a:p>
            <a:pPr algn="ctr" defTabSz="456834" fontAlgn="auto">
              <a:spcBef>
                <a:spcPts val="0"/>
              </a:spcBef>
              <a:spcAft>
                <a:spcPts val="0"/>
              </a:spcAft>
            </a:pPr>
            <a:r>
              <a:rPr lang="en-US" sz="1200" kern="0" dirty="0" smtClean="0">
                <a:solidFill>
                  <a:schemeClr val="tx1"/>
                </a:solidFill>
                <a:latin typeface="Arial"/>
                <a:cs typeface="Arial"/>
              </a:rPr>
              <a:t>Syslog</a:t>
            </a:r>
          </a:p>
          <a:p>
            <a:pPr algn="ctr" defTabSz="456834" fontAlgn="auto">
              <a:spcBef>
                <a:spcPts val="0"/>
              </a:spcBef>
              <a:spcAft>
                <a:spcPts val="0"/>
              </a:spcAft>
            </a:pPr>
            <a:r>
              <a:rPr lang="en-US" sz="1200" kern="0" dirty="0" smtClean="0">
                <a:solidFill>
                  <a:schemeClr val="tx1"/>
                </a:solidFill>
                <a:latin typeface="Arial"/>
                <a:cs typeface="Arial"/>
              </a:rPr>
              <a:t>(ASA, ISE, </a:t>
            </a:r>
            <a:r>
              <a:rPr lang="en-US" sz="1200" kern="0" dirty="0" err="1" smtClean="0">
                <a:solidFill>
                  <a:schemeClr val="tx1"/>
                </a:solidFill>
                <a:latin typeface="Arial"/>
                <a:cs typeface="Arial"/>
              </a:rPr>
              <a:t>etc</a:t>
            </a:r>
            <a:r>
              <a:rPr lang="en-US" sz="1200" kern="0" dirty="0" smtClean="0">
                <a:solidFill>
                  <a:schemeClr val="tx1"/>
                </a:solidFill>
                <a:latin typeface="Arial"/>
                <a:cs typeface="Arial"/>
              </a:rPr>
              <a:t>)</a:t>
            </a:r>
            <a:endParaRPr lang="en-US" sz="1200" kern="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52" name="Rounded Rectangle 51"/>
          <p:cNvSpPr/>
          <p:nvPr/>
        </p:nvSpPr>
        <p:spPr bwMode="auto">
          <a:xfrm>
            <a:off x="5595241" y="4336251"/>
            <a:ext cx="605159" cy="501186"/>
          </a:xfrm>
          <a:prstGeom prst="round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lIns="51423" tIns="25711" rIns="51423" bIns="57143" rtlCol="0">
            <a:spAutoFit/>
          </a:bodyPr>
          <a:lstStyle/>
          <a:p>
            <a:pPr algn="ctr" defTabSz="456834" fontAlgn="auto">
              <a:spcBef>
                <a:spcPts val="0"/>
              </a:spcBef>
              <a:spcAft>
                <a:spcPts val="0"/>
              </a:spcAft>
            </a:pPr>
            <a:r>
              <a:rPr lang="en-US" sz="1200" kern="0" dirty="0" smtClean="0">
                <a:solidFill>
                  <a:schemeClr val="tx1"/>
                </a:solidFill>
                <a:latin typeface="Arial"/>
                <a:cs typeface="Arial"/>
              </a:rPr>
              <a:t>SDEE</a:t>
            </a:r>
          </a:p>
          <a:p>
            <a:pPr algn="ctr" defTabSz="456834" fontAlgn="auto">
              <a:spcBef>
                <a:spcPts val="0"/>
              </a:spcBef>
              <a:spcAft>
                <a:spcPts val="0"/>
              </a:spcAft>
            </a:pPr>
            <a:r>
              <a:rPr lang="en-US" sz="1200" kern="0" dirty="0" smtClean="0">
                <a:solidFill>
                  <a:schemeClr val="tx1"/>
                </a:solidFill>
                <a:latin typeface="Arial"/>
                <a:cs typeface="Arial"/>
              </a:rPr>
              <a:t>(IPS)</a:t>
            </a:r>
            <a:endParaRPr lang="en-US" sz="1200" kern="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grpSp>
        <p:nvGrpSpPr>
          <p:cNvPr id="53" name="Group 52"/>
          <p:cNvGrpSpPr/>
          <p:nvPr/>
        </p:nvGrpSpPr>
        <p:grpSpPr>
          <a:xfrm>
            <a:off x="4293637" y="3953835"/>
            <a:ext cx="411480" cy="411480"/>
            <a:chOff x="8795608" y="3927132"/>
            <a:chExt cx="411480" cy="411480"/>
          </a:xfrm>
        </p:grpSpPr>
        <p:sp>
          <p:nvSpPr>
            <p:cNvPr id="54" name="Oval 263"/>
            <p:cNvSpPr>
              <a:spLocks noChangeAspect="1"/>
            </p:cNvSpPr>
            <p:nvPr/>
          </p:nvSpPr>
          <p:spPr bwMode="auto">
            <a:xfrm>
              <a:off x="8795608" y="3927132"/>
              <a:ext cx="411480" cy="411480"/>
            </a:xfrm>
            <a:prstGeom prst="ellipse">
              <a:avLst/>
            </a:prstGeom>
            <a:solidFill>
              <a:srgbClr val="800000"/>
            </a:solidFill>
            <a:ln w="19050" cap="flat">
              <a:solidFill>
                <a:schemeClr val="bg1"/>
              </a:solidFill>
              <a:round/>
              <a:headEnd type="none" w="med" len="med"/>
              <a:tailEnd type="none" w="med" len="med"/>
            </a:ln>
            <a:effectLst/>
          </p:spPr>
          <p:txBody>
            <a:bodyPr lIns="0" tIns="0" rIns="0" bIns="0"/>
            <a:lstStyle/>
            <a:p>
              <a:pPr eaLnBrk="0" hangingPunct="0">
                <a:lnSpc>
                  <a:spcPct val="90000"/>
                </a:lnSpc>
              </a:pPr>
              <a:endParaRPr lang="en-US" kern="0" dirty="0">
                <a:solidFill>
                  <a:schemeClr val="bg1"/>
                </a:solidFill>
                <a:latin typeface="Arial"/>
              </a:endParaRPr>
            </a:p>
          </p:txBody>
        </p:sp>
        <p:grpSp>
          <p:nvGrpSpPr>
            <p:cNvPr id="55" name="Group 54"/>
            <p:cNvGrpSpPr/>
            <p:nvPr/>
          </p:nvGrpSpPr>
          <p:grpSpPr>
            <a:xfrm>
              <a:off x="8870808" y="4051869"/>
              <a:ext cx="261080" cy="162007"/>
              <a:chOff x="8731739" y="8055788"/>
              <a:chExt cx="261080" cy="162007"/>
            </a:xfrm>
          </p:grpSpPr>
          <p:sp>
            <p:nvSpPr>
              <p:cNvPr id="56" name="Rectangle 17"/>
              <p:cNvSpPr>
                <a:spLocks noChangeArrowheads="1"/>
              </p:cNvSpPr>
              <p:nvPr/>
            </p:nvSpPr>
            <p:spPr bwMode="auto">
              <a:xfrm>
                <a:off x="8731739" y="8055788"/>
                <a:ext cx="79757" cy="17447"/>
              </a:xfrm>
              <a:prstGeom prst="rect">
                <a:avLst/>
              </a:prstGeom>
              <a:solidFill>
                <a:srgbClr val="FFFFFF"/>
              </a:solidFill>
              <a:ln w="19050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defTabSz="1190380"/>
                <a:endParaRPr lang="en-US" dirty="0" smtClean="0">
                  <a:solidFill>
                    <a:srgbClr val="4C4D4F"/>
                  </a:solidFill>
                  <a:latin typeface="Arial"/>
                </a:endParaRPr>
              </a:p>
            </p:txBody>
          </p:sp>
          <p:sp>
            <p:nvSpPr>
              <p:cNvPr id="57" name="Rectangle 18"/>
              <p:cNvSpPr>
                <a:spLocks noChangeArrowheads="1"/>
              </p:cNvSpPr>
              <p:nvPr/>
            </p:nvSpPr>
            <p:spPr bwMode="auto">
              <a:xfrm>
                <a:off x="8822712" y="8055788"/>
                <a:ext cx="79757" cy="17447"/>
              </a:xfrm>
              <a:prstGeom prst="rect">
                <a:avLst/>
              </a:prstGeom>
              <a:solidFill>
                <a:srgbClr val="FFFFFF"/>
              </a:solidFill>
              <a:ln w="19050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defTabSz="1190380"/>
                <a:endParaRPr lang="en-US" dirty="0" smtClean="0">
                  <a:solidFill>
                    <a:srgbClr val="4C4D4F"/>
                  </a:solidFill>
                  <a:latin typeface="Arial"/>
                </a:endParaRPr>
              </a:p>
            </p:txBody>
          </p:sp>
          <p:sp>
            <p:nvSpPr>
              <p:cNvPr id="58" name="Rectangle 19"/>
              <p:cNvSpPr>
                <a:spLocks noChangeArrowheads="1"/>
              </p:cNvSpPr>
              <p:nvPr/>
            </p:nvSpPr>
            <p:spPr bwMode="auto">
              <a:xfrm>
                <a:off x="8913062" y="8055788"/>
                <a:ext cx="79757" cy="17447"/>
              </a:xfrm>
              <a:prstGeom prst="rect">
                <a:avLst/>
              </a:prstGeom>
              <a:solidFill>
                <a:srgbClr val="FFFFFF"/>
              </a:solidFill>
              <a:ln w="19050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defTabSz="1190380"/>
                <a:endParaRPr lang="en-US" dirty="0" smtClean="0">
                  <a:solidFill>
                    <a:srgbClr val="4C4D4F"/>
                  </a:solidFill>
                  <a:latin typeface="Arial"/>
                </a:endParaRPr>
              </a:p>
            </p:txBody>
          </p:sp>
          <p:sp>
            <p:nvSpPr>
              <p:cNvPr id="59" name="Rectangle 20"/>
              <p:cNvSpPr>
                <a:spLocks noChangeArrowheads="1"/>
              </p:cNvSpPr>
              <p:nvPr/>
            </p:nvSpPr>
            <p:spPr bwMode="auto">
              <a:xfrm>
                <a:off x="8777225" y="8084451"/>
                <a:ext cx="79757" cy="18070"/>
              </a:xfrm>
              <a:prstGeom prst="rect">
                <a:avLst/>
              </a:prstGeom>
              <a:solidFill>
                <a:srgbClr val="FFFFFF"/>
              </a:solidFill>
              <a:ln w="19050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defTabSz="1190380"/>
                <a:endParaRPr lang="en-US" dirty="0" smtClean="0">
                  <a:solidFill>
                    <a:srgbClr val="4C4D4F"/>
                  </a:solidFill>
                  <a:latin typeface="Arial"/>
                </a:endParaRPr>
              </a:p>
            </p:txBody>
          </p:sp>
          <p:sp>
            <p:nvSpPr>
              <p:cNvPr id="60" name="Rectangle 21"/>
              <p:cNvSpPr>
                <a:spLocks noChangeArrowheads="1"/>
              </p:cNvSpPr>
              <p:nvPr/>
            </p:nvSpPr>
            <p:spPr bwMode="auto">
              <a:xfrm>
                <a:off x="8867575" y="8084451"/>
                <a:ext cx="79757" cy="18070"/>
              </a:xfrm>
              <a:prstGeom prst="rect">
                <a:avLst/>
              </a:prstGeom>
              <a:solidFill>
                <a:srgbClr val="FFFFFF"/>
              </a:solidFill>
              <a:ln w="19050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defTabSz="1190380"/>
                <a:endParaRPr lang="en-US" dirty="0" smtClean="0">
                  <a:solidFill>
                    <a:srgbClr val="4C4D4F"/>
                  </a:solidFill>
                  <a:latin typeface="Arial"/>
                </a:endParaRPr>
              </a:p>
            </p:txBody>
          </p:sp>
          <p:sp>
            <p:nvSpPr>
              <p:cNvPr id="61" name="Rectangle 22"/>
              <p:cNvSpPr>
                <a:spLocks noChangeArrowheads="1"/>
              </p:cNvSpPr>
              <p:nvPr/>
            </p:nvSpPr>
            <p:spPr bwMode="auto">
              <a:xfrm>
                <a:off x="8731739" y="8084451"/>
                <a:ext cx="34271" cy="18070"/>
              </a:xfrm>
              <a:prstGeom prst="rect">
                <a:avLst/>
              </a:prstGeom>
              <a:solidFill>
                <a:srgbClr val="FFFFFF"/>
              </a:solidFill>
              <a:ln w="19050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defTabSz="1190380"/>
                <a:endParaRPr lang="en-US" dirty="0" smtClean="0">
                  <a:solidFill>
                    <a:srgbClr val="4C4D4F"/>
                  </a:solidFill>
                  <a:latin typeface="Arial"/>
                </a:endParaRPr>
              </a:p>
            </p:txBody>
          </p:sp>
          <p:sp>
            <p:nvSpPr>
              <p:cNvPr id="62" name="Rectangle 23"/>
              <p:cNvSpPr>
                <a:spLocks noChangeArrowheads="1"/>
              </p:cNvSpPr>
              <p:nvPr/>
            </p:nvSpPr>
            <p:spPr bwMode="auto">
              <a:xfrm>
                <a:off x="8958548" y="8084451"/>
                <a:ext cx="34271" cy="18070"/>
              </a:xfrm>
              <a:prstGeom prst="rect">
                <a:avLst/>
              </a:prstGeom>
              <a:solidFill>
                <a:srgbClr val="FFFFFF"/>
              </a:solidFill>
              <a:ln w="19050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defTabSz="1190380"/>
                <a:endParaRPr lang="en-US" dirty="0" smtClean="0">
                  <a:solidFill>
                    <a:srgbClr val="4C4D4F"/>
                  </a:solidFill>
                  <a:latin typeface="Arial"/>
                </a:endParaRPr>
              </a:p>
            </p:txBody>
          </p:sp>
          <p:sp>
            <p:nvSpPr>
              <p:cNvPr id="63" name="Rectangle 24"/>
              <p:cNvSpPr>
                <a:spLocks noChangeArrowheads="1"/>
              </p:cNvSpPr>
              <p:nvPr/>
            </p:nvSpPr>
            <p:spPr bwMode="auto">
              <a:xfrm>
                <a:off x="8731739" y="8113114"/>
                <a:ext cx="79757" cy="18070"/>
              </a:xfrm>
              <a:prstGeom prst="rect">
                <a:avLst/>
              </a:prstGeom>
              <a:solidFill>
                <a:srgbClr val="FFFFFF"/>
              </a:solidFill>
              <a:ln w="19050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defTabSz="1190380"/>
                <a:endParaRPr lang="en-US" dirty="0" smtClean="0">
                  <a:solidFill>
                    <a:srgbClr val="4C4D4F"/>
                  </a:solidFill>
                  <a:latin typeface="Arial"/>
                </a:endParaRPr>
              </a:p>
            </p:txBody>
          </p:sp>
          <p:sp>
            <p:nvSpPr>
              <p:cNvPr id="64" name="Rectangle 25"/>
              <p:cNvSpPr>
                <a:spLocks noChangeArrowheads="1"/>
              </p:cNvSpPr>
              <p:nvPr/>
            </p:nvSpPr>
            <p:spPr bwMode="auto">
              <a:xfrm>
                <a:off x="8822712" y="8113114"/>
                <a:ext cx="79757" cy="18070"/>
              </a:xfrm>
              <a:prstGeom prst="rect">
                <a:avLst/>
              </a:prstGeom>
              <a:solidFill>
                <a:srgbClr val="FFFFFF"/>
              </a:solidFill>
              <a:ln w="19050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defTabSz="1190380"/>
                <a:endParaRPr lang="en-US" dirty="0" smtClean="0">
                  <a:solidFill>
                    <a:srgbClr val="4C4D4F"/>
                  </a:solidFill>
                  <a:latin typeface="Arial"/>
                </a:endParaRPr>
              </a:p>
            </p:txBody>
          </p:sp>
          <p:sp>
            <p:nvSpPr>
              <p:cNvPr id="65" name="Rectangle 26"/>
              <p:cNvSpPr>
                <a:spLocks noChangeArrowheads="1"/>
              </p:cNvSpPr>
              <p:nvPr/>
            </p:nvSpPr>
            <p:spPr bwMode="auto">
              <a:xfrm>
                <a:off x="8913062" y="8113114"/>
                <a:ext cx="79757" cy="18070"/>
              </a:xfrm>
              <a:prstGeom prst="rect">
                <a:avLst/>
              </a:prstGeom>
              <a:solidFill>
                <a:srgbClr val="FFFFFF"/>
              </a:solidFill>
              <a:ln w="19050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defTabSz="1190380"/>
                <a:endParaRPr lang="en-US" dirty="0" smtClean="0">
                  <a:solidFill>
                    <a:srgbClr val="4C4D4F"/>
                  </a:solidFill>
                  <a:latin typeface="Arial"/>
                </a:endParaRPr>
              </a:p>
            </p:txBody>
          </p:sp>
          <p:sp>
            <p:nvSpPr>
              <p:cNvPr id="66" name="Rectangle 27"/>
              <p:cNvSpPr>
                <a:spLocks noChangeArrowheads="1"/>
              </p:cNvSpPr>
              <p:nvPr/>
            </p:nvSpPr>
            <p:spPr bwMode="auto">
              <a:xfrm>
                <a:off x="8777225" y="8142399"/>
                <a:ext cx="79757" cy="17447"/>
              </a:xfrm>
              <a:prstGeom prst="rect">
                <a:avLst/>
              </a:prstGeom>
              <a:solidFill>
                <a:srgbClr val="FFFFFF"/>
              </a:solidFill>
              <a:ln w="19050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defTabSz="1190380"/>
                <a:endParaRPr lang="en-US" dirty="0" smtClean="0">
                  <a:solidFill>
                    <a:srgbClr val="4C4D4F"/>
                  </a:solidFill>
                  <a:latin typeface="Arial"/>
                </a:endParaRPr>
              </a:p>
            </p:txBody>
          </p:sp>
          <p:sp>
            <p:nvSpPr>
              <p:cNvPr id="67" name="Rectangle 28"/>
              <p:cNvSpPr>
                <a:spLocks noChangeArrowheads="1"/>
              </p:cNvSpPr>
              <p:nvPr/>
            </p:nvSpPr>
            <p:spPr bwMode="auto">
              <a:xfrm>
                <a:off x="8867575" y="8142399"/>
                <a:ext cx="79757" cy="17447"/>
              </a:xfrm>
              <a:prstGeom prst="rect">
                <a:avLst/>
              </a:prstGeom>
              <a:solidFill>
                <a:srgbClr val="FFFFFF"/>
              </a:solidFill>
              <a:ln w="19050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defTabSz="1190380"/>
                <a:endParaRPr lang="en-US" dirty="0" smtClean="0">
                  <a:solidFill>
                    <a:srgbClr val="4C4D4F"/>
                  </a:solidFill>
                  <a:latin typeface="Arial"/>
                </a:endParaRPr>
              </a:p>
            </p:txBody>
          </p:sp>
          <p:sp>
            <p:nvSpPr>
              <p:cNvPr id="68" name="Rectangle 29"/>
              <p:cNvSpPr>
                <a:spLocks noChangeArrowheads="1"/>
              </p:cNvSpPr>
              <p:nvPr/>
            </p:nvSpPr>
            <p:spPr bwMode="auto">
              <a:xfrm>
                <a:off x="8731739" y="8142399"/>
                <a:ext cx="34271" cy="17447"/>
              </a:xfrm>
              <a:prstGeom prst="rect">
                <a:avLst/>
              </a:prstGeom>
              <a:solidFill>
                <a:srgbClr val="FFFFFF"/>
              </a:solidFill>
              <a:ln w="19050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defTabSz="1190380"/>
                <a:endParaRPr lang="en-US" dirty="0" smtClean="0">
                  <a:solidFill>
                    <a:srgbClr val="4C4D4F"/>
                  </a:solidFill>
                  <a:latin typeface="Arial"/>
                </a:endParaRPr>
              </a:p>
            </p:txBody>
          </p:sp>
          <p:sp>
            <p:nvSpPr>
              <p:cNvPr id="69" name="Rectangle 30"/>
              <p:cNvSpPr>
                <a:spLocks noChangeArrowheads="1"/>
              </p:cNvSpPr>
              <p:nvPr/>
            </p:nvSpPr>
            <p:spPr bwMode="auto">
              <a:xfrm>
                <a:off x="8958548" y="8142399"/>
                <a:ext cx="34271" cy="17447"/>
              </a:xfrm>
              <a:prstGeom prst="rect">
                <a:avLst/>
              </a:prstGeom>
              <a:solidFill>
                <a:srgbClr val="FFFFFF"/>
              </a:solidFill>
              <a:ln w="19050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defTabSz="1190380"/>
                <a:endParaRPr lang="en-US" dirty="0" smtClean="0">
                  <a:solidFill>
                    <a:srgbClr val="4C4D4F"/>
                  </a:solidFill>
                  <a:latin typeface="Arial"/>
                </a:endParaRPr>
              </a:p>
            </p:txBody>
          </p:sp>
          <p:sp>
            <p:nvSpPr>
              <p:cNvPr id="70" name="Rectangle 31"/>
              <p:cNvSpPr>
                <a:spLocks noChangeArrowheads="1"/>
              </p:cNvSpPr>
              <p:nvPr/>
            </p:nvSpPr>
            <p:spPr bwMode="auto">
              <a:xfrm>
                <a:off x="8731739" y="8171062"/>
                <a:ext cx="79757" cy="17447"/>
              </a:xfrm>
              <a:prstGeom prst="rect">
                <a:avLst/>
              </a:prstGeom>
              <a:solidFill>
                <a:srgbClr val="FFFFFF"/>
              </a:solidFill>
              <a:ln w="19050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defTabSz="1190380"/>
                <a:endParaRPr lang="en-US" dirty="0" smtClean="0">
                  <a:solidFill>
                    <a:srgbClr val="4C4D4F"/>
                  </a:solidFill>
                  <a:latin typeface="Arial"/>
                </a:endParaRPr>
              </a:p>
            </p:txBody>
          </p:sp>
          <p:sp>
            <p:nvSpPr>
              <p:cNvPr id="71" name="Rectangle 32"/>
              <p:cNvSpPr>
                <a:spLocks noChangeArrowheads="1"/>
              </p:cNvSpPr>
              <p:nvPr/>
            </p:nvSpPr>
            <p:spPr bwMode="auto">
              <a:xfrm>
                <a:off x="8822712" y="8171062"/>
                <a:ext cx="79757" cy="17447"/>
              </a:xfrm>
              <a:prstGeom prst="rect">
                <a:avLst/>
              </a:prstGeom>
              <a:solidFill>
                <a:srgbClr val="FFFFFF"/>
              </a:solidFill>
              <a:ln w="19050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defTabSz="1190380"/>
                <a:endParaRPr lang="en-US" dirty="0" smtClean="0">
                  <a:solidFill>
                    <a:srgbClr val="4C4D4F"/>
                  </a:solidFill>
                  <a:latin typeface="Arial"/>
                </a:endParaRPr>
              </a:p>
            </p:txBody>
          </p:sp>
          <p:sp>
            <p:nvSpPr>
              <p:cNvPr id="72" name="Rectangle 33"/>
              <p:cNvSpPr>
                <a:spLocks noChangeArrowheads="1"/>
              </p:cNvSpPr>
              <p:nvPr/>
            </p:nvSpPr>
            <p:spPr bwMode="auto">
              <a:xfrm>
                <a:off x="8913062" y="8171062"/>
                <a:ext cx="79757" cy="17447"/>
              </a:xfrm>
              <a:prstGeom prst="rect">
                <a:avLst/>
              </a:prstGeom>
              <a:solidFill>
                <a:srgbClr val="FFFFFF"/>
              </a:solidFill>
              <a:ln w="19050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defTabSz="1190380"/>
                <a:endParaRPr lang="en-US" dirty="0" smtClean="0">
                  <a:solidFill>
                    <a:srgbClr val="4C4D4F"/>
                  </a:solidFill>
                  <a:latin typeface="Arial"/>
                </a:endParaRPr>
              </a:p>
            </p:txBody>
          </p:sp>
          <p:sp>
            <p:nvSpPr>
              <p:cNvPr id="73" name="Rectangle 34"/>
              <p:cNvSpPr>
                <a:spLocks noChangeArrowheads="1"/>
              </p:cNvSpPr>
              <p:nvPr/>
            </p:nvSpPr>
            <p:spPr bwMode="auto">
              <a:xfrm>
                <a:off x="8777225" y="8199725"/>
                <a:ext cx="79757" cy="18070"/>
              </a:xfrm>
              <a:prstGeom prst="rect">
                <a:avLst/>
              </a:prstGeom>
              <a:solidFill>
                <a:srgbClr val="FFFFFF"/>
              </a:solidFill>
              <a:ln w="19050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defTabSz="1190380"/>
                <a:endParaRPr lang="en-US" dirty="0" smtClean="0">
                  <a:solidFill>
                    <a:srgbClr val="4C4D4F"/>
                  </a:solidFill>
                  <a:latin typeface="Arial"/>
                </a:endParaRPr>
              </a:p>
            </p:txBody>
          </p:sp>
          <p:sp>
            <p:nvSpPr>
              <p:cNvPr id="74" name="Rectangle 35"/>
              <p:cNvSpPr>
                <a:spLocks noChangeArrowheads="1"/>
              </p:cNvSpPr>
              <p:nvPr/>
            </p:nvSpPr>
            <p:spPr bwMode="auto">
              <a:xfrm>
                <a:off x="8867575" y="8199725"/>
                <a:ext cx="79757" cy="18070"/>
              </a:xfrm>
              <a:prstGeom prst="rect">
                <a:avLst/>
              </a:prstGeom>
              <a:solidFill>
                <a:srgbClr val="FFFFFF"/>
              </a:solidFill>
              <a:ln w="19050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defTabSz="1190380"/>
                <a:endParaRPr lang="en-US" dirty="0" smtClean="0">
                  <a:solidFill>
                    <a:srgbClr val="4C4D4F"/>
                  </a:solidFill>
                  <a:latin typeface="Arial"/>
                </a:endParaRPr>
              </a:p>
            </p:txBody>
          </p:sp>
          <p:sp>
            <p:nvSpPr>
              <p:cNvPr id="75" name="Rectangle 36"/>
              <p:cNvSpPr>
                <a:spLocks noChangeArrowheads="1"/>
              </p:cNvSpPr>
              <p:nvPr/>
            </p:nvSpPr>
            <p:spPr bwMode="auto">
              <a:xfrm>
                <a:off x="8731739" y="8199725"/>
                <a:ext cx="34271" cy="18070"/>
              </a:xfrm>
              <a:prstGeom prst="rect">
                <a:avLst/>
              </a:prstGeom>
              <a:solidFill>
                <a:srgbClr val="FFFFFF"/>
              </a:solidFill>
              <a:ln w="19050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defTabSz="1190380"/>
                <a:endParaRPr lang="en-US" dirty="0" smtClean="0">
                  <a:solidFill>
                    <a:srgbClr val="4C4D4F"/>
                  </a:solidFill>
                  <a:latin typeface="Arial"/>
                </a:endParaRPr>
              </a:p>
            </p:txBody>
          </p:sp>
          <p:sp>
            <p:nvSpPr>
              <p:cNvPr id="76" name="Rectangle 37"/>
              <p:cNvSpPr>
                <a:spLocks noChangeArrowheads="1"/>
              </p:cNvSpPr>
              <p:nvPr/>
            </p:nvSpPr>
            <p:spPr bwMode="auto">
              <a:xfrm>
                <a:off x="8958548" y="8199725"/>
                <a:ext cx="34271" cy="18070"/>
              </a:xfrm>
              <a:prstGeom prst="rect">
                <a:avLst/>
              </a:prstGeom>
              <a:solidFill>
                <a:srgbClr val="FFFFFF"/>
              </a:solidFill>
              <a:ln w="19050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defTabSz="1190380"/>
                <a:endParaRPr lang="en-US" dirty="0" smtClean="0">
                  <a:solidFill>
                    <a:srgbClr val="4C4D4F"/>
                  </a:solidFill>
                  <a:latin typeface="Arial"/>
                </a:endParaRPr>
              </a:p>
            </p:txBody>
          </p:sp>
        </p:grpSp>
      </p:grpSp>
      <p:grpSp>
        <p:nvGrpSpPr>
          <p:cNvPr id="77" name="Group 76"/>
          <p:cNvGrpSpPr/>
          <p:nvPr/>
        </p:nvGrpSpPr>
        <p:grpSpPr>
          <a:xfrm>
            <a:off x="5165851" y="3811058"/>
            <a:ext cx="411480" cy="411480"/>
            <a:chOff x="8795608" y="2989676"/>
            <a:chExt cx="411480" cy="411480"/>
          </a:xfrm>
        </p:grpSpPr>
        <p:sp>
          <p:nvSpPr>
            <p:cNvPr id="78" name="Oval 263"/>
            <p:cNvSpPr>
              <a:spLocks/>
            </p:cNvSpPr>
            <p:nvPr/>
          </p:nvSpPr>
          <p:spPr bwMode="auto">
            <a:xfrm>
              <a:off x="8795608" y="2989676"/>
              <a:ext cx="411480" cy="411480"/>
            </a:xfrm>
            <a:prstGeom prst="ellipse">
              <a:avLst/>
            </a:prstGeom>
            <a:solidFill>
              <a:srgbClr val="193F54"/>
            </a:solidFill>
            <a:ln w="19050" cap="flat">
              <a:solidFill>
                <a:schemeClr val="bg1"/>
              </a:solidFill>
              <a:round/>
              <a:headEnd type="none" w="med" len="med"/>
              <a:tailEnd type="none" w="med" len="med"/>
            </a:ln>
            <a:effectLst/>
          </p:spPr>
          <p:txBody>
            <a:bodyPr lIns="0" tIns="0" rIns="0" bIns="0"/>
            <a:lstStyle/>
            <a:p>
              <a:pPr eaLnBrk="0" hangingPunct="0">
                <a:lnSpc>
                  <a:spcPct val="90000"/>
                </a:lnSpc>
              </a:pPr>
              <a:endParaRPr lang="en-US" kern="0" dirty="0">
                <a:solidFill>
                  <a:schemeClr val="bg1"/>
                </a:solidFill>
                <a:latin typeface="Arial"/>
              </a:endParaRPr>
            </a:p>
          </p:txBody>
        </p:sp>
        <p:sp>
          <p:nvSpPr>
            <p:cNvPr id="79" name="Freeform 11"/>
            <p:cNvSpPr>
              <a:spLocks/>
            </p:cNvSpPr>
            <p:nvPr/>
          </p:nvSpPr>
          <p:spPr bwMode="auto">
            <a:xfrm>
              <a:off x="8842598" y="3160491"/>
              <a:ext cx="317500" cy="69850"/>
            </a:xfrm>
            <a:custGeom>
              <a:avLst/>
              <a:gdLst/>
              <a:ahLst/>
              <a:cxnLst/>
              <a:rect l="l" t="t" r="r" b="b"/>
              <a:pathLst>
                <a:path w="317500" h="69850">
                  <a:moveTo>
                    <a:pt x="165100" y="7937"/>
                  </a:moveTo>
                  <a:lnTo>
                    <a:pt x="165100" y="58737"/>
                  </a:lnTo>
                  <a:lnTo>
                    <a:pt x="304800" y="58737"/>
                  </a:lnTo>
                  <a:lnTo>
                    <a:pt x="304800" y="7937"/>
                  </a:lnTo>
                  <a:close/>
                  <a:moveTo>
                    <a:pt x="15875" y="7937"/>
                  </a:moveTo>
                  <a:lnTo>
                    <a:pt x="15875" y="25400"/>
                  </a:lnTo>
                  <a:lnTo>
                    <a:pt x="66675" y="25400"/>
                  </a:lnTo>
                  <a:lnTo>
                    <a:pt x="66675" y="7937"/>
                  </a:lnTo>
                  <a:close/>
                  <a:moveTo>
                    <a:pt x="12267" y="0"/>
                  </a:moveTo>
                  <a:lnTo>
                    <a:pt x="305594" y="0"/>
                  </a:lnTo>
                  <a:cubicBezTo>
                    <a:pt x="312088" y="0"/>
                    <a:pt x="317500" y="5041"/>
                    <a:pt x="317500" y="11162"/>
                  </a:cubicBezTo>
                  <a:lnTo>
                    <a:pt x="317500" y="58689"/>
                  </a:lnTo>
                  <a:cubicBezTo>
                    <a:pt x="317500" y="64809"/>
                    <a:pt x="312088" y="69850"/>
                    <a:pt x="305594" y="69850"/>
                  </a:cubicBezTo>
                  <a:lnTo>
                    <a:pt x="12267" y="69850"/>
                  </a:lnTo>
                  <a:cubicBezTo>
                    <a:pt x="5412" y="69850"/>
                    <a:pt x="0" y="64809"/>
                    <a:pt x="0" y="58689"/>
                  </a:cubicBezTo>
                  <a:lnTo>
                    <a:pt x="0" y="11162"/>
                  </a:lnTo>
                  <a:cubicBezTo>
                    <a:pt x="0" y="5041"/>
                    <a:pt x="5412" y="0"/>
                    <a:pt x="12267" y="0"/>
                  </a:cubicBezTo>
                  <a:close/>
                </a:path>
              </a:pathLst>
            </a:custGeom>
            <a:solidFill>
              <a:srgbClr val="FEFEF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80" name="Rectangle 122"/>
          <p:cNvSpPr>
            <a:spLocks noChangeArrowheads="1"/>
          </p:cNvSpPr>
          <p:nvPr/>
        </p:nvSpPr>
        <p:spPr bwMode="auto">
          <a:xfrm>
            <a:off x="4926029" y="3036189"/>
            <a:ext cx="1103239" cy="42126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lIns="51426" tIns="25713" rIns="51426" bIns="25713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b="1" dirty="0" smtClean="0">
                <a:latin typeface="Calibri" pitchFamily="-107" charset="0"/>
                <a:ea typeface="Calibri" pitchFamily="-107" charset="0"/>
                <a:cs typeface="Calibri" pitchFamily="-107" charset="0"/>
              </a:rPr>
              <a:t>Scripted Input </a:t>
            </a:r>
            <a:r>
              <a:rPr lang="en-US" sz="1100" b="1" i="1" dirty="0" smtClean="0">
                <a:latin typeface="Calibri" pitchFamily="-107" charset="0"/>
                <a:ea typeface="Calibri" pitchFamily="-107" charset="0"/>
                <a:cs typeface="Calibri" pitchFamily="-107" charset="0"/>
              </a:rPr>
              <a:t>HTTPS</a:t>
            </a:r>
            <a:endParaRPr lang="en-US" sz="1050" b="1" i="1" dirty="0">
              <a:latin typeface="Calibri" pitchFamily="-107" charset="0"/>
              <a:ea typeface="Calibri" pitchFamily="-107" charset="0"/>
              <a:cs typeface="Calibri" pitchFamily="-107" charset="0"/>
            </a:endParaRPr>
          </a:p>
        </p:txBody>
      </p:sp>
      <p:grpSp>
        <p:nvGrpSpPr>
          <p:cNvPr id="81" name="Group 80"/>
          <p:cNvGrpSpPr/>
          <p:nvPr/>
        </p:nvGrpSpPr>
        <p:grpSpPr>
          <a:xfrm>
            <a:off x="4569038" y="3774863"/>
            <a:ext cx="411480" cy="411480"/>
            <a:chOff x="8795608" y="2989676"/>
            <a:chExt cx="411480" cy="411480"/>
          </a:xfrm>
        </p:grpSpPr>
        <p:sp>
          <p:nvSpPr>
            <p:cNvPr id="82" name="Oval 263"/>
            <p:cNvSpPr>
              <a:spLocks/>
            </p:cNvSpPr>
            <p:nvPr/>
          </p:nvSpPr>
          <p:spPr bwMode="auto">
            <a:xfrm>
              <a:off x="8795608" y="2989676"/>
              <a:ext cx="411480" cy="411480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 w="19050" cap="flat">
              <a:solidFill>
                <a:schemeClr val="bg1"/>
              </a:solidFill>
              <a:round/>
              <a:headEnd type="none" w="med" len="med"/>
              <a:tailEnd type="none" w="med" len="med"/>
            </a:ln>
            <a:effectLst/>
          </p:spPr>
          <p:txBody>
            <a:bodyPr lIns="0" tIns="0" rIns="0" bIns="0"/>
            <a:lstStyle/>
            <a:p>
              <a:pPr eaLnBrk="0" hangingPunct="0">
                <a:lnSpc>
                  <a:spcPct val="90000"/>
                </a:lnSpc>
              </a:pPr>
              <a:endParaRPr lang="en-US" kern="0" dirty="0">
                <a:solidFill>
                  <a:schemeClr val="bg1"/>
                </a:solidFill>
                <a:latin typeface="Arial"/>
              </a:endParaRPr>
            </a:p>
          </p:txBody>
        </p:sp>
        <p:sp>
          <p:nvSpPr>
            <p:cNvPr id="83" name="Freeform 11"/>
            <p:cNvSpPr>
              <a:spLocks/>
            </p:cNvSpPr>
            <p:nvPr/>
          </p:nvSpPr>
          <p:spPr bwMode="auto">
            <a:xfrm>
              <a:off x="8842598" y="3160491"/>
              <a:ext cx="317500" cy="69850"/>
            </a:xfrm>
            <a:custGeom>
              <a:avLst/>
              <a:gdLst/>
              <a:ahLst/>
              <a:cxnLst/>
              <a:rect l="l" t="t" r="r" b="b"/>
              <a:pathLst>
                <a:path w="317500" h="69850">
                  <a:moveTo>
                    <a:pt x="165100" y="7937"/>
                  </a:moveTo>
                  <a:lnTo>
                    <a:pt x="165100" y="58737"/>
                  </a:lnTo>
                  <a:lnTo>
                    <a:pt x="304800" y="58737"/>
                  </a:lnTo>
                  <a:lnTo>
                    <a:pt x="304800" y="7937"/>
                  </a:lnTo>
                  <a:close/>
                  <a:moveTo>
                    <a:pt x="15875" y="7937"/>
                  </a:moveTo>
                  <a:lnTo>
                    <a:pt x="15875" y="25400"/>
                  </a:lnTo>
                  <a:lnTo>
                    <a:pt x="66675" y="25400"/>
                  </a:lnTo>
                  <a:lnTo>
                    <a:pt x="66675" y="7937"/>
                  </a:lnTo>
                  <a:close/>
                  <a:moveTo>
                    <a:pt x="12267" y="0"/>
                  </a:moveTo>
                  <a:lnTo>
                    <a:pt x="305594" y="0"/>
                  </a:lnTo>
                  <a:cubicBezTo>
                    <a:pt x="312088" y="0"/>
                    <a:pt x="317500" y="5041"/>
                    <a:pt x="317500" y="11162"/>
                  </a:cubicBezTo>
                  <a:lnTo>
                    <a:pt x="317500" y="58689"/>
                  </a:lnTo>
                  <a:cubicBezTo>
                    <a:pt x="317500" y="64809"/>
                    <a:pt x="312088" y="69850"/>
                    <a:pt x="305594" y="69850"/>
                  </a:cubicBezTo>
                  <a:lnTo>
                    <a:pt x="12267" y="69850"/>
                  </a:lnTo>
                  <a:cubicBezTo>
                    <a:pt x="5412" y="69850"/>
                    <a:pt x="0" y="64809"/>
                    <a:pt x="0" y="58689"/>
                  </a:cubicBezTo>
                  <a:lnTo>
                    <a:pt x="0" y="11162"/>
                  </a:lnTo>
                  <a:cubicBezTo>
                    <a:pt x="0" y="5041"/>
                    <a:pt x="5412" y="0"/>
                    <a:pt x="12267" y="0"/>
                  </a:cubicBezTo>
                  <a:close/>
                </a:path>
              </a:pathLst>
            </a:custGeom>
            <a:solidFill>
              <a:srgbClr val="FEFEF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84" name="Group 83"/>
          <p:cNvGrpSpPr/>
          <p:nvPr/>
        </p:nvGrpSpPr>
        <p:grpSpPr>
          <a:xfrm>
            <a:off x="4467843" y="4166372"/>
            <a:ext cx="400387" cy="389756"/>
            <a:chOff x="9415533" y="2889123"/>
            <a:chExt cx="677649" cy="659655"/>
          </a:xfrm>
        </p:grpSpPr>
        <p:sp>
          <p:nvSpPr>
            <p:cNvPr id="85" name="Oval 263"/>
            <p:cNvSpPr>
              <a:spLocks/>
            </p:cNvSpPr>
            <p:nvPr/>
          </p:nvSpPr>
          <p:spPr bwMode="auto">
            <a:xfrm>
              <a:off x="9415533" y="2889123"/>
              <a:ext cx="677649" cy="659655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12700" cmpd="sng">
              <a:headEnd type="none" w="med" len="med"/>
              <a:tailEnd type="none" w="med" len="med"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lIns="0" tIns="0" rIns="0" bIns="0"/>
            <a:lstStyle/>
            <a:p>
              <a:pPr defTabSz="913748" eaLnBrk="0" hangingPunct="0">
                <a:lnSpc>
                  <a:spcPct val="90000"/>
                </a:lnSpc>
                <a:defRPr/>
              </a:pPr>
              <a:endParaRPr lang="en-US" sz="1798" kern="0" dirty="0">
                <a:solidFill>
                  <a:srgbClr val="FFFFFF"/>
                </a:solidFill>
              </a:endParaRPr>
            </a:p>
          </p:txBody>
        </p:sp>
        <p:pic>
          <p:nvPicPr>
            <p:cNvPr id="86" name="Picture 85" descr="router arrows.emf"/>
            <p:cNvPicPr>
              <a:picLocks noChangeAspect="1"/>
            </p:cNvPicPr>
            <p:nvPr/>
          </p:nvPicPr>
          <p:blipFill>
            <a:blip r:embed="rId1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525768" y="3020120"/>
              <a:ext cx="477105" cy="408571"/>
            </a:xfrm>
            <a:prstGeom prst="rect">
              <a:avLst/>
            </a:prstGeom>
          </p:spPr>
        </p:pic>
      </p:grpSp>
      <p:cxnSp>
        <p:nvCxnSpPr>
          <p:cNvPr id="87" name="Straight Arrow Connector 86"/>
          <p:cNvCxnSpPr>
            <a:stCxn id="22" idx="2"/>
            <a:endCxn id="26" idx="0"/>
          </p:cNvCxnSpPr>
          <p:nvPr/>
        </p:nvCxnSpPr>
        <p:spPr>
          <a:xfrm>
            <a:off x="8349325" y="2708592"/>
            <a:ext cx="7221" cy="533272"/>
          </a:xfrm>
          <a:prstGeom prst="straightConnector1">
            <a:avLst/>
          </a:prstGeom>
          <a:ln w="28575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Rectangle 122"/>
          <p:cNvSpPr>
            <a:spLocks noChangeArrowheads="1"/>
          </p:cNvSpPr>
          <p:nvPr/>
        </p:nvSpPr>
        <p:spPr bwMode="auto">
          <a:xfrm>
            <a:off x="6353061" y="2292572"/>
            <a:ext cx="1023462" cy="42126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lIns="51426" tIns="25713" rIns="51426" bIns="25713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b="1" dirty="0" smtClean="0">
                <a:latin typeface="Calibri" pitchFamily="-107" charset="0"/>
                <a:ea typeface="Calibri" pitchFamily="-107" charset="0"/>
                <a:cs typeface="Calibri" pitchFamily="-107" charset="0"/>
              </a:rPr>
              <a:t>Index Forwarding</a:t>
            </a:r>
            <a:endParaRPr lang="en-US" sz="1100" b="1" i="1" dirty="0" smtClean="0">
              <a:latin typeface="Calibri" pitchFamily="-107" charset="0"/>
              <a:ea typeface="Calibri" pitchFamily="-107" charset="0"/>
              <a:cs typeface="Calibri" pitchFamily="-107" charset="0"/>
            </a:endParaRPr>
          </a:p>
        </p:txBody>
      </p:sp>
      <p:sp>
        <p:nvSpPr>
          <p:cNvPr id="89" name="Rectangle 122"/>
          <p:cNvSpPr>
            <a:spLocks noChangeArrowheads="1"/>
          </p:cNvSpPr>
          <p:nvPr/>
        </p:nvSpPr>
        <p:spPr bwMode="auto">
          <a:xfrm>
            <a:off x="3831989" y="3261386"/>
            <a:ext cx="732250" cy="421260"/>
          </a:xfrm>
          <a:prstGeom prst="rect">
            <a:avLst/>
          </a:prstGeom>
          <a:solidFill>
            <a:schemeClr val="bg1"/>
          </a:solidFill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51426" tIns="25713" rIns="51426" bIns="25713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b="1" dirty="0">
                <a:latin typeface="Calibri" pitchFamily="-107" charset="0"/>
                <a:ea typeface="Calibri" pitchFamily="-107" charset="0"/>
                <a:cs typeface="Calibri" pitchFamily="-107" charset="0"/>
              </a:rPr>
              <a:t>syslog</a:t>
            </a:r>
            <a:endParaRPr lang="en-US" sz="1100" b="1" dirty="0">
              <a:latin typeface="Calibri" pitchFamily="-107" charset="0"/>
              <a:ea typeface="Calibri" pitchFamily="-107" charset="0"/>
              <a:cs typeface="Calibri" pitchFamily="-107" charset="0"/>
            </a:endParaRPr>
          </a:p>
          <a:p>
            <a:pPr algn="ctr"/>
            <a:r>
              <a:rPr lang="en-US" sz="1100" b="1" i="1" dirty="0">
                <a:latin typeface="Calibri" pitchFamily="-107" charset="0"/>
                <a:ea typeface="Calibri" pitchFamily="-107" charset="0"/>
                <a:cs typeface="Calibri" pitchFamily="-107" charset="0"/>
              </a:rPr>
              <a:t>TCP/</a:t>
            </a:r>
            <a:r>
              <a:rPr lang="en-US" sz="1100" b="1" i="1" dirty="0" smtClean="0">
                <a:latin typeface="Calibri" pitchFamily="-107" charset="0"/>
                <a:ea typeface="Calibri" pitchFamily="-107" charset="0"/>
                <a:cs typeface="Calibri" pitchFamily="-107" charset="0"/>
              </a:rPr>
              <a:t>UDP</a:t>
            </a:r>
          </a:p>
        </p:txBody>
      </p:sp>
      <p:sp>
        <p:nvSpPr>
          <p:cNvPr id="90" name="Rounded Rectangle 89"/>
          <p:cNvSpPr/>
          <p:nvPr/>
        </p:nvSpPr>
        <p:spPr bwMode="auto">
          <a:xfrm>
            <a:off x="5843987" y="3779203"/>
            <a:ext cx="917669" cy="501186"/>
          </a:xfrm>
          <a:prstGeom prst="round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lIns="51423" tIns="25711" rIns="51423" bIns="57143" rtlCol="0">
            <a:spAutoFit/>
          </a:bodyPr>
          <a:lstStyle/>
          <a:p>
            <a:pPr algn="ctr" defTabSz="456834" fontAlgn="auto">
              <a:spcBef>
                <a:spcPts val="0"/>
              </a:spcBef>
              <a:spcAft>
                <a:spcPts val="0"/>
              </a:spcAft>
            </a:pPr>
            <a:r>
              <a:rPr lang="en-US" sz="1200" kern="0" dirty="0" err="1" smtClean="0">
                <a:solidFill>
                  <a:schemeClr val="tx1"/>
                </a:solidFill>
                <a:latin typeface="Arial"/>
                <a:cs typeface="Arial"/>
              </a:rPr>
              <a:t>eStreamer</a:t>
            </a:r>
            <a:r>
              <a:rPr lang="en-US" sz="1200" kern="0" dirty="0" smtClean="0">
                <a:solidFill>
                  <a:schemeClr val="tx1"/>
                </a:solidFill>
                <a:latin typeface="Arial"/>
                <a:cs typeface="Arial"/>
              </a:rPr>
              <a:t/>
            </a:r>
            <a:br>
              <a:rPr lang="en-US" sz="1200" kern="0" dirty="0" smtClean="0">
                <a:solidFill>
                  <a:schemeClr val="tx1"/>
                </a:solidFill>
                <a:latin typeface="Arial"/>
                <a:cs typeface="Arial"/>
              </a:rPr>
            </a:br>
            <a:r>
              <a:rPr lang="en-US" sz="1200" kern="0" dirty="0" smtClean="0">
                <a:solidFill>
                  <a:schemeClr val="tx1"/>
                </a:solidFill>
                <a:latin typeface="Arial"/>
                <a:cs typeface="Arial"/>
              </a:rPr>
              <a:t>(</a:t>
            </a:r>
            <a:r>
              <a:rPr lang="en-US" sz="1200" kern="0" dirty="0" err="1" smtClean="0">
                <a:solidFill>
                  <a:schemeClr val="tx1"/>
                </a:solidFill>
                <a:latin typeface="Arial"/>
                <a:cs typeface="Arial"/>
              </a:rPr>
              <a:t>sFIRE</a:t>
            </a:r>
            <a:r>
              <a:rPr lang="en-US" sz="1200" kern="0" dirty="0" smtClean="0">
                <a:solidFill>
                  <a:schemeClr val="tx1"/>
                </a:solidFill>
                <a:latin typeface="Arial"/>
                <a:cs typeface="Arial"/>
              </a:rPr>
              <a:t>)</a:t>
            </a:r>
          </a:p>
        </p:txBody>
      </p:sp>
      <p:grpSp>
        <p:nvGrpSpPr>
          <p:cNvPr id="91" name="Group 90"/>
          <p:cNvGrpSpPr/>
          <p:nvPr/>
        </p:nvGrpSpPr>
        <p:grpSpPr>
          <a:xfrm>
            <a:off x="5379562" y="3534286"/>
            <a:ext cx="411480" cy="411480"/>
            <a:chOff x="8795608" y="2989676"/>
            <a:chExt cx="411480" cy="411480"/>
          </a:xfrm>
        </p:grpSpPr>
        <p:sp>
          <p:nvSpPr>
            <p:cNvPr id="92" name="Oval 263"/>
            <p:cNvSpPr>
              <a:spLocks/>
            </p:cNvSpPr>
            <p:nvPr/>
          </p:nvSpPr>
          <p:spPr bwMode="auto">
            <a:xfrm>
              <a:off x="8795608" y="2989676"/>
              <a:ext cx="411480" cy="411480"/>
            </a:xfrm>
            <a:prstGeom prst="ellipse">
              <a:avLst/>
            </a:prstGeom>
            <a:solidFill>
              <a:srgbClr val="800000"/>
            </a:solidFill>
            <a:ln w="19050" cap="flat">
              <a:solidFill>
                <a:schemeClr val="bg1"/>
              </a:solidFill>
              <a:round/>
              <a:headEnd type="none" w="med" len="med"/>
              <a:tailEnd type="none" w="med" len="med"/>
            </a:ln>
            <a:effectLst/>
          </p:spPr>
          <p:txBody>
            <a:bodyPr lIns="0" tIns="0" rIns="0" bIns="0"/>
            <a:lstStyle/>
            <a:p>
              <a:pPr eaLnBrk="0" hangingPunct="0">
                <a:lnSpc>
                  <a:spcPct val="90000"/>
                </a:lnSpc>
              </a:pPr>
              <a:endParaRPr lang="en-US" kern="0" dirty="0">
                <a:solidFill>
                  <a:schemeClr val="bg1"/>
                </a:solidFill>
                <a:latin typeface="Arial"/>
              </a:endParaRPr>
            </a:p>
          </p:txBody>
        </p:sp>
        <p:sp>
          <p:nvSpPr>
            <p:cNvPr id="93" name="Freeform 11"/>
            <p:cNvSpPr>
              <a:spLocks/>
            </p:cNvSpPr>
            <p:nvPr/>
          </p:nvSpPr>
          <p:spPr bwMode="auto">
            <a:xfrm>
              <a:off x="8842598" y="3160491"/>
              <a:ext cx="317500" cy="69850"/>
            </a:xfrm>
            <a:custGeom>
              <a:avLst/>
              <a:gdLst/>
              <a:ahLst/>
              <a:cxnLst/>
              <a:rect l="l" t="t" r="r" b="b"/>
              <a:pathLst>
                <a:path w="317500" h="69850">
                  <a:moveTo>
                    <a:pt x="165100" y="7937"/>
                  </a:moveTo>
                  <a:lnTo>
                    <a:pt x="165100" y="58737"/>
                  </a:lnTo>
                  <a:lnTo>
                    <a:pt x="304800" y="58737"/>
                  </a:lnTo>
                  <a:lnTo>
                    <a:pt x="304800" y="7937"/>
                  </a:lnTo>
                  <a:close/>
                  <a:moveTo>
                    <a:pt x="15875" y="7937"/>
                  </a:moveTo>
                  <a:lnTo>
                    <a:pt x="15875" y="25400"/>
                  </a:lnTo>
                  <a:lnTo>
                    <a:pt x="66675" y="25400"/>
                  </a:lnTo>
                  <a:lnTo>
                    <a:pt x="66675" y="7937"/>
                  </a:lnTo>
                  <a:close/>
                  <a:moveTo>
                    <a:pt x="12267" y="0"/>
                  </a:moveTo>
                  <a:lnTo>
                    <a:pt x="305594" y="0"/>
                  </a:lnTo>
                  <a:cubicBezTo>
                    <a:pt x="312088" y="0"/>
                    <a:pt x="317500" y="5041"/>
                    <a:pt x="317500" y="11162"/>
                  </a:cubicBezTo>
                  <a:lnTo>
                    <a:pt x="317500" y="58689"/>
                  </a:lnTo>
                  <a:cubicBezTo>
                    <a:pt x="317500" y="64809"/>
                    <a:pt x="312088" y="69850"/>
                    <a:pt x="305594" y="69850"/>
                  </a:cubicBezTo>
                  <a:lnTo>
                    <a:pt x="12267" y="69850"/>
                  </a:lnTo>
                  <a:cubicBezTo>
                    <a:pt x="5412" y="69850"/>
                    <a:pt x="0" y="64809"/>
                    <a:pt x="0" y="58689"/>
                  </a:cubicBezTo>
                  <a:lnTo>
                    <a:pt x="0" y="11162"/>
                  </a:lnTo>
                  <a:cubicBezTo>
                    <a:pt x="0" y="5041"/>
                    <a:pt x="5412" y="0"/>
                    <a:pt x="12267" y="0"/>
                  </a:cubicBezTo>
                  <a:close/>
                </a:path>
              </a:pathLst>
            </a:custGeom>
            <a:solidFill>
              <a:srgbClr val="FEFEF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94" name="Group 93"/>
          <p:cNvGrpSpPr/>
          <p:nvPr/>
        </p:nvGrpSpPr>
        <p:grpSpPr>
          <a:xfrm>
            <a:off x="4762500" y="3987523"/>
            <a:ext cx="411480" cy="411480"/>
            <a:chOff x="8795608" y="2989676"/>
            <a:chExt cx="411480" cy="411480"/>
          </a:xfrm>
        </p:grpSpPr>
        <p:sp>
          <p:nvSpPr>
            <p:cNvPr id="95" name="Oval 263"/>
            <p:cNvSpPr>
              <a:spLocks/>
            </p:cNvSpPr>
            <p:nvPr/>
          </p:nvSpPr>
          <p:spPr bwMode="auto">
            <a:xfrm>
              <a:off x="8795608" y="2989676"/>
              <a:ext cx="411480" cy="411480"/>
            </a:xfrm>
            <a:prstGeom prst="ellipse">
              <a:avLst/>
            </a:prstGeom>
            <a:solidFill>
              <a:srgbClr val="FF6600"/>
            </a:solidFill>
            <a:ln w="19050" cap="flat">
              <a:solidFill>
                <a:schemeClr val="bg1"/>
              </a:solidFill>
              <a:round/>
              <a:headEnd type="none" w="med" len="med"/>
              <a:tailEnd type="none" w="med" len="med"/>
            </a:ln>
            <a:effectLst/>
          </p:spPr>
          <p:txBody>
            <a:bodyPr lIns="0" tIns="0" rIns="0" bIns="0"/>
            <a:lstStyle/>
            <a:p>
              <a:pPr eaLnBrk="0" hangingPunct="0">
                <a:lnSpc>
                  <a:spcPct val="90000"/>
                </a:lnSpc>
              </a:pPr>
              <a:endParaRPr lang="en-US" kern="0" dirty="0">
                <a:solidFill>
                  <a:schemeClr val="bg1"/>
                </a:solidFill>
                <a:latin typeface="Arial"/>
              </a:endParaRPr>
            </a:p>
          </p:txBody>
        </p:sp>
        <p:sp>
          <p:nvSpPr>
            <p:cNvPr id="96" name="Freeform 11"/>
            <p:cNvSpPr>
              <a:spLocks/>
            </p:cNvSpPr>
            <p:nvPr/>
          </p:nvSpPr>
          <p:spPr bwMode="auto">
            <a:xfrm>
              <a:off x="8842598" y="3160491"/>
              <a:ext cx="317500" cy="69850"/>
            </a:xfrm>
            <a:custGeom>
              <a:avLst/>
              <a:gdLst/>
              <a:ahLst/>
              <a:cxnLst/>
              <a:rect l="l" t="t" r="r" b="b"/>
              <a:pathLst>
                <a:path w="317500" h="69850">
                  <a:moveTo>
                    <a:pt x="165100" y="7937"/>
                  </a:moveTo>
                  <a:lnTo>
                    <a:pt x="165100" y="58737"/>
                  </a:lnTo>
                  <a:lnTo>
                    <a:pt x="304800" y="58737"/>
                  </a:lnTo>
                  <a:lnTo>
                    <a:pt x="304800" y="7937"/>
                  </a:lnTo>
                  <a:close/>
                  <a:moveTo>
                    <a:pt x="15875" y="7937"/>
                  </a:moveTo>
                  <a:lnTo>
                    <a:pt x="15875" y="25400"/>
                  </a:lnTo>
                  <a:lnTo>
                    <a:pt x="66675" y="25400"/>
                  </a:lnTo>
                  <a:lnTo>
                    <a:pt x="66675" y="7937"/>
                  </a:lnTo>
                  <a:close/>
                  <a:moveTo>
                    <a:pt x="12267" y="0"/>
                  </a:moveTo>
                  <a:lnTo>
                    <a:pt x="305594" y="0"/>
                  </a:lnTo>
                  <a:cubicBezTo>
                    <a:pt x="312088" y="0"/>
                    <a:pt x="317500" y="5041"/>
                    <a:pt x="317500" y="11162"/>
                  </a:cubicBezTo>
                  <a:lnTo>
                    <a:pt x="317500" y="58689"/>
                  </a:lnTo>
                  <a:cubicBezTo>
                    <a:pt x="317500" y="64809"/>
                    <a:pt x="312088" y="69850"/>
                    <a:pt x="305594" y="69850"/>
                  </a:cubicBezTo>
                  <a:lnTo>
                    <a:pt x="12267" y="69850"/>
                  </a:lnTo>
                  <a:cubicBezTo>
                    <a:pt x="5412" y="69850"/>
                    <a:pt x="0" y="64809"/>
                    <a:pt x="0" y="58689"/>
                  </a:cubicBezTo>
                  <a:lnTo>
                    <a:pt x="0" y="11162"/>
                  </a:lnTo>
                  <a:cubicBezTo>
                    <a:pt x="0" y="5041"/>
                    <a:pt x="5412" y="0"/>
                    <a:pt x="12267" y="0"/>
                  </a:cubicBezTo>
                  <a:close/>
                </a:path>
              </a:pathLst>
            </a:custGeom>
            <a:solidFill>
              <a:srgbClr val="FEFEF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705898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Curved Left Arrow 8"/>
          <p:cNvSpPr/>
          <p:nvPr/>
        </p:nvSpPr>
        <p:spPr bwMode="auto">
          <a:xfrm rot="11670456">
            <a:off x="381143" y="677581"/>
            <a:ext cx="4328639" cy="3593920"/>
          </a:xfrm>
          <a:custGeom>
            <a:avLst/>
            <a:gdLst>
              <a:gd name="connsiteX0" fmla="*/ 0 w 3799083"/>
              <a:gd name="connsiteY0" fmla="*/ 3090480 h 4035426"/>
              <a:gd name="connsiteX1" fmla="*/ 1298868 w 3799083"/>
              <a:gd name="connsiteY1" fmla="*/ 2059996 h 4035426"/>
              <a:gd name="connsiteX2" fmla="*/ 1298868 w 3799083"/>
              <a:gd name="connsiteY2" fmla="*/ 2753424 h 4035426"/>
              <a:gd name="connsiteX3" fmla="*/ 3738968 w 3799083"/>
              <a:gd name="connsiteY3" fmla="*/ 1670999 h 4035426"/>
              <a:gd name="connsiteX4" fmla="*/ 1298867 w 3799083"/>
              <a:gd name="connsiteY4" fmla="*/ 3256460 h 4035426"/>
              <a:gd name="connsiteX5" fmla="*/ 1298868 w 3799083"/>
              <a:gd name="connsiteY5" fmla="*/ 3949888 h 4035426"/>
              <a:gd name="connsiteX6" fmla="*/ 0 w 3799083"/>
              <a:gd name="connsiteY6" fmla="*/ 3090480 h 4035426"/>
              <a:gd name="connsiteX0" fmla="*/ 3799083 w 3799083"/>
              <a:gd name="connsiteY0" fmla="*/ 1922517 h 4035426"/>
              <a:gd name="connsiteX1" fmla="*/ 0 w 3799083"/>
              <a:gd name="connsiteY1" fmla="*/ 503036 h 4035426"/>
              <a:gd name="connsiteX2" fmla="*/ 0 w 3799083"/>
              <a:gd name="connsiteY2" fmla="*/ 0 h 4035426"/>
              <a:gd name="connsiteX3" fmla="*/ 3799083 w 3799083"/>
              <a:gd name="connsiteY3" fmla="*/ 1419481 h 4035426"/>
              <a:gd name="connsiteX4" fmla="*/ 3799083 w 3799083"/>
              <a:gd name="connsiteY4" fmla="*/ 1922517 h 4035426"/>
              <a:gd name="connsiteX0" fmla="*/ 3799083 w 3799083"/>
              <a:gd name="connsiteY0" fmla="*/ 1922517 h 4035426"/>
              <a:gd name="connsiteX1" fmla="*/ 0 w 3799083"/>
              <a:gd name="connsiteY1" fmla="*/ 503036 h 4035426"/>
              <a:gd name="connsiteX2" fmla="*/ 0 w 3799083"/>
              <a:gd name="connsiteY2" fmla="*/ 0 h 4035426"/>
              <a:gd name="connsiteX3" fmla="*/ 3799083 w 3799083"/>
              <a:gd name="connsiteY3" fmla="*/ 1419481 h 4035426"/>
              <a:gd name="connsiteX4" fmla="*/ 3799083 w 3799083"/>
              <a:gd name="connsiteY4" fmla="*/ 1922517 h 4035426"/>
              <a:gd name="connsiteX5" fmla="*/ 1298869 w 3799083"/>
              <a:gd name="connsiteY5" fmla="*/ 3256460 h 4035426"/>
              <a:gd name="connsiteX6" fmla="*/ 1298868 w 3799083"/>
              <a:gd name="connsiteY6" fmla="*/ 3949888 h 4035426"/>
              <a:gd name="connsiteX7" fmla="*/ 0 w 3799083"/>
              <a:gd name="connsiteY7" fmla="*/ 3090480 h 4035426"/>
              <a:gd name="connsiteX8" fmla="*/ 1298868 w 3799083"/>
              <a:gd name="connsiteY8" fmla="*/ 2059996 h 4035426"/>
              <a:gd name="connsiteX9" fmla="*/ 1298868 w 3799083"/>
              <a:gd name="connsiteY9" fmla="*/ 2753424 h 4035426"/>
              <a:gd name="connsiteX10" fmla="*/ 3738968 w 3799083"/>
              <a:gd name="connsiteY10" fmla="*/ 1670999 h 4035426"/>
              <a:gd name="connsiteX0" fmla="*/ 0 w 3799456"/>
              <a:gd name="connsiteY0" fmla="*/ 3090480 h 3949888"/>
              <a:gd name="connsiteX1" fmla="*/ 1298868 w 3799456"/>
              <a:gd name="connsiteY1" fmla="*/ 2059996 h 3949888"/>
              <a:gd name="connsiteX2" fmla="*/ 1298868 w 3799456"/>
              <a:gd name="connsiteY2" fmla="*/ 2753424 h 3949888"/>
              <a:gd name="connsiteX3" fmla="*/ 3738968 w 3799456"/>
              <a:gd name="connsiteY3" fmla="*/ 1670999 h 3949888"/>
              <a:gd name="connsiteX4" fmla="*/ 1298867 w 3799456"/>
              <a:gd name="connsiteY4" fmla="*/ 3256460 h 3949888"/>
              <a:gd name="connsiteX5" fmla="*/ 1298868 w 3799456"/>
              <a:gd name="connsiteY5" fmla="*/ 3949888 h 3949888"/>
              <a:gd name="connsiteX6" fmla="*/ 0 w 3799456"/>
              <a:gd name="connsiteY6" fmla="*/ 3090480 h 3949888"/>
              <a:gd name="connsiteX0" fmla="*/ 3799083 w 3799456"/>
              <a:gd name="connsiteY0" fmla="*/ 1922517 h 3949888"/>
              <a:gd name="connsiteX1" fmla="*/ 0 w 3799456"/>
              <a:gd name="connsiteY1" fmla="*/ 503036 h 3949888"/>
              <a:gd name="connsiteX2" fmla="*/ 0 w 3799456"/>
              <a:gd name="connsiteY2" fmla="*/ 0 h 3949888"/>
              <a:gd name="connsiteX3" fmla="*/ 3799083 w 3799456"/>
              <a:gd name="connsiteY3" fmla="*/ 1419481 h 3949888"/>
              <a:gd name="connsiteX4" fmla="*/ 3799083 w 3799456"/>
              <a:gd name="connsiteY4" fmla="*/ 1922517 h 3949888"/>
              <a:gd name="connsiteX0" fmla="*/ 3799083 w 3799456"/>
              <a:gd name="connsiteY0" fmla="*/ 1922517 h 3949888"/>
              <a:gd name="connsiteX1" fmla="*/ 0 w 3799456"/>
              <a:gd name="connsiteY1" fmla="*/ 503036 h 3949888"/>
              <a:gd name="connsiteX2" fmla="*/ 0 w 3799456"/>
              <a:gd name="connsiteY2" fmla="*/ 0 h 3949888"/>
              <a:gd name="connsiteX3" fmla="*/ 3799083 w 3799456"/>
              <a:gd name="connsiteY3" fmla="*/ 1419481 h 3949888"/>
              <a:gd name="connsiteX4" fmla="*/ 3799083 w 3799456"/>
              <a:gd name="connsiteY4" fmla="*/ 1922517 h 3949888"/>
              <a:gd name="connsiteX5" fmla="*/ 1298869 w 3799456"/>
              <a:gd name="connsiteY5" fmla="*/ 3256460 h 3949888"/>
              <a:gd name="connsiteX6" fmla="*/ 1298868 w 3799456"/>
              <a:gd name="connsiteY6" fmla="*/ 3949888 h 3949888"/>
              <a:gd name="connsiteX7" fmla="*/ 0 w 3799456"/>
              <a:gd name="connsiteY7" fmla="*/ 3090480 h 3949888"/>
              <a:gd name="connsiteX8" fmla="*/ 1270004 w 3799456"/>
              <a:gd name="connsiteY8" fmla="*/ 2473689 h 3949888"/>
              <a:gd name="connsiteX9" fmla="*/ 1298868 w 3799456"/>
              <a:gd name="connsiteY9" fmla="*/ 2753424 h 3949888"/>
              <a:gd name="connsiteX10" fmla="*/ 3738968 w 3799456"/>
              <a:gd name="connsiteY10" fmla="*/ 1670999 h 3949888"/>
              <a:gd name="connsiteX0" fmla="*/ 0 w 3799456"/>
              <a:gd name="connsiteY0" fmla="*/ 3090480 h 3949888"/>
              <a:gd name="connsiteX1" fmla="*/ 1298868 w 3799456"/>
              <a:gd name="connsiteY1" fmla="*/ 2059996 h 3949888"/>
              <a:gd name="connsiteX2" fmla="*/ 1298868 w 3799456"/>
              <a:gd name="connsiteY2" fmla="*/ 2753424 h 3949888"/>
              <a:gd name="connsiteX3" fmla="*/ 3738968 w 3799456"/>
              <a:gd name="connsiteY3" fmla="*/ 1670999 h 3949888"/>
              <a:gd name="connsiteX4" fmla="*/ 1298867 w 3799456"/>
              <a:gd name="connsiteY4" fmla="*/ 3256460 h 3949888"/>
              <a:gd name="connsiteX5" fmla="*/ 1298868 w 3799456"/>
              <a:gd name="connsiteY5" fmla="*/ 3949888 h 3949888"/>
              <a:gd name="connsiteX6" fmla="*/ 0 w 3799456"/>
              <a:gd name="connsiteY6" fmla="*/ 3090480 h 3949888"/>
              <a:gd name="connsiteX0" fmla="*/ 3799083 w 3799456"/>
              <a:gd name="connsiteY0" fmla="*/ 1922517 h 3949888"/>
              <a:gd name="connsiteX1" fmla="*/ 0 w 3799456"/>
              <a:gd name="connsiteY1" fmla="*/ 503036 h 3949888"/>
              <a:gd name="connsiteX2" fmla="*/ 0 w 3799456"/>
              <a:gd name="connsiteY2" fmla="*/ 0 h 3949888"/>
              <a:gd name="connsiteX3" fmla="*/ 3799083 w 3799456"/>
              <a:gd name="connsiteY3" fmla="*/ 1419481 h 3949888"/>
              <a:gd name="connsiteX4" fmla="*/ 3799083 w 3799456"/>
              <a:gd name="connsiteY4" fmla="*/ 1922517 h 3949888"/>
              <a:gd name="connsiteX0" fmla="*/ 3799083 w 3799456"/>
              <a:gd name="connsiteY0" fmla="*/ 1922517 h 3949888"/>
              <a:gd name="connsiteX1" fmla="*/ 0 w 3799456"/>
              <a:gd name="connsiteY1" fmla="*/ 503036 h 3949888"/>
              <a:gd name="connsiteX2" fmla="*/ 0 w 3799456"/>
              <a:gd name="connsiteY2" fmla="*/ 0 h 3949888"/>
              <a:gd name="connsiteX3" fmla="*/ 3799083 w 3799456"/>
              <a:gd name="connsiteY3" fmla="*/ 1419481 h 3949888"/>
              <a:gd name="connsiteX4" fmla="*/ 3799083 w 3799456"/>
              <a:gd name="connsiteY4" fmla="*/ 1922517 h 3949888"/>
              <a:gd name="connsiteX5" fmla="*/ 1298869 w 3799456"/>
              <a:gd name="connsiteY5" fmla="*/ 3256460 h 3949888"/>
              <a:gd name="connsiteX6" fmla="*/ 1298868 w 3799456"/>
              <a:gd name="connsiteY6" fmla="*/ 3565057 h 3949888"/>
              <a:gd name="connsiteX7" fmla="*/ 0 w 3799456"/>
              <a:gd name="connsiteY7" fmla="*/ 3090480 h 3949888"/>
              <a:gd name="connsiteX8" fmla="*/ 1270004 w 3799456"/>
              <a:gd name="connsiteY8" fmla="*/ 2473689 h 3949888"/>
              <a:gd name="connsiteX9" fmla="*/ 1298868 w 3799456"/>
              <a:gd name="connsiteY9" fmla="*/ 2753424 h 3949888"/>
              <a:gd name="connsiteX10" fmla="*/ 3738968 w 3799456"/>
              <a:gd name="connsiteY10" fmla="*/ 1670999 h 3949888"/>
              <a:gd name="connsiteX0" fmla="*/ 0 w 3799456"/>
              <a:gd name="connsiteY0" fmla="*/ 3090480 h 3949888"/>
              <a:gd name="connsiteX1" fmla="*/ 1298868 w 3799456"/>
              <a:gd name="connsiteY1" fmla="*/ 2059996 h 3949888"/>
              <a:gd name="connsiteX2" fmla="*/ 1298868 w 3799456"/>
              <a:gd name="connsiteY2" fmla="*/ 2753424 h 3949888"/>
              <a:gd name="connsiteX3" fmla="*/ 3738968 w 3799456"/>
              <a:gd name="connsiteY3" fmla="*/ 1670999 h 3949888"/>
              <a:gd name="connsiteX4" fmla="*/ 1298867 w 3799456"/>
              <a:gd name="connsiteY4" fmla="*/ 3256460 h 3949888"/>
              <a:gd name="connsiteX5" fmla="*/ 1298868 w 3799456"/>
              <a:gd name="connsiteY5" fmla="*/ 3949888 h 3949888"/>
              <a:gd name="connsiteX6" fmla="*/ 0 w 3799456"/>
              <a:gd name="connsiteY6" fmla="*/ 3090480 h 3949888"/>
              <a:gd name="connsiteX0" fmla="*/ 3799083 w 3799456"/>
              <a:gd name="connsiteY0" fmla="*/ 1922517 h 3949888"/>
              <a:gd name="connsiteX1" fmla="*/ 0 w 3799456"/>
              <a:gd name="connsiteY1" fmla="*/ 503036 h 3949888"/>
              <a:gd name="connsiteX2" fmla="*/ 0 w 3799456"/>
              <a:gd name="connsiteY2" fmla="*/ 0 h 3949888"/>
              <a:gd name="connsiteX3" fmla="*/ 3799083 w 3799456"/>
              <a:gd name="connsiteY3" fmla="*/ 1419481 h 3949888"/>
              <a:gd name="connsiteX4" fmla="*/ 3799083 w 3799456"/>
              <a:gd name="connsiteY4" fmla="*/ 1922517 h 3949888"/>
              <a:gd name="connsiteX0" fmla="*/ 3799083 w 3799456"/>
              <a:gd name="connsiteY0" fmla="*/ 1922517 h 3949888"/>
              <a:gd name="connsiteX1" fmla="*/ 0 w 3799456"/>
              <a:gd name="connsiteY1" fmla="*/ 503036 h 3949888"/>
              <a:gd name="connsiteX2" fmla="*/ 0 w 3799456"/>
              <a:gd name="connsiteY2" fmla="*/ 0 h 3949888"/>
              <a:gd name="connsiteX3" fmla="*/ 3799083 w 3799456"/>
              <a:gd name="connsiteY3" fmla="*/ 1419481 h 3949888"/>
              <a:gd name="connsiteX4" fmla="*/ 3799083 w 3799456"/>
              <a:gd name="connsiteY4" fmla="*/ 1922517 h 3949888"/>
              <a:gd name="connsiteX5" fmla="*/ 1298869 w 3799456"/>
              <a:gd name="connsiteY5" fmla="*/ 3256460 h 3949888"/>
              <a:gd name="connsiteX6" fmla="*/ 1298868 w 3799456"/>
              <a:gd name="connsiteY6" fmla="*/ 3565057 h 3949888"/>
              <a:gd name="connsiteX7" fmla="*/ 692746 w 3799456"/>
              <a:gd name="connsiteY7" fmla="*/ 3071238 h 3949888"/>
              <a:gd name="connsiteX8" fmla="*/ 1270004 w 3799456"/>
              <a:gd name="connsiteY8" fmla="*/ 2473689 h 3949888"/>
              <a:gd name="connsiteX9" fmla="*/ 1298868 w 3799456"/>
              <a:gd name="connsiteY9" fmla="*/ 2753424 h 3949888"/>
              <a:gd name="connsiteX10" fmla="*/ 3738968 w 3799456"/>
              <a:gd name="connsiteY10" fmla="*/ 1670999 h 3949888"/>
              <a:gd name="connsiteX0" fmla="*/ 0 w 3799456"/>
              <a:gd name="connsiteY0" fmla="*/ 3090480 h 3949888"/>
              <a:gd name="connsiteX1" fmla="*/ 1298868 w 3799456"/>
              <a:gd name="connsiteY1" fmla="*/ 2464068 h 3949888"/>
              <a:gd name="connsiteX2" fmla="*/ 1298868 w 3799456"/>
              <a:gd name="connsiteY2" fmla="*/ 2753424 h 3949888"/>
              <a:gd name="connsiteX3" fmla="*/ 3738968 w 3799456"/>
              <a:gd name="connsiteY3" fmla="*/ 1670999 h 3949888"/>
              <a:gd name="connsiteX4" fmla="*/ 1298867 w 3799456"/>
              <a:gd name="connsiteY4" fmla="*/ 3256460 h 3949888"/>
              <a:gd name="connsiteX5" fmla="*/ 1298868 w 3799456"/>
              <a:gd name="connsiteY5" fmla="*/ 3949888 h 3949888"/>
              <a:gd name="connsiteX6" fmla="*/ 0 w 3799456"/>
              <a:gd name="connsiteY6" fmla="*/ 3090480 h 3949888"/>
              <a:gd name="connsiteX0" fmla="*/ 3799083 w 3799456"/>
              <a:gd name="connsiteY0" fmla="*/ 1922517 h 3949888"/>
              <a:gd name="connsiteX1" fmla="*/ 0 w 3799456"/>
              <a:gd name="connsiteY1" fmla="*/ 503036 h 3949888"/>
              <a:gd name="connsiteX2" fmla="*/ 0 w 3799456"/>
              <a:gd name="connsiteY2" fmla="*/ 0 h 3949888"/>
              <a:gd name="connsiteX3" fmla="*/ 3799083 w 3799456"/>
              <a:gd name="connsiteY3" fmla="*/ 1419481 h 3949888"/>
              <a:gd name="connsiteX4" fmla="*/ 3799083 w 3799456"/>
              <a:gd name="connsiteY4" fmla="*/ 1922517 h 3949888"/>
              <a:gd name="connsiteX0" fmla="*/ 3799083 w 3799456"/>
              <a:gd name="connsiteY0" fmla="*/ 1922517 h 3949888"/>
              <a:gd name="connsiteX1" fmla="*/ 0 w 3799456"/>
              <a:gd name="connsiteY1" fmla="*/ 503036 h 3949888"/>
              <a:gd name="connsiteX2" fmla="*/ 0 w 3799456"/>
              <a:gd name="connsiteY2" fmla="*/ 0 h 3949888"/>
              <a:gd name="connsiteX3" fmla="*/ 3799083 w 3799456"/>
              <a:gd name="connsiteY3" fmla="*/ 1419481 h 3949888"/>
              <a:gd name="connsiteX4" fmla="*/ 3799083 w 3799456"/>
              <a:gd name="connsiteY4" fmla="*/ 1922517 h 3949888"/>
              <a:gd name="connsiteX5" fmla="*/ 1298869 w 3799456"/>
              <a:gd name="connsiteY5" fmla="*/ 3256460 h 3949888"/>
              <a:gd name="connsiteX6" fmla="*/ 1298868 w 3799456"/>
              <a:gd name="connsiteY6" fmla="*/ 3565057 h 3949888"/>
              <a:gd name="connsiteX7" fmla="*/ 692746 w 3799456"/>
              <a:gd name="connsiteY7" fmla="*/ 3071238 h 3949888"/>
              <a:gd name="connsiteX8" fmla="*/ 1270004 w 3799456"/>
              <a:gd name="connsiteY8" fmla="*/ 2473689 h 3949888"/>
              <a:gd name="connsiteX9" fmla="*/ 1298868 w 3799456"/>
              <a:gd name="connsiteY9" fmla="*/ 2753424 h 3949888"/>
              <a:gd name="connsiteX10" fmla="*/ 3738968 w 3799456"/>
              <a:gd name="connsiteY10" fmla="*/ 1670999 h 3949888"/>
              <a:gd name="connsiteX0" fmla="*/ 692746 w 3799456"/>
              <a:gd name="connsiteY0" fmla="*/ 3071238 h 3949888"/>
              <a:gd name="connsiteX1" fmla="*/ 1298868 w 3799456"/>
              <a:gd name="connsiteY1" fmla="*/ 2464068 h 3949888"/>
              <a:gd name="connsiteX2" fmla="*/ 1298868 w 3799456"/>
              <a:gd name="connsiteY2" fmla="*/ 2753424 h 3949888"/>
              <a:gd name="connsiteX3" fmla="*/ 3738968 w 3799456"/>
              <a:gd name="connsiteY3" fmla="*/ 1670999 h 3949888"/>
              <a:gd name="connsiteX4" fmla="*/ 1298867 w 3799456"/>
              <a:gd name="connsiteY4" fmla="*/ 3256460 h 3949888"/>
              <a:gd name="connsiteX5" fmla="*/ 1298868 w 3799456"/>
              <a:gd name="connsiteY5" fmla="*/ 3949888 h 3949888"/>
              <a:gd name="connsiteX6" fmla="*/ 692746 w 3799456"/>
              <a:gd name="connsiteY6" fmla="*/ 3071238 h 3949888"/>
              <a:gd name="connsiteX0" fmla="*/ 3799083 w 3799456"/>
              <a:gd name="connsiteY0" fmla="*/ 1922517 h 3949888"/>
              <a:gd name="connsiteX1" fmla="*/ 0 w 3799456"/>
              <a:gd name="connsiteY1" fmla="*/ 503036 h 3949888"/>
              <a:gd name="connsiteX2" fmla="*/ 0 w 3799456"/>
              <a:gd name="connsiteY2" fmla="*/ 0 h 3949888"/>
              <a:gd name="connsiteX3" fmla="*/ 3799083 w 3799456"/>
              <a:gd name="connsiteY3" fmla="*/ 1419481 h 3949888"/>
              <a:gd name="connsiteX4" fmla="*/ 3799083 w 3799456"/>
              <a:gd name="connsiteY4" fmla="*/ 1922517 h 3949888"/>
              <a:gd name="connsiteX0" fmla="*/ 3799083 w 3799456"/>
              <a:gd name="connsiteY0" fmla="*/ 1922517 h 3949888"/>
              <a:gd name="connsiteX1" fmla="*/ 0 w 3799456"/>
              <a:gd name="connsiteY1" fmla="*/ 503036 h 3949888"/>
              <a:gd name="connsiteX2" fmla="*/ 0 w 3799456"/>
              <a:gd name="connsiteY2" fmla="*/ 0 h 3949888"/>
              <a:gd name="connsiteX3" fmla="*/ 3799083 w 3799456"/>
              <a:gd name="connsiteY3" fmla="*/ 1419481 h 3949888"/>
              <a:gd name="connsiteX4" fmla="*/ 3799083 w 3799456"/>
              <a:gd name="connsiteY4" fmla="*/ 1922517 h 3949888"/>
              <a:gd name="connsiteX5" fmla="*/ 1298869 w 3799456"/>
              <a:gd name="connsiteY5" fmla="*/ 3256460 h 3949888"/>
              <a:gd name="connsiteX6" fmla="*/ 1298868 w 3799456"/>
              <a:gd name="connsiteY6" fmla="*/ 3565057 h 3949888"/>
              <a:gd name="connsiteX7" fmla="*/ 692746 w 3799456"/>
              <a:gd name="connsiteY7" fmla="*/ 3071238 h 3949888"/>
              <a:gd name="connsiteX8" fmla="*/ 1270004 w 3799456"/>
              <a:gd name="connsiteY8" fmla="*/ 2473689 h 3949888"/>
              <a:gd name="connsiteX9" fmla="*/ 1298868 w 3799456"/>
              <a:gd name="connsiteY9" fmla="*/ 2753424 h 3949888"/>
              <a:gd name="connsiteX10" fmla="*/ 3738968 w 3799456"/>
              <a:gd name="connsiteY10" fmla="*/ 1670999 h 3949888"/>
              <a:gd name="connsiteX0" fmla="*/ 692746 w 3799456"/>
              <a:gd name="connsiteY0" fmla="*/ 3071238 h 3949888"/>
              <a:gd name="connsiteX1" fmla="*/ 1298868 w 3799456"/>
              <a:gd name="connsiteY1" fmla="*/ 2464068 h 3949888"/>
              <a:gd name="connsiteX2" fmla="*/ 1298868 w 3799456"/>
              <a:gd name="connsiteY2" fmla="*/ 2753424 h 3949888"/>
              <a:gd name="connsiteX3" fmla="*/ 3738968 w 3799456"/>
              <a:gd name="connsiteY3" fmla="*/ 1670999 h 3949888"/>
              <a:gd name="connsiteX4" fmla="*/ 1298867 w 3799456"/>
              <a:gd name="connsiteY4" fmla="*/ 3256460 h 3949888"/>
              <a:gd name="connsiteX5" fmla="*/ 1298868 w 3799456"/>
              <a:gd name="connsiteY5" fmla="*/ 3949888 h 3949888"/>
              <a:gd name="connsiteX6" fmla="*/ 692746 w 3799456"/>
              <a:gd name="connsiteY6" fmla="*/ 3071238 h 3949888"/>
              <a:gd name="connsiteX0" fmla="*/ 3799083 w 3799456"/>
              <a:gd name="connsiteY0" fmla="*/ 1922517 h 3949888"/>
              <a:gd name="connsiteX1" fmla="*/ 0 w 3799456"/>
              <a:gd name="connsiteY1" fmla="*/ 503036 h 3949888"/>
              <a:gd name="connsiteX2" fmla="*/ 0 w 3799456"/>
              <a:gd name="connsiteY2" fmla="*/ 0 h 3949888"/>
              <a:gd name="connsiteX3" fmla="*/ 3799083 w 3799456"/>
              <a:gd name="connsiteY3" fmla="*/ 1419481 h 3949888"/>
              <a:gd name="connsiteX4" fmla="*/ 3799083 w 3799456"/>
              <a:gd name="connsiteY4" fmla="*/ 1922517 h 3949888"/>
              <a:gd name="connsiteX0" fmla="*/ 3799083 w 3799456"/>
              <a:gd name="connsiteY0" fmla="*/ 1922517 h 3949888"/>
              <a:gd name="connsiteX1" fmla="*/ 0 w 3799456"/>
              <a:gd name="connsiteY1" fmla="*/ 503036 h 3949888"/>
              <a:gd name="connsiteX2" fmla="*/ 0 w 3799456"/>
              <a:gd name="connsiteY2" fmla="*/ 0 h 3949888"/>
              <a:gd name="connsiteX3" fmla="*/ 3799083 w 3799456"/>
              <a:gd name="connsiteY3" fmla="*/ 1419481 h 3949888"/>
              <a:gd name="connsiteX4" fmla="*/ 3799083 w 3799456"/>
              <a:gd name="connsiteY4" fmla="*/ 1922517 h 3949888"/>
              <a:gd name="connsiteX5" fmla="*/ 1298869 w 3799456"/>
              <a:gd name="connsiteY5" fmla="*/ 3256460 h 3949888"/>
              <a:gd name="connsiteX6" fmla="*/ 1298868 w 3799456"/>
              <a:gd name="connsiteY6" fmla="*/ 3565057 h 3949888"/>
              <a:gd name="connsiteX7" fmla="*/ 692746 w 3799456"/>
              <a:gd name="connsiteY7" fmla="*/ 3071238 h 3949888"/>
              <a:gd name="connsiteX8" fmla="*/ 1260383 w 3799456"/>
              <a:gd name="connsiteY8" fmla="*/ 2444827 h 3949888"/>
              <a:gd name="connsiteX9" fmla="*/ 1298868 w 3799456"/>
              <a:gd name="connsiteY9" fmla="*/ 2753424 h 3949888"/>
              <a:gd name="connsiteX10" fmla="*/ 3738968 w 3799456"/>
              <a:gd name="connsiteY10" fmla="*/ 1670999 h 3949888"/>
              <a:gd name="connsiteX0" fmla="*/ 692746 w 3799456"/>
              <a:gd name="connsiteY0" fmla="*/ 3071238 h 3949888"/>
              <a:gd name="connsiteX1" fmla="*/ 1298868 w 3799456"/>
              <a:gd name="connsiteY1" fmla="*/ 2464068 h 3949888"/>
              <a:gd name="connsiteX2" fmla="*/ 1298868 w 3799456"/>
              <a:gd name="connsiteY2" fmla="*/ 2753424 h 3949888"/>
              <a:gd name="connsiteX3" fmla="*/ 3738968 w 3799456"/>
              <a:gd name="connsiteY3" fmla="*/ 1670999 h 3949888"/>
              <a:gd name="connsiteX4" fmla="*/ 1298867 w 3799456"/>
              <a:gd name="connsiteY4" fmla="*/ 3256460 h 3949888"/>
              <a:gd name="connsiteX5" fmla="*/ 1298868 w 3799456"/>
              <a:gd name="connsiteY5" fmla="*/ 3949888 h 3949888"/>
              <a:gd name="connsiteX6" fmla="*/ 692746 w 3799456"/>
              <a:gd name="connsiteY6" fmla="*/ 3071238 h 3949888"/>
              <a:gd name="connsiteX0" fmla="*/ 3799083 w 3799456"/>
              <a:gd name="connsiteY0" fmla="*/ 1922517 h 3949888"/>
              <a:gd name="connsiteX1" fmla="*/ 0 w 3799456"/>
              <a:gd name="connsiteY1" fmla="*/ 503036 h 3949888"/>
              <a:gd name="connsiteX2" fmla="*/ 0 w 3799456"/>
              <a:gd name="connsiteY2" fmla="*/ 0 h 3949888"/>
              <a:gd name="connsiteX3" fmla="*/ 3799083 w 3799456"/>
              <a:gd name="connsiteY3" fmla="*/ 1419481 h 3949888"/>
              <a:gd name="connsiteX4" fmla="*/ 3799083 w 3799456"/>
              <a:gd name="connsiteY4" fmla="*/ 1922517 h 3949888"/>
              <a:gd name="connsiteX0" fmla="*/ 3799083 w 3799456"/>
              <a:gd name="connsiteY0" fmla="*/ 1922517 h 3949888"/>
              <a:gd name="connsiteX1" fmla="*/ 0 w 3799456"/>
              <a:gd name="connsiteY1" fmla="*/ 503036 h 3949888"/>
              <a:gd name="connsiteX2" fmla="*/ 0 w 3799456"/>
              <a:gd name="connsiteY2" fmla="*/ 0 h 3949888"/>
              <a:gd name="connsiteX3" fmla="*/ 3799083 w 3799456"/>
              <a:gd name="connsiteY3" fmla="*/ 1419481 h 3949888"/>
              <a:gd name="connsiteX4" fmla="*/ 3799083 w 3799456"/>
              <a:gd name="connsiteY4" fmla="*/ 1922517 h 3949888"/>
              <a:gd name="connsiteX5" fmla="*/ 1298869 w 3799456"/>
              <a:gd name="connsiteY5" fmla="*/ 3256460 h 3949888"/>
              <a:gd name="connsiteX6" fmla="*/ 1298868 w 3799456"/>
              <a:gd name="connsiteY6" fmla="*/ 3565057 h 3949888"/>
              <a:gd name="connsiteX7" fmla="*/ 692746 w 3799456"/>
              <a:gd name="connsiteY7" fmla="*/ 3071238 h 3949888"/>
              <a:gd name="connsiteX8" fmla="*/ 1289247 w 3799456"/>
              <a:gd name="connsiteY8" fmla="*/ 2464068 h 3949888"/>
              <a:gd name="connsiteX9" fmla="*/ 1298868 w 3799456"/>
              <a:gd name="connsiteY9" fmla="*/ 2753424 h 3949888"/>
              <a:gd name="connsiteX10" fmla="*/ 3738968 w 3799456"/>
              <a:gd name="connsiteY10" fmla="*/ 1670999 h 3949888"/>
              <a:gd name="connsiteX0" fmla="*/ 692746 w 3799456"/>
              <a:gd name="connsiteY0" fmla="*/ 3071238 h 3593920"/>
              <a:gd name="connsiteX1" fmla="*/ 1298868 w 3799456"/>
              <a:gd name="connsiteY1" fmla="*/ 2464068 h 3593920"/>
              <a:gd name="connsiteX2" fmla="*/ 1298868 w 3799456"/>
              <a:gd name="connsiteY2" fmla="*/ 2753424 h 3593920"/>
              <a:gd name="connsiteX3" fmla="*/ 3738968 w 3799456"/>
              <a:gd name="connsiteY3" fmla="*/ 1670999 h 3593920"/>
              <a:gd name="connsiteX4" fmla="*/ 1298867 w 3799456"/>
              <a:gd name="connsiteY4" fmla="*/ 3256460 h 3593920"/>
              <a:gd name="connsiteX5" fmla="*/ 1318111 w 3799456"/>
              <a:gd name="connsiteY5" fmla="*/ 3593920 h 3593920"/>
              <a:gd name="connsiteX6" fmla="*/ 692746 w 3799456"/>
              <a:gd name="connsiteY6" fmla="*/ 3071238 h 3593920"/>
              <a:gd name="connsiteX0" fmla="*/ 3799083 w 3799456"/>
              <a:gd name="connsiteY0" fmla="*/ 1922517 h 3593920"/>
              <a:gd name="connsiteX1" fmla="*/ 0 w 3799456"/>
              <a:gd name="connsiteY1" fmla="*/ 503036 h 3593920"/>
              <a:gd name="connsiteX2" fmla="*/ 0 w 3799456"/>
              <a:gd name="connsiteY2" fmla="*/ 0 h 3593920"/>
              <a:gd name="connsiteX3" fmla="*/ 3799083 w 3799456"/>
              <a:gd name="connsiteY3" fmla="*/ 1419481 h 3593920"/>
              <a:gd name="connsiteX4" fmla="*/ 3799083 w 3799456"/>
              <a:gd name="connsiteY4" fmla="*/ 1922517 h 3593920"/>
              <a:gd name="connsiteX0" fmla="*/ 3799083 w 3799456"/>
              <a:gd name="connsiteY0" fmla="*/ 1922517 h 3593920"/>
              <a:gd name="connsiteX1" fmla="*/ 0 w 3799456"/>
              <a:gd name="connsiteY1" fmla="*/ 503036 h 3593920"/>
              <a:gd name="connsiteX2" fmla="*/ 0 w 3799456"/>
              <a:gd name="connsiteY2" fmla="*/ 0 h 3593920"/>
              <a:gd name="connsiteX3" fmla="*/ 3799083 w 3799456"/>
              <a:gd name="connsiteY3" fmla="*/ 1419481 h 3593920"/>
              <a:gd name="connsiteX4" fmla="*/ 3799083 w 3799456"/>
              <a:gd name="connsiteY4" fmla="*/ 1922517 h 3593920"/>
              <a:gd name="connsiteX5" fmla="*/ 1298869 w 3799456"/>
              <a:gd name="connsiteY5" fmla="*/ 3256460 h 3593920"/>
              <a:gd name="connsiteX6" fmla="*/ 1298868 w 3799456"/>
              <a:gd name="connsiteY6" fmla="*/ 3565057 h 3593920"/>
              <a:gd name="connsiteX7" fmla="*/ 692746 w 3799456"/>
              <a:gd name="connsiteY7" fmla="*/ 3071238 h 3593920"/>
              <a:gd name="connsiteX8" fmla="*/ 1289247 w 3799456"/>
              <a:gd name="connsiteY8" fmla="*/ 2464068 h 3593920"/>
              <a:gd name="connsiteX9" fmla="*/ 1298868 w 3799456"/>
              <a:gd name="connsiteY9" fmla="*/ 2753424 h 3593920"/>
              <a:gd name="connsiteX10" fmla="*/ 3738968 w 3799456"/>
              <a:gd name="connsiteY10" fmla="*/ 1670999 h 3593920"/>
              <a:gd name="connsiteX0" fmla="*/ 692746 w 3799456"/>
              <a:gd name="connsiteY0" fmla="*/ 3071238 h 3593920"/>
              <a:gd name="connsiteX1" fmla="*/ 1298868 w 3799456"/>
              <a:gd name="connsiteY1" fmla="*/ 2464068 h 3593920"/>
              <a:gd name="connsiteX2" fmla="*/ 1298868 w 3799456"/>
              <a:gd name="connsiteY2" fmla="*/ 2753424 h 3593920"/>
              <a:gd name="connsiteX3" fmla="*/ 3738968 w 3799456"/>
              <a:gd name="connsiteY3" fmla="*/ 1670999 h 3593920"/>
              <a:gd name="connsiteX4" fmla="*/ 1298867 w 3799456"/>
              <a:gd name="connsiteY4" fmla="*/ 3256460 h 3593920"/>
              <a:gd name="connsiteX5" fmla="*/ 1318111 w 3799456"/>
              <a:gd name="connsiteY5" fmla="*/ 3593920 h 3593920"/>
              <a:gd name="connsiteX6" fmla="*/ 692746 w 3799456"/>
              <a:gd name="connsiteY6" fmla="*/ 3071238 h 3593920"/>
              <a:gd name="connsiteX0" fmla="*/ 3799083 w 3799456"/>
              <a:gd name="connsiteY0" fmla="*/ 1922517 h 3593920"/>
              <a:gd name="connsiteX1" fmla="*/ 0 w 3799456"/>
              <a:gd name="connsiteY1" fmla="*/ 503036 h 3593920"/>
              <a:gd name="connsiteX2" fmla="*/ 0 w 3799456"/>
              <a:gd name="connsiteY2" fmla="*/ 0 h 3593920"/>
              <a:gd name="connsiteX3" fmla="*/ 3799083 w 3799456"/>
              <a:gd name="connsiteY3" fmla="*/ 1419481 h 3593920"/>
              <a:gd name="connsiteX4" fmla="*/ 3799083 w 3799456"/>
              <a:gd name="connsiteY4" fmla="*/ 1922517 h 3593920"/>
              <a:gd name="connsiteX0" fmla="*/ 3799083 w 3799456"/>
              <a:gd name="connsiteY0" fmla="*/ 1922517 h 3593920"/>
              <a:gd name="connsiteX1" fmla="*/ 0 w 3799456"/>
              <a:gd name="connsiteY1" fmla="*/ 503036 h 3593920"/>
              <a:gd name="connsiteX2" fmla="*/ 0 w 3799456"/>
              <a:gd name="connsiteY2" fmla="*/ 0 h 3593920"/>
              <a:gd name="connsiteX3" fmla="*/ 3799083 w 3799456"/>
              <a:gd name="connsiteY3" fmla="*/ 1419481 h 3593920"/>
              <a:gd name="connsiteX4" fmla="*/ 3799083 w 3799456"/>
              <a:gd name="connsiteY4" fmla="*/ 1922517 h 3593920"/>
              <a:gd name="connsiteX5" fmla="*/ 1298869 w 3799456"/>
              <a:gd name="connsiteY5" fmla="*/ 3256460 h 3593920"/>
              <a:gd name="connsiteX6" fmla="*/ 1298868 w 3799456"/>
              <a:gd name="connsiteY6" fmla="*/ 3565057 h 3593920"/>
              <a:gd name="connsiteX7" fmla="*/ 692746 w 3799456"/>
              <a:gd name="connsiteY7" fmla="*/ 3071238 h 3593920"/>
              <a:gd name="connsiteX8" fmla="*/ 1308490 w 3799456"/>
              <a:gd name="connsiteY8" fmla="*/ 2454447 h 3593920"/>
              <a:gd name="connsiteX9" fmla="*/ 1298868 w 3799456"/>
              <a:gd name="connsiteY9" fmla="*/ 2753424 h 3593920"/>
              <a:gd name="connsiteX10" fmla="*/ 3738968 w 3799456"/>
              <a:gd name="connsiteY10" fmla="*/ 1670999 h 3593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799456" h="3593920" stroke="0" extrusionOk="0">
                <a:moveTo>
                  <a:pt x="692746" y="3071238"/>
                </a:moveTo>
                <a:lnTo>
                  <a:pt x="1298868" y="2464068"/>
                </a:lnTo>
                <a:lnTo>
                  <a:pt x="1298868" y="2753424"/>
                </a:lnTo>
                <a:cubicBezTo>
                  <a:pt x="2569949" y="2580640"/>
                  <a:pt x="3499303" y="2168380"/>
                  <a:pt x="3738968" y="1670999"/>
                </a:cubicBezTo>
                <a:cubicBezTo>
                  <a:pt x="4066598" y="2350935"/>
                  <a:pt x="3036476" y="3020259"/>
                  <a:pt x="1298867" y="3256460"/>
                </a:cubicBezTo>
                <a:cubicBezTo>
                  <a:pt x="1298867" y="3487603"/>
                  <a:pt x="1318111" y="3362777"/>
                  <a:pt x="1318111" y="3593920"/>
                </a:cubicBezTo>
                <a:lnTo>
                  <a:pt x="692746" y="3071238"/>
                </a:lnTo>
                <a:close/>
              </a:path>
              <a:path w="3799456" h="3593920" fill="darkenLess" stroke="0" extrusionOk="0">
                <a:moveTo>
                  <a:pt x="3799083" y="1922517"/>
                </a:moveTo>
                <a:cubicBezTo>
                  <a:pt x="3799083" y="1138559"/>
                  <a:pt x="2098176" y="503036"/>
                  <a:pt x="0" y="503036"/>
                </a:cubicBezTo>
                <a:lnTo>
                  <a:pt x="0" y="0"/>
                </a:lnTo>
                <a:cubicBezTo>
                  <a:pt x="2098176" y="0"/>
                  <a:pt x="3799083" y="635523"/>
                  <a:pt x="3799083" y="1419481"/>
                </a:cubicBezTo>
                <a:lnTo>
                  <a:pt x="3799083" y="1922517"/>
                </a:lnTo>
                <a:close/>
              </a:path>
              <a:path w="3799456" h="3593920" fill="none" extrusionOk="0">
                <a:moveTo>
                  <a:pt x="3799083" y="1922517"/>
                </a:moveTo>
                <a:cubicBezTo>
                  <a:pt x="3799083" y="1138559"/>
                  <a:pt x="2098176" y="503036"/>
                  <a:pt x="0" y="503036"/>
                </a:cubicBezTo>
                <a:lnTo>
                  <a:pt x="0" y="0"/>
                </a:lnTo>
                <a:cubicBezTo>
                  <a:pt x="2098176" y="0"/>
                  <a:pt x="3799083" y="635523"/>
                  <a:pt x="3799083" y="1419481"/>
                </a:cubicBezTo>
                <a:lnTo>
                  <a:pt x="3799083" y="1922517"/>
                </a:lnTo>
                <a:cubicBezTo>
                  <a:pt x="3799083" y="2519337"/>
                  <a:pt x="2799935" y="3052413"/>
                  <a:pt x="1298869" y="3256460"/>
                </a:cubicBezTo>
                <a:cubicBezTo>
                  <a:pt x="1298869" y="3487603"/>
                  <a:pt x="1298868" y="3333914"/>
                  <a:pt x="1298868" y="3565057"/>
                </a:cubicBezTo>
                <a:lnTo>
                  <a:pt x="692746" y="3071238"/>
                </a:lnTo>
                <a:lnTo>
                  <a:pt x="1308490" y="2454447"/>
                </a:lnTo>
                <a:cubicBezTo>
                  <a:pt x="1308490" y="2685590"/>
                  <a:pt x="1298868" y="2522281"/>
                  <a:pt x="1298868" y="2753424"/>
                </a:cubicBezTo>
                <a:cubicBezTo>
                  <a:pt x="2569949" y="2580640"/>
                  <a:pt x="3499303" y="2168380"/>
                  <a:pt x="3738968" y="1670999"/>
                </a:cubicBezTo>
              </a:path>
            </a:pathLst>
          </a:custGeom>
          <a:ln>
            <a:headEnd type="none" w="med" len="med"/>
            <a:tailEnd type="none" w="med" len="med"/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514350"/>
            <a:endParaRPr lang="en-US" sz="1400" dirty="0" err="1" smtClean="0">
              <a:solidFill>
                <a:schemeClr val="bg1"/>
              </a:solidFill>
              <a:ea typeface="Arial" pitchFamily="-107" charset="0"/>
              <a:cs typeface="Arial" pitchFamily="-107" charset="0"/>
              <a:sym typeface="Arial" pitchFamily="-107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88118" y="2968133"/>
            <a:ext cx="3603038" cy="2088444"/>
          </a:xfrm>
          <a:prstGeom prst="rect">
            <a:avLst/>
          </a:prstGeom>
          <a:effectLst>
            <a:glow rad="101600">
              <a:schemeClr val="accent6">
                <a:satMod val="175000"/>
                <a:alpha val="40000"/>
              </a:schemeClr>
            </a:glow>
          </a:effectLst>
        </p:spPr>
      </p:pic>
      <p:sp>
        <p:nvSpPr>
          <p:cNvPr id="28" name="Curved Left Arrow 8"/>
          <p:cNvSpPr/>
          <p:nvPr/>
        </p:nvSpPr>
        <p:spPr bwMode="auto">
          <a:xfrm>
            <a:off x="4579816" y="1539848"/>
            <a:ext cx="4328639" cy="3593920"/>
          </a:xfrm>
          <a:custGeom>
            <a:avLst/>
            <a:gdLst>
              <a:gd name="connsiteX0" fmla="*/ 0 w 3799083"/>
              <a:gd name="connsiteY0" fmla="*/ 3090480 h 4035426"/>
              <a:gd name="connsiteX1" fmla="*/ 1298868 w 3799083"/>
              <a:gd name="connsiteY1" fmla="*/ 2059996 h 4035426"/>
              <a:gd name="connsiteX2" fmla="*/ 1298868 w 3799083"/>
              <a:gd name="connsiteY2" fmla="*/ 2753424 h 4035426"/>
              <a:gd name="connsiteX3" fmla="*/ 3738968 w 3799083"/>
              <a:gd name="connsiteY3" fmla="*/ 1670999 h 4035426"/>
              <a:gd name="connsiteX4" fmla="*/ 1298867 w 3799083"/>
              <a:gd name="connsiteY4" fmla="*/ 3256460 h 4035426"/>
              <a:gd name="connsiteX5" fmla="*/ 1298868 w 3799083"/>
              <a:gd name="connsiteY5" fmla="*/ 3949888 h 4035426"/>
              <a:gd name="connsiteX6" fmla="*/ 0 w 3799083"/>
              <a:gd name="connsiteY6" fmla="*/ 3090480 h 4035426"/>
              <a:gd name="connsiteX0" fmla="*/ 3799083 w 3799083"/>
              <a:gd name="connsiteY0" fmla="*/ 1922517 h 4035426"/>
              <a:gd name="connsiteX1" fmla="*/ 0 w 3799083"/>
              <a:gd name="connsiteY1" fmla="*/ 503036 h 4035426"/>
              <a:gd name="connsiteX2" fmla="*/ 0 w 3799083"/>
              <a:gd name="connsiteY2" fmla="*/ 0 h 4035426"/>
              <a:gd name="connsiteX3" fmla="*/ 3799083 w 3799083"/>
              <a:gd name="connsiteY3" fmla="*/ 1419481 h 4035426"/>
              <a:gd name="connsiteX4" fmla="*/ 3799083 w 3799083"/>
              <a:gd name="connsiteY4" fmla="*/ 1922517 h 4035426"/>
              <a:gd name="connsiteX0" fmla="*/ 3799083 w 3799083"/>
              <a:gd name="connsiteY0" fmla="*/ 1922517 h 4035426"/>
              <a:gd name="connsiteX1" fmla="*/ 0 w 3799083"/>
              <a:gd name="connsiteY1" fmla="*/ 503036 h 4035426"/>
              <a:gd name="connsiteX2" fmla="*/ 0 w 3799083"/>
              <a:gd name="connsiteY2" fmla="*/ 0 h 4035426"/>
              <a:gd name="connsiteX3" fmla="*/ 3799083 w 3799083"/>
              <a:gd name="connsiteY3" fmla="*/ 1419481 h 4035426"/>
              <a:gd name="connsiteX4" fmla="*/ 3799083 w 3799083"/>
              <a:gd name="connsiteY4" fmla="*/ 1922517 h 4035426"/>
              <a:gd name="connsiteX5" fmla="*/ 1298869 w 3799083"/>
              <a:gd name="connsiteY5" fmla="*/ 3256460 h 4035426"/>
              <a:gd name="connsiteX6" fmla="*/ 1298868 w 3799083"/>
              <a:gd name="connsiteY6" fmla="*/ 3949888 h 4035426"/>
              <a:gd name="connsiteX7" fmla="*/ 0 w 3799083"/>
              <a:gd name="connsiteY7" fmla="*/ 3090480 h 4035426"/>
              <a:gd name="connsiteX8" fmla="*/ 1298868 w 3799083"/>
              <a:gd name="connsiteY8" fmla="*/ 2059996 h 4035426"/>
              <a:gd name="connsiteX9" fmla="*/ 1298868 w 3799083"/>
              <a:gd name="connsiteY9" fmla="*/ 2753424 h 4035426"/>
              <a:gd name="connsiteX10" fmla="*/ 3738968 w 3799083"/>
              <a:gd name="connsiteY10" fmla="*/ 1670999 h 4035426"/>
              <a:gd name="connsiteX0" fmla="*/ 0 w 3799456"/>
              <a:gd name="connsiteY0" fmla="*/ 3090480 h 3949888"/>
              <a:gd name="connsiteX1" fmla="*/ 1298868 w 3799456"/>
              <a:gd name="connsiteY1" fmla="*/ 2059996 h 3949888"/>
              <a:gd name="connsiteX2" fmla="*/ 1298868 w 3799456"/>
              <a:gd name="connsiteY2" fmla="*/ 2753424 h 3949888"/>
              <a:gd name="connsiteX3" fmla="*/ 3738968 w 3799456"/>
              <a:gd name="connsiteY3" fmla="*/ 1670999 h 3949888"/>
              <a:gd name="connsiteX4" fmla="*/ 1298867 w 3799456"/>
              <a:gd name="connsiteY4" fmla="*/ 3256460 h 3949888"/>
              <a:gd name="connsiteX5" fmla="*/ 1298868 w 3799456"/>
              <a:gd name="connsiteY5" fmla="*/ 3949888 h 3949888"/>
              <a:gd name="connsiteX6" fmla="*/ 0 w 3799456"/>
              <a:gd name="connsiteY6" fmla="*/ 3090480 h 3949888"/>
              <a:gd name="connsiteX0" fmla="*/ 3799083 w 3799456"/>
              <a:gd name="connsiteY0" fmla="*/ 1922517 h 3949888"/>
              <a:gd name="connsiteX1" fmla="*/ 0 w 3799456"/>
              <a:gd name="connsiteY1" fmla="*/ 503036 h 3949888"/>
              <a:gd name="connsiteX2" fmla="*/ 0 w 3799456"/>
              <a:gd name="connsiteY2" fmla="*/ 0 h 3949888"/>
              <a:gd name="connsiteX3" fmla="*/ 3799083 w 3799456"/>
              <a:gd name="connsiteY3" fmla="*/ 1419481 h 3949888"/>
              <a:gd name="connsiteX4" fmla="*/ 3799083 w 3799456"/>
              <a:gd name="connsiteY4" fmla="*/ 1922517 h 3949888"/>
              <a:gd name="connsiteX0" fmla="*/ 3799083 w 3799456"/>
              <a:gd name="connsiteY0" fmla="*/ 1922517 h 3949888"/>
              <a:gd name="connsiteX1" fmla="*/ 0 w 3799456"/>
              <a:gd name="connsiteY1" fmla="*/ 503036 h 3949888"/>
              <a:gd name="connsiteX2" fmla="*/ 0 w 3799456"/>
              <a:gd name="connsiteY2" fmla="*/ 0 h 3949888"/>
              <a:gd name="connsiteX3" fmla="*/ 3799083 w 3799456"/>
              <a:gd name="connsiteY3" fmla="*/ 1419481 h 3949888"/>
              <a:gd name="connsiteX4" fmla="*/ 3799083 w 3799456"/>
              <a:gd name="connsiteY4" fmla="*/ 1922517 h 3949888"/>
              <a:gd name="connsiteX5" fmla="*/ 1298869 w 3799456"/>
              <a:gd name="connsiteY5" fmla="*/ 3256460 h 3949888"/>
              <a:gd name="connsiteX6" fmla="*/ 1298868 w 3799456"/>
              <a:gd name="connsiteY6" fmla="*/ 3949888 h 3949888"/>
              <a:gd name="connsiteX7" fmla="*/ 0 w 3799456"/>
              <a:gd name="connsiteY7" fmla="*/ 3090480 h 3949888"/>
              <a:gd name="connsiteX8" fmla="*/ 1270004 w 3799456"/>
              <a:gd name="connsiteY8" fmla="*/ 2473689 h 3949888"/>
              <a:gd name="connsiteX9" fmla="*/ 1298868 w 3799456"/>
              <a:gd name="connsiteY9" fmla="*/ 2753424 h 3949888"/>
              <a:gd name="connsiteX10" fmla="*/ 3738968 w 3799456"/>
              <a:gd name="connsiteY10" fmla="*/ 1670999 h 3949888"/>
              <a:gd name="connsiteX0" fmla="*/ 0 w 3799456"/>
              <a:gd name="connsiteY0" fmla="*/ 3090480 h 3949888"/>
              <a:gd name="connsiteX1" fmla="*/ 1298868 w 3799456"/>
              <a:gd name="connsiteY1" fmla="*/ 2059996 h 3949888"/>
              <a:gd name="connsiteX2" fmla="*/ 1298868 w 3799456"/>
              <a:gd name="connsiteY2" fmla="*/ 2753424 h 3949888"/>
              <a:gd name="connsiteX3" fmla="*/ 3738968 w 3799456"/>
              <a:gd name="connsiteY3" fmla="*/ 1670999 h 3949888"/>
              <a:gd name="connsiteX4" fmla="*/ 1298867 w 3799456"/>
              <a:gd name="connsiteY4" fmla="*/ 3256460 h 3949888"/>
              <a:gd name="connsiteX5" fmla="*/ 1298868 w 3799456"/>
              <a:gd name="connsiteY5" fmla="*/ 3949888 h 3949888"/>
              <a:gd name="connsiteX6" fmla="*/ 0 w 3799456"/>
              <a:gd name="connsiteY6" fmla="*/ 3090480 h 3949888"/>
              <a:gd name="connsiteX0" fmla="*/ 3799083 w 3799456"/>
              <a:gd name="connsiteY0" fmla="*/ 1922517 h 3949888"/>
              <a:gd name="connsiteX1" fmla="*/ 0 w 3799456"/>
              <a:gd name="connsiteY1" fmla="*/ 503036 h 3949888"/>
              <a:gd name="connsiteX2" fmla="*/ 0 w 3799456"/>
              <a:gd name="connsiteY2" fmla="*/ 0 h 3949888"/>
              <a:gd name="connsiteX3" fmla="*/ 3799083 w 3799456"/>
              <a:gd name="connsiteY3" fmla="*/ 1419481 h 3949888"/>
              <a:gd name="connsiteX4" fmla="*/ 3799083 w 3799456"/>
              <a:gd name="connsiteY4" fmla="*/ 1922517 h 3949888"/>
              <a:gd name="connsiteX0" fmla="*/ 3799083 w 3799456"/>
              <a:gd name="connsiteY0" fmla="*/ 1922517 h 3949888"/>
              <a:gd name="connsiteX1" fmla="*/ 0 w 3799456"/>
              <a:gd name="connsiteY1" fmla="*/ 503036 h 3949888"/>
              <a:gd name="connsiteX2" fmla="*/ 0 w 3799456"/>
              <a:gd name="connsiteY2" fmla="*/ 0 h 3949888"/>
              <a:gd name="connsiteX3" fmla="*/ 3799083 w 3799456"/>
              <a:gd name="connsiteY3" fmla="*/ 1419481 h 3949888"/>
              <a:gd name="connsiteX4" fmla="*/ 3799083 w 3799456"/>
              <a:gd name="connsiteY4" fmla="*/ 1922517 h 3949888"/>
              <a:gd name="connsiteX5" fmla="*/ 1298869 w 3799456"/>
              <a:gd name="connsiteY5" fmla="*/ 3256460 h 3949888"/>
              <a:gd name="connsiteX6" fmla="*/ 1298868 w 3799456"/>
              <a:gd name="connsiteY6" fmla="*/ 3565057 h 3949888"/>
              <a:gd name="connsiteX7" fmla="*/ 0 w 3799456"/>
              <a:gd name="connsiteY7" fmla="*/ 3090480 h 3949888"/>
              <a:gd name="connsiteX8" fmla="*/ 1270004 w 3799456"/>
              <a:gd name="connsiteY8" fmla="*/ 2473689 h 3949888"/>
              <a:gd name="connsiteX9" fmla="*/ 1298868 w 3799456"/>
              <a:gd name="connsiteY9" fmla="*/ 2753424 h 3949888"/>
              <a:gd name="connsiteX10" fmla="*/ 3738968 w 3799456"/>
              <a:gd name="connsiteY10" fmla="*/ 1670999 h 3949888"/>
              <a:gd name="connsiteX0" fmla="*/ 0 w 3799456"/>
              <a:gd name="connsiteY0" fmla="*/ 3090480 h 3949888"/>
              <a:gd name="connsiteX1" fmla="*/ 1298868 w 3799456"/>
              <a:gd name="connsiteY1" fmla="*/ 2059996 h 3949888"/>
              <a:gd name="connsiteX2" fmla="*/ 1298868 w 3799456"/>
              <a:gd name="connsiteY2" fmla="*/ 2753424 h 3949888"/>
              <a:gd name="connsiteX3" fmla="*/ 3738968 w 3799456"/>
              <a:gd name="connsiteY3" fmla="*/ 1670999 h 3949888"/>
              <a:gd name="connsiteX4" fmla="*/ 1298867 w 3799456"/>
              <a:gd name="connsiteY4" fmla="*/ 3256460 h 3949888"/>
              <a:gd name="connsiteX5" fmla="*/ 1298868 w 3799456"/>
              <a:gd name="connsiteY5" fmla="*/ 3949888 h 3949888"/>
              <a:gd name="connsiteX6" fmla="*/ 0 w 3799456"/>
              <a:gd name="connsiteY6" fmla="*/ 3090480 h 3949888"/>
              <a:gd name="connsiteX0" fmla="*/ 3799083 w 3799456"/>
              <a:gd name="connsiteY0" fmla="*/ 1922517 h 3949888"/>
              <a:gd name="connsiteX1" fmla="*/ 0 w 3799456"/>
              <a:gd name="connsiteY1" fmla="*/ 503036 h 3949888"/>
              <a:gd name="connsiteX2" fmla="*/ 0 w 3799456"/>
              <a:gd name="connsiteY2" fmla="*/ 0 h 3949888"/>
              <a:gd name="connsiteX3" fmla="*/ 3799083 w 3799456"/>
              <a:gd name="connsiteY3" fmla="*/ 1419481 h 3949888"/>
              <a:gd name="connsiteX4" fmla="*/ 3799083 w 3799456"/>
              <a:gd name="connsiteY4" fmla="*/ 1922517 h 3949888"/>
              <a:gd name="connsiteX0" fmla="*/ 3799083 w 3799456"/>
              <a:gd name="connsiteY0" fmla="*/ 1922517 h 3949888"/>
              <a:gd name="connsiteX1" fmla="*/ 0 w 3799456"/>
              <a:gd name="connsiteY1" fmla="*/ 503036 h 3949888"/>
              <a:gd name="connsiteX2" fmla="*/ 0 w 3799456"/>
              <a:gd name="connsiteY2" fmla="*/ 0 h 3949888"/>
              <a:gd name="connsiteX3" fmla="*/ 3799083 w 3799456"/>
              <a:gd name="connsiteY3" fmla="*/ 1419481 h 3949888"/>
              <a:gd name="connsiteX4" fmla="*/ 3799083 w 3799456"/>
              <a:gd name="connsiteY4" fmla="*/ 1922517 h 3949888"/>
              <a:gd name="connsiteX5" fmla="*/ 1298869 w 3799456"/>
              <a:gd name="connsiteY5" fmla="*/ 3256460 h 3949888"/>
              <a:gd name="connsiteX6" fmla="*/ 1298868 w 3799456"/>
              <a:gd name="connsiteY6" fmla="*/ 3565057 h 3949888"/>
              <a:gd name="connsiteX7" fmla="*/ 692746 w 3799456"/>
              <a:gd name="connsiteY7" fmla="*/ 3071238 h 3949888"/>
              <a:gd name="connsiteX8" fmla="*/ 1270004 w 3799456"/>
              <a:gd name="connsiteY8" fmla="*/ 2473689 h 3949888"/>
              <a:gd name="connsiteX9" fmla="*/ 1298868 w 3799456"/>
              <a:gd name="connsiteY9" fmla="*/ 2753424 h 3949888"/>
              <a:gd name="connsiteX10" fmla="*/ 3738968 w 3799456"/>
              <a:gd name="connsiteY10" fmla="*/ 1670999 h 3949888"/>
              <a:gd name="connsiteX0" fmla="*/ 0 w 3799456"/>
              <a:gd name="connsiteY0" fmla="*/ 3090480 h 3949888"/>
              <a:gd name="connsiteX1" fmla="*/ 1298868 w 3799456"/>
              <a:gd name="connsiteY1" fmla="*/ 2464068 h 3949888"/>
              <a:gd name="connsiteX2" fmla="*/ 1298868 w 3799456"/>
              <a:gd name="connsiteY2" fmla="*/ 2753424 h 3949888"/>
              <a:gd name="connsiteX3" fmla="*/ 3738968 w 3799456"/>
              <a:gd name="connsiteY3" fmla="*/ 1670999 h 3949888"/>
              <a:gd name="connsiteX4" fmla="*/ 1298867 w 3799456"/>
              <a:gd name="connsiteY4" fmla="*/ 3256460 h 3949888"/>
              <a:gd name="connsiteX5" fmla="*/ 1298868 w 3799456"/>
              <a:gd name="connsiteY5" fmla="*/ 3949888 h 3949888"/>
              <a:gd name="connsiteX6" fmla="*/ 0 w 3799456"/>
              <a:gd name="connsiteY6" fmla="*/ 3090480 h 3949888"/>
              <a:gd name="connsiteX0" fmla="*/ 3799083 w 3799456"/>
              <a:gd name="connsiteY0" fmla="*/ 1922517 h 3949888"/>
              <a:gd name="connsiteX1" fmla="*/ 0 w 3799456"/>
              <a:gd name="connsiteY1" fmla="*/ 503036 h 3949888"/>
              <a:gd name="connsiteX2" fmla="*/ 0 w 3799456"/>
              <a:gd name="connsiteY2" fmla="*/ 0 h 3949888"/>
              <a:gd name="connsiteX3" fmla="*/ 3799083 w 3799456"/>
              <a:gd name="connsiteY3" fmla="*/ 1419481 h 3949888"/>
              <a:gd name="connsiteX4" fmla="*/ 3799083 w 3799456"/>
              <a:gd name="connsiteY4" fmla="*/ 1922517 h 3949888"/>
              <a:gd name="connsiteX0" fmla="*/ 3799083 w 3799456"/>
              <a:gd name="connsiteY0" fmla="*/ 1922517 h 3949888"/>
              <a:gd name="connsiteX1" fmla="*/ 0 w 3799456"/>
              <a:gd name="connsiteY1" fmla="*/ 503036 h 3949888"/>
              <a:gd name="connsiteX2" fmla="*/ 0 w 3799456"/>
              <a:gd name="connsiteY2" fmla="*/ 0 h 3949888"/>
              <a:gd name="connsiteX3" fmla="*/ 3799083 w 3799456"/>
              <a:gd name="connsiteY3" fmla="*/ 1419481 h 3949888"/>
              <a:gd name="connsiteX4" fmla="*/ 3799083 w 3799456"/>
              <a:gd name="connsiteY4" fmla="*/ 1922517 h 3949888"/>
              <a:gd name="connsiteX5" fmla="*/ 1298869 w 3799456"/>
              <a:gd name="connsiteY5" fmla="*/ 3256460 h 3949888"/>
              <a:gd name="connsiteX6" fmla="*/ 1298868 w 3799456"/>
              <a:gd name="connsiteY6" fmla="*/ 3565057 h 3949888"/>
              <a:gd name="connsiteX7" fmla="*/ 692746 w 3799456"/>
              <a:gd name="connsiteY7" fmla="*/ 3071238 h 3949888"/>
              <a:gd name="connsiteX8" fmla="*/ 1270004 w 3799456"/>
              <a:gd name="connsiteY8" fmla="*/ 2473689 h 3949888"/>
              <a:gd name="connsiteX9" fmla="*/ 1298868 w 3799456"/>
              <a:gd name="connsiteY9" fmla="*/ 2753424 h 3949888"/>
              <a:gd name="connsiteX10" fmla="*/ 3738968 w 3799456"/>
              <a:gd name="connsiteY10" fmla="*/ 1670999 h 3949888"/>
              <a:gd name="connsiteX0" fmla="*/ 692746 w 3799456"/>
              <a:gd name="connsiteY0" fmla="*/ 3071238 h 3949888"/>
              <a:gd name="connsiteX1" fmla="*/ 1298868 w 3799456"/>
              <a:gd name="connsiteY1" fmla="*/ 2464068 h 3949888"/>
              <a:gd name="connsiteX2" fmla="*/ 1298868 w 3799456"/>
              <a:gd name="connsiteY2" fmla="*/ 2753424 h 3949888"/>
              <a:gd name="connsiteX3" fmla="*/ 3738968 w 3799456"/>
              <a:gd name="connsiteY3" fmla="*/ 1670999 h 3949888"/>
              <a:gd name="connsiteX4" fmla="*/ 1298867 w 3799456"/>
              <a:gd name="connsiteY4" fmla="*/ 3256460 h 3949888"/>
              <a:gd name="connsiteX5" fmla="*/ 1298868 w 3799456"/>
              <a:gd name="connsiteY5" fmla="*/ 3949888 h 3949888"/>
              <a:gd name="connsiteX6" fmla="*/ 692746 w 3799456"/>
              <a:gd name="connsiteY6" fmla="*/ 3071238 h 3949888"/>
              <a:gd name="connsiteX0" fmla="*/ 3799083 w 3799456"/>
              <a:gd name="connsiteY0" fmla="*/ 1922517 h 3949888"/>
              <a:gd name="connsiteX1" fmla="*/ 0 w 3799456"/>
              <a:gd name="connsiteY1" fmla="*/ 503036 h 3949888"/>
              <a:gd name="connsiteX2" fmla="*/ 0 w 3799456"/>
              <a:gd name="connsiteY2" fmla="*/ 0 h 3949888"/>
              <a:gd name="connsiteX3" fmla="*/ 3799083 w 3799456"/>
              <a:gd name="connsiteY3" fmla="*/ 1419481 h 3949888"/>
              <a:gd name="connsiteX4" fmla="*/ 3799083 w 3799456"/>
              <a:gd name="connsiteY4" fmla="*/ 1922517 h 3949888"/>
              <a:gd name="connsiteX0" fmla="*/ 3799083 w 3799456"/>
              <a:gd name="connsiteY0" fmla="*/ 1922517 h 3949888"/>
              <a:gd name="connsiteX1" fmla="*/ 0 w 3799456"/>
              <a:gd name="connsiteY1" fmla="*/ 503036 h 3949888"/>
              <a:gd name="connsiteX2" fmla="*/ 0 w 3799456"/>
              <a:gd name="connsiteY2" fmla="*/ 0 h 3949888"/>
              <a:gd name="connsiteX3" fmla="*/ 3799083 w 3799456"/>
              <a:gd name="connsiteY3" fmla="*/ 1419481 h 3949888"/>
              <a:gd name="connsiteX4" fmla="*/ 3799083 w 3799456"/>
              <a:gd name="connsiteY4" fmla="*/ 1922517 h 3949888"/>
              <a:gd name="connsiteX5" fmla="*/ 1298869 w 3799456"/>
              <a:gd name="connsiteY5" fmla="*/ 3256460 h 3949888"/>
              <a:gd name="connsiteX6" fmla="*/ 1298868 w 3799456"/>
              <a:gd name="connsiteY6" fmla="*/ 3565057 h 3949888"/>
              <a:gd name="connsiteX7" fmla="*/ 692746 w 3799456"/>
              <a:gd name="connsiteY7" fmla="*/ 3071238 h 3949888"/>
              <a:gd name="connsiteX8" fmla="*/ 1270004 w 3799456"/>
              <a:gd name="connsiteY8" fmla="*/ 2473689 h 3949888"/>
              <a:gd name="connsiteX9" fmla="*/ 1298868 w 3799456"/>
              <a:gd name="connsiteY9" fmla="*/ 2753424 h 3949888"/>
              <a:gd name="connsiteX10" fmla="*/ 3738968 w 3799456"/>
              <a:gd name="connsiteY10" fmla="*/ 1670999 h 3949888"/>
              <a:gd name="connsiteX0" fmla="*/ 692746 w 3799456"/>
              <a:gd name="connsiteY0" fmla="*/ 3071238 h 3949888"/>
              <a:gd name="connsiteX1" fmla="*/ 1298868 w 3799456"/>
              <a:gd name="connsiteY1" fmla="*/ 2464068 h 3949888"/>
              <a:gd name="connsiteX2" fmla="*/ 1298868 w 3799456"/>
              <a:gd name="connsiteY2" fmla="*/ 2753424 h 3949888"/>
              <a:gd name="connsiteX3" fmla="*/ 3738968 w 3799456"/>
              <a:gd name="connsiteY3" fmla="*/ 1670999 h 3949888"/>
              <a:gd name="connsiteX4" fmla="*/ 1298867 w 3799456"/>
              <a:gd name="connsiteY4" fmla="*/ 3256460 h 3949888"/>
              <a:gd name="connsiteX5" fmla="*/ 1298868 w 3799456"/>
              <a:gd name="connsiteY5" fmla="*/ 3949888 h 3949888"/>
              <a:gd name="connsiteX6" fmla="*/ 692746 w 3799456"/>
              <a:gd name="connsiteY6" fmla="*/ 3071238 h 3949888"/>
              <a:gd name="connsiteX0" fmla="*/ 3799083 w 3799456"/>
              <a:gd name="connsiteY0" fmla="*/ 1922517 h 3949888"/>
              <a:gd name="connsiteX1" fmla="*/ 0 w 3799456"/>
              <a:gd name="connsiteY1" fmla="*/ 503036 h 3949888"/>
              <a:gd name="connsiteX2" fmla="*/ 0 w 3799456"/>
              <a:gd name="connsiteY2" fmla="*/ 0 h 3949888"/>
              <a:gd name="connsiteX3" fmla="*/ 3799083 w 3799456"/>
              <a:gd name="connsiteY3" fmla="*/ 1419481 h 3949888"/>
              <a:gd name="connsiteX4" fmla="*/ 3799083 w 3799456"/>
              <a:gd name="connsiteY4" fmla="*/ 1922517 h 3949888"/>
              <a:gd name="connsiteX0" fmla="*/ 3799083 w 3799456"/>
              <a:gd name="connsiteY0" fmla="*/ 1922517 h 3949888"/>
              <a:gd name="connsiteX1" fmla="*/ 0 w 3799456"/>
              <a:gd name="connsiteY1" fmla="*/ 503036 h 3949888"/>
              <a:gd name="connsiteX2" fmla="*/ 0 w 3799456"/>
              <a:gd name="connsiteY2" fmla="*/ 0 h 3949888"/>
              <a:gd name="connsiteX3" fmla="*/ 3799083 w 3799456"/>
              <a:gd name="connsiteY3" fmla="*/ 1419481 h 3949888"/>
              <a:gd name="connsiteX4" fmla="*/ 3799083 w 3799456"/>
              <a:gd name="connsiteY4" fmla="*/ 1922517 h 3949888"/>
              <a:gd name="connsiteX5" fmla="*/ 1298869 w 3799456"/>
              <a:gd name="connsiteY5" fmla="*/ 3256460 h 3949888"/>
              <a:gd name="connsiteX6" fmla="*/ 1298868 w 3799456"/>
              <a:gd name="connsiteY6" fmla="*/ 3565057 h 3949888"/>
              <a:gd name="connsiteX7" fmla="*/ 692746 w 3799456"/>
              <a:gd name="connsiteY7" fmla="*/ 3071238 h 3949888"/>
              <a:gd name="connsiteX8" fmla="*/ 1260383 w 3799456"/>
              <a:gd name="connsiteY8" fmla="*/ 2444827 h 3949888"/>
              <a:gd name="connsiteX9" fmla="*/ 1298868 w 3799456"/>
              <a:gd name="connsiteY9" fmla="*/ 2753424 h 3949888"/>
              <a:gd name="connsiteX10" fmla="*/ 3738968 w 3799456"/>
              <a:gd name="connsiteY10" fmla="*/ 1670999 h 3949888"/>
              <a:gd name="connsiteX0" fmla="*/ 692746 w 3799456"/>
              <a:gd name="connsiteY0" fmla="*/ 3071238 h 3949888"/>
              <a:gd name="connsiteX1" fmla="*/ 1298868 w 3799456"/>
              <a:gd name="connsiteY1" fmla="*/ 2464068 h 3949888"/>
              <a:gd name="connsiteX2" fmla="*/ 1298868 w 3799456"/>
              <a:gd name="connsiteY2" fmla="*/ 2753424 h 3949888"/>
              <a:gd name="connsiteX3" fmla="*/ 3738968 w 3799456"/>
              <a:gd name="connsiteY3" fmla="*/ 1670999 h 3949888"/>
              <a:gd name="connsiteX4" fmla="*/ 1298867 w 3799456"/>
              <a:gd name="connsiteY4" fmla="*/ 3256460 h 3949888"/>
              <a:gd name="connsiteX5" fmla="*/ 1298868 w 3799456"/>
              <a:gd name="connsiteY5" fmla="*/ 3949888 h 3949888"/>
              <a:gd name="connsiteX6" fmla="*/ 692746 w 3799456"/>
              <a:gd name="connsiteY6" fmla="*/ 3071238 h 3949888"/>
              <a:gd name="connsiteX0" fmla="*/ 3799083 w 3799456"/>
              <a:gd name="connsiteY0" fmla="*/ 1922517 h 3949888"/>
              <a:gd name="connsiteX1" fmla="*/ 0 w 3799456"/>
              <a:gd name="connsiteY1" fmla="*/ 503036 h 3949888"/>
              <a:gd name="connsiteX2" fmla="*/ 0 w 3799456"/>
              <a:gd name="connsiteY2" fmla="*/ 0 h 3949888"/>
              <a:gd name="connsiteX3" fmla="*/ 3799083 w 3799456"/>
              <a:gd name="connsiteY3" fmla="*/ 1419481 h 3949888"/>
              <a:gd name="connsiteX4" fmla="*/ 3799083 w 3799456"/>
              <a:gd name="connsiteY4" fmla="*/ 1922517 h 3949888"/>
              <a:gd name="connsiteX0" fmla="*/ 3799083 w 3799456"/>
              <a:gd name="connsiteY0" fmla="*/ 1922517 h 3949888"/>
              <a:gd name="connsiteX1" fmla="*/ 0 w 3799456"/>
              <a:gd name="connsiteY1" fmla="*/ 503036 h 3949888"/>
              <a:gd name="connsiteX2" fmla="*/ 0 w 3799456"/>
              <a:gd name="connsiteY2" fmla="*/ 0 h 3949888"/>
              <a:gd name="connsiteX3" fmla="*/ 3799083 w 3799456"/>
              <a:gd name="connsiteY3" fmla="*/ 1419481 h 3949888"/>
              <a:gd name="connsiteX4" fmla="*/ 3799083 w 3799456"/>
              <a:gd name="connsiteY4" fmla="*/ 1922517 h 3949888"/>
              <a:gd name="connsiteX5" fmla="*/ 1298869 w 3799456"/>
              <a:gd name="connsiteY5" fmla="*/ 3256460 h 3949888"/>
              <a:gd name="connsiteX6" fmla="*/ 1298868 w 3799456"/>
              <a:gd name="connsiteY6" fmla="*/ 3565057 h 3949888"/>
              <a:gd name="connsiteX7" fmla="*/ 692746 w 3799456"/>
              <a:gd name="connsiteY7" fmla="*/ 3071238 h 3949888"/>
              <a:gd name="connsiteX8" fmla="*/ 1289247 w 3799456"/>
              <a:gd name="connsiteY8" fmla="*/ 2464068 h 3949888"/>
              <a:gd name="connsiteX9" fmla="*/ 1298868 w 3799456"/>
              <a:gd name="connsiteY9" fmla="*/ 2753424 h 3949888"/>
              <a:gd name="connsiteX10" fmla="*/ 3738968 w 3799456"/>
              <a:gd name="connsiteY10" fmla="*/ 1670999 h 3949888"/>
              <a:gd name="connsiteX0" fmla="*/ 692746 w 3799456"/>
              <a:gd name="connsiteY0" fmla="*/ 3071238 h 3593920"/>
              <a:gd name="connsiteX1" fmla="*/ 1298868 w 3799456"/>
              <a:gd name="connsiteY1" fmla="*/ 2464068 h 3593920"/>
              <a:gd name="connsiteX2" fmla="*/ 1298868 w 3799456"/>
              <a:gd name="connsiteY2" fmla="*/ 2753424 h 3593920"/>
              <a:gd name="connsiteX3" fmla="*/ 3738968 w 3799456"/>
              <a:gd name="connsiteY3" fmla="*/ 1670999 h 3593920"/>
              <a:gd name="connsiteX4" fmla="*/ 1298867 w 3799456"/>
              <a:gd name="connsiteY4" fmla="*/ 3256460 h 3593920"/>
              <a:gd name="connsiteX5" fmla="*/ 1318111 w 3799456"/>
              <a:gd name="connsiteY5" fmla="*/ 3593920 h 3593920"/>
              <a:gd name="connsiteX6" fmla="*/ 692746 w 3799456"/>
              <a:gd name="connsiteY6" fmla="*/ 3071238 h 3593920"/>
              <a:gd name="connsiteX0" fmla="*/ 3799083 w 3799456"/>
              <a:gd name="connsiteY0" fmla="*/ 1922517 h 3593920"/>
              <a:gd name="connsiteX1" fmla="*/ 0 w 3799456"/>
              <a:gd name="connsiteY1" fmla="*/ 503036 h 3593920"/>
              <a:gd name="connsiteX2" fmla="*/ 0 w 3799456"/>
              <a:gd name="connsiteY2" fmla="*/ 0 h 3593920"/>
              <a:gd name="connsiteX3" fmla="*/ 3799083 w 3799456"/>
              <a:gd name="connsiteY3" fmla="*/ 1419481 h 3593920"/>
              <a:gd name="connsiteX4" fmla="*/ 3799083 w 3799456"/>
              <a:gd name="connsiteY4" fmla="*/ 1922517 h 3593920"/>
              <a:gd name="connsiteX0" fmla="*/ 3799083 w 3799456"/>
              <a:gd name="connsiteY0" fmla="*/ 1922517 h 3593920"/>
              <a:gd name="connsiteX1" fmla="*/ 0 w 3799456"/>
              <a:gd name="connsiteY1" fmla="*/ 503036 h 3593920"/>
              <a:gd name="connsiteX2" fmla="*/ 0 w 3799456"/>
              <a:gd name="connsiteY2" fmla="*/ 0 h 3593920"/>
              <a:gd name="connsiteX3" fmla="*/ 3799083 w 3799456"/>
              <a:gd name="connsiteY3" fmla="*/ 1419481 h 3593920"/>
              <a:gd name="connsiteX4" fmla="*/ 3799083 w 3799456"/>
              <a:gd name="connsiteY4" fmla="*/ 1922517 h 3593920"/>
              <a:gd name="connsiteX5" fmla="*/ 1298869 w 3799456"/>
              <a:gd name="connsiteY5" fmla="*/ 3256460 h 3593920"/>
              <a:gd name="connsiteX6" fmla="*/ 1298868 w 3799456"/>
              <a:gd name="connsiteY6" fmla="*/ 3565057 h 3593920"/>
              <a:gd name="connsiteX7" fmla="*/ 692746 w 3799456"/>
              <a:gd name="connsiteY7" fmla="*/ 3071238 h 3593920"/>
              <a:gd name="connsiteX8" fmla="*/ 1289247 w 3799456"/>
              <a:gd name="connsiteY8" fmla="*/ 2464068 h 3593920"/>
              <a:gd name="connsiteX9" fmla="*/ 1298868 w 3799456"/>
              <a:gd name="connsiteY9" fmla="*/ 2753424 h 3593920"/>
              <a:gd name="connsiteX10" fmla="*/ 3738968 w 3799456"/>
              <a:gd name="connsiteY10" fmla="*/ 1670999 h 3593920"/>
              <a:gd name="connsiteX0" fmla="*/ 692746 w 3799456"/>
              <a:gd name="connsiteY0" fmla="*/ 3071238 h 3593920"/>
              <a:gd name="connsiteX1" fmla="*/ 1298868 w 3799456"/>
              <a:gd name="connsiteY1" fmla="*/ 2464068 h 3593920"/>
              <a:gd name="connsiteX2" fmla="*/ 1298868 w 3799456"/>
              <a:gd name="connsiteY2" fmla="*/ 2753424 h 3593920"/>
              <a:gd name="connsiteX3" fmla="*/ 3738968 w 3799456"/>
              <a:gd name="connsiteY3" fmla="*/ 1670999 h 3593920"/>
              <a:gd name="connsiteX4" fmla="*/ 1298867 w 3799456"/>
              <a:gd name="connsiteY4" fmla="*/ 3256460 h 3593920"/>
              <a:gd name="connsiteX5" fmla="*/ 1318111 w 3799456"/>
              <a:gd name="connsiteY5" fmla="*/ 3593920 h 3593920"/>
              <a:gd name="connsiteX6" fmla="*/ 692746 w 3799456"/>
              <a:gd name="connsiteY6" fmla="*/ 3071238 h 3593920"/>
              <a:gd name="connsiteX0" fmla="*/ 3799083 w 3799456"/>
              <a:gd name="connsiteY0" fmla="*/ 1922517 h 3593920"/>
              <a:gd name="connsiteX1" fmla="*/ 0 w 3799456"/>
              <a:gd name="connsiteY1" fmla="*/ 503036 h 3593920"/>
              <a:gd name="connsiteX2" fmla="*/ 0 w 3799456"/>
              <a:gd name="connsiteY2" fmla="*/ 0 h 3593920"/>
              <a:gd name="connsiteX3" fmla="*/ 3799083 w 3799456"/>
              <a:gd name="connsiteY3" fmla="*/ 1419481 h 3593920"/>
              <a:gd name="connsiteX4" fmla="*/ 3799083 w 3799456"/>
              <a:gd name="connsiteY4" fmla="*/ 1922517 h 3593920"/>
              <a:gd name="connsiteX0" fmla="*/ 3799083 w 3799456"/>
              <a:gd name="connsiteY0" fmla="*/ 1922517 h 3593920"/>
              <a:gd name="connsiteX1" fmla="*/ 0 w 3799456"/>
              <a:gd name="connsiteY1" fmla="*/ 503036 h 3593920"/>
              <a:gd name="connsiteX2" fmla="*/ 0 w 3799456"/>
              <a:gd name="connsiteY2" fmla="*/ 0 h 3593920"/>
              <a:gd name="connsiteX3" fmla="*/ 3799083 w 3799456"/>
              <a:gd name="connsiteY3" fmla="*/ 1419481 h 3593920"/>
              <a:gd name="connsiteX4" fmla="*/ 3799083 w 3799456"/>
              <a:gd name="connsiteY4" fmla="*/ 1922517 h 3593920"/>
              <a:gd name="connsiteX5" fmla="*/ 1298869 w 3799456"/>
              <a:gd name="connsiteY5" fmla="*/ 3256460 h 3593920"/>
              <a:gd name="connsiteX6" fmla="*/ 1298868 w 3799456"/>
              <a:gd name="connsiteY6" fmla="*/ 3565057 h 3593920"/>
              <a:gd name="connsiteX7" fmla="*/ 692746 w 3799456"/>
              <a:gd name="connsiteY7" fmla="*/ 3071238 h 3593920"/>
              <a:gd name="connsiteX8" fmla="*/ 1308490 w 3799456"/>
              <a:gd name="connsiteY8" fmla="*/ 2454447 h 3593920"/>
              <a:gd name="connsiteX9" fmla="*/ 1298868 w 3799456"/>
              <a:gd name="connsiteY9" fmla="*/ 2753424 h 3593920"/>
              <a:gd name="connsiteX10" fmla="*/ 3738968 w 3799456"/>
              <a:gd name="connsiteY10" fmla="*/ 1670999 h 3593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799456" h="3593920" stroke="0" extrusionOk="0">
                <a:moveTo>
                  <a:pt x="692746" y="3071238"/>
                </a:moveTo>
                <a:lnTo>
                  <a:pt x="1298868" y="2464068"/>
                </a:lnTo>
                <a:lnTo>
                  <a:pt x="1298868" y="2753424"/>
                </a:lnTo>
                <a:cubicBezTo>
                  <a:pt x="2569949" y="2580640"/>
                  <a:pt x="3499303" y="2168380"/>
                  <a:pt x="3738968" y="1670999"/>
                </a:cubicBezTo>
                <a:cubicBezTo>
                  <a:pt x="4066598" y="2350935"/>
                  <a:pt x="3036476" y="3020259"/>
                  <a:pt x="1298867" y="3256460"/>
                </a:cubicBezTo>
                <a:cubicBezTo>
                  <a:pt x="1298867" y="3487603"/>
                  <a:pt x="1318111" y="3362777"/>
                  <a:pt x="1318111" y="3593920"/>
                </a:cubicBezTo>
                <a:lnTo>
                  <a:pt x="692746" y="3071238"/>
                </a:lnTo>
                <a:close/>
              </a:path>
              <a:path w="3799456" h="3593920" fill="darkenLess" stroke="0" extrusionOk="0">
                <a:moveTo>
                  <a:pt x="3799083" y="1922517"/>
                </a:moveTo>
                <a:cubicBezTo>
                  <a:pt x="3799083" y="1138559"/>
                  <a:pt x="2098176" y="503036"/>
                  <a:pt x="0" y="503036"/>
                </a:cubicBezTo>
                <a:lnTo>
                  <a:pt x="0" y="0"/>
                </a:lnTo>
                <a:cubicBezTo>
                  <a:pt x="2098176" y="0"/>
                  <a:pt x="3799083" y="635523"/>
                  <a:pt x="3799083" y="1419481"/>
                </a:cubicBezTo>
                <a:lnTo>
                  <a:pt x="3799083" y="1922517"/>
                </a:lnTo>
                <a:close/>
              </a:path>
              <a:path w="3799456" h="3593920" fill="none" extrusionOk="0">
                <a:moveTo>
                  <a:pt x="3799083" y="1922517"/>
                </a:moveTo>
                <a:cubicBezTo>
                  <a:pt x="3799083" y="1138559"/>
                  <a:pt x="2098176" y="503036"/>
                  <a:pt x="0" y="503036"/>
                </a:cubicBezTo>
                <a:lnTo>
                  <a:pt x="0" y="0"/>
                </a:lnTo>
                <a:cubicBezTo>
                  <a:pt x="2098176" y="0"/>
                  <a:pt x="3799083" y="635523"/>
                  <a:pt x="3799083" y="1419481"/>
                </a:cubicBezTo>
                <a:lnTo>
                  <a:pt x="3799083" y="1922517"/>
                </a:lnTo>
                <a:cubicBezTo>
                  <a:pt x="3799083" y="2519337"/>
                  <a:pt x="2799935" y="3052413"/>
                  <a:pt x="1298869" y="3256460"/>
                </a:cubicBezTo>
                <a:cubicBezTo>
                  <a:pt x="1298869" y="3487603"/>
                  <a:pt x="1298868" y="3333914"/>
                  <a:pt x="1298868" y="3565057"/>
                </a:cubicBezTo>
                <a:lnTo>
                  <a:pt x="692746" y="3071238"/>
                </a:lnTo>
                <a:lnTo>
                  <a:pt x="1308490" y="2454447"/>
                </a:lnTo>
                <a:cubicBezTo>
                  <a:pt x="1308490" y="2685590"/>
                  <a:pt x="1298868" y="2522281"/>
                  <a:pt x="1298868" y="2753424"/>
                </a:cubicBezTo>
                <a:cubicBezTo>
                  <a:pt x="2569949" y="2580640"/>
                  <a:pt x="3499303" y="2168380"/>
                  <a:pt x="3738968" y="1670999"/>
                </a:cubicBezTo>
              </a:path>
            </a:pathLst>
          </a:cu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514350"/>
            <a:endParaRPr lang="en-US" sz="1400" dirty="0" err="1" smtClean="0">
              <a:solidFill>
                <a:schemeClr val="bg1"/>
              </a:solidFill>
              <a:ea typeface="Arial" pitchFamily="-107" charset="0"/>
              <a:cs typeface="Arial" pitchFamily="-107" charset="0"/>
              <a:sym typeface="Arial" pitchFamily="-107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86530" y="408994"/>
            <a:ext cx="2563929" cy="2368316"/>
          </a:xfrm>
          <a:prstGeom prst="rect">
            <a:avLst/>
          </a:prstGeom>
          <a:effectLst>
            <a:glow rad="101600">
              <a:schemeClr val="accent6">
                <a:satMod val="175000"/>
                <a:alpha val="40000"/>
              </a:schemeClr>
            </a:glow>
          </a:effectLst>
        </p:spPr>
      </p:pic>
      <p:grpSp>
        <p:nvGrpSpPr>
          <p:cNvPr id="8" name="Group 7"/>
          <p:cNvGrpSpPr/>
          <p:nvPr/>
        </p:nvGrpSpPr>
        <p:grpSpPr>
          <a:xfrm>
            <a:off x="235186" y="650488"/>
            <a:ext cx="3038591" cy="2035422"/>
            <a:chOff x="188150" y="131702"/>
            <a:chExt cx="3932294" cy="2634075"/>
          </a:xfrm>
          <a:effectLst>
            <a:glow rad="101600">
              <a:schemeClr val="accent6">
                <a:satMod val="175000"/>
                <a:alpha val="40000"/>
              </a:schemeClr>
            </a:glow>
          </a:effectLst>
        </p:grpSpPr>
        <p:sp>
          <p:nvSpPr>
            <p:cNvPr id="3" name="Vertical Scroll 2"/>
            <p:cNvSpPr/>
            <p:nvPr/>
          </p:nvSpPr>
          <p:spPr>
            <a:xfrm>
              <a:off x="188150" y="131702"/>
              <a:ext cx="3932294" cy="2634075"/>
            </a:xfrm>
            <a:prstGeom prst="verticalScroll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32091"/>
            <a:stretch/>
          </p:blipFill>
          <p:spPr>
            <a:xfrm>
              <a:off x="611481" y="518336"/>
              <a:ext cx="3085630" cy="2170594"/>
            </a:xfrm>
            <a:prstGeom prst="roundRect">
              <a:avLst>
                <a:gd name="adj" fmla="val 4167"/>
              </a:avLst>
            </a:prstGeom>
            <a:solidFill>
              <a:srgbClr val="FFFFFF"/>
            </a:solidFill>
            <a:ln w="76200" cap="sq">
              <a:noFill/>
              <a:miter lim="800000"/>
            </a:ln>
            <a:effectLst/>
            <a:scene3d>
              <a:camera prst="orthographicFront"/>
              <a:lightRig rig="threePt" dir="t">
                <a:rot lat="0" lon="0" rev="2700000"/>
              </a:lightRig>
            </a:scene3d>
            <a:sp3d>
              <a:bevelT h="38100"/>
              <a:contourClr>
                <a:srgbClr val="C0C0C0"/>
              </a:contourClr>
            </a:sp3d>
          </p:spPr>
        </p:pic>
      </p:grpSp>
      <p:sp>
        <p:nvSpPr>
          <p:cNvPr id="9" name="Rectangle 8"/>
          <p:cNvSpPr/>
          <p:nvPr/>
        </p:nvSpPr>
        <p:spPr>
          <a:xfrm>
            <a:off x="726965" y="600404"/>
            <a:ext cx="275232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Incident Response Playbook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1320" y="2281613"/>
            <a:ext cx="2374107" cy="2137127"/>
          </a:xfrm>
          <a:prstGeom prst="rect">
            <a:avLst/>
          </a:prstGeom>
          <a:effectLst>
            <a:glow rad="393700">
              <a:srgbClr val="990000">
                <a:alpha val="87000"/>
              </a:srgbClr>
            </a:glow>
          </a:effectLst>
        </p:spPr>
      </p:pic>
      <p:sp>
        <p:nvSpPr>
          <p:cNvPr id="11" name="Title 2"/>
          <p:cNvSpPr txBox="1">
            <a:spLocks/>
          </p:cNvSpPr>
          <p:nvPr/>
        </p:nvSpPr>
        <p:spPr bwMode="gray">
          <a:xfrm>
            <a:off x="79178" y="-60960"/>
            <a:ext cx="4142828" cy="621877"/>
          </a:xfrm>
          <a:prstGeom prst="rect">
            <a:avLst/>
          </a:prstGeom>
        </p:spPr>
        <p:txBody>
          <a:bodyPr vert="horz" lIns="81633" tIns="40817" rIns="81633" bIns="40817" rtlCol="0" anchor="ctr">
            <a:normAutofit fontScale="75000" lnSpcReduction="20000"/>
          </a:bodyPr>
          <a:lstStyle>
            <a:lvl1pPr algn="ctr" defTabSz="816334" rtl="0" eaLnBrk="1" latinLnBrk="0" hangingPunct="1">
              <a:spcBef>
                <a:spcPct val="0"/>
              </a:spcBef>
              <a:buNone/>
              <a:defRPr sz="3700" kern="1200">
                <a:solidFill>
                  <a:srgbClr val="000000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dirty="0" smtClean="0"/>
              <a:t>The Journey Starts Here, Today.</a:t>
            </a:r>
            <a:endParaRPr lang="en-US" sz="3200" dirty="0"/>
          </a:p>
        </p:txBody>
      </p:sp>
      <p:sp>
        <p:nvSpPr>
          <p:cNvPr id="13" name="Rounded Rectangle 12"/>
          <p:cNvSpPr/>
          <p:nvPr/>
        </p:nvSpPr>
        <p:spPr>
          <a:xfrm>
            <a:off x="527314" y="4607034"/>
            <a:ext cx="1399584" cy="387568"/>
          </a:xfrm>
          <a:prstGeom prst="roundRect">
            <a:avLst/>
          </a:prstGeom>
          <a:solidFill>
            <a:srgbClr val="E3E3E3">
              <a:alpha val="91000"/>
            </a:srgbClr>
          </a:solidFill>
          <a:ln w="3175">
            <a:solidFill>
              <a:schemeClr val="accent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34" tIns="34268" rIns="68534" bIns="34268" rtlCol="0" anchor="ctr"/>
          <a:lstStyle/>
          <a:p>
            <a:pPr algn="ctr" defTabSz="814681"/>
            <a:r>
              <a:rPr lang="en-US" dirty="0" smtClean="0">
                <a:solidFill>
                  <a:srgbClr val="005F86"/>
                </a:solidFill>
                <a:latin typeface="Gill Sans"/>
                <a:ea typeface="Arial"/>
                <a:cs typeface="Gill Sans"/>
              </a:rPr>
              <a:t>"Trial by fire"</a:t>
            </a:r>
            <a:endParaRPr lang="en-US" sz="1000" dirty="0">
              <a:solidFill>
                <a:srgbClr val="005F86"/>
              </a:solidFill>
              <a:latin typeface="Gill Sans"/>
              <a:ea typeface="Arial"/>
              <a:cs typeface="Gill Sans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7006896" y="893379"/>
            <a:ext cx="2058276" cy="446690"/>
          </a:xfrm>
          <a:prstGeom prst="roundRect">
            <a:avLst/>
          </a:prstGeom>
          <a:solidFill>
            <a:srgbClr val="E3E3E3">
              <a:alpha val="91000"/>
            </a:srgbClr>
          </a:solidFill>
          <a:ln w="3175">
            <a:solidFill>
              <a:schemeClr val="accent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34" tIns="34268" rIns="68534" bIns="34268" rtlCol="0" anchor="ctr"/>
          <a:lstStyle/>
          <a:p>
            <a:pPr algn="ctr" defTabSz="814681"/>
            <a:r>
              <a:rPr lang="en-US" dirty="0" smtClean="0">
                <a:solidFill>
                  <a:srgbClr val="005F86"/>
                </a:solidFill>
                <a:latin typeface="Gill Sans"/>
                <a:ea typeface="Arial"/>
                <a:cs typeface="Gill Sans"/>
              </a:rPr>
              <a:t>Understand your data</a:t>
            </a:r>
            <a:endParaRPr lang="en-US" sz="1000" dirty="0">
              <a:solidFill>
                <a:srgbClr val="005F86"/>
              </a:solidFill>
              <a:latin typeface="Gill Sans"/>
              <a:ea typeface="Arial"/>
              <a:cs typeface="Gill Sans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6770416" y="4677103"/>
            <a:ext cx="2044264" cy="388884"/>
          </a:xfrm>
          <a:prstGeom prst="roundRect">
            <a:avLst/>
          </a:prstGeom>
          <a:solidFill>
            <a:srgbClr val="E3E3E3">
              <a:alpha val="91000"/>
            </a:srgbClr>
          </a:solidFill>
          <a:ln w="3175">
            <a:solidFill>
              <a:schemeClr val="accent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34" tIns="34268" rIns="68534" bIns="34268" rtlCol="0" anchor="ctr"/>
          <a:lstStyle/>
          <a:p>
            <a:pPr algn="ctr" defTabSz="814681"/>
            <a:r>
              <a:rPr lang="en-US" sz="2000" dirty="0" smtClean="0">
                <a:solidFill>
                  <a:srgbClr val="800000"/>
                </a:solidFill>
                <a:latin typeface="Gill Sans"/>
                <a:ea typeface="Arial"/>
                <a:cs typeface="Gill Sans"/>
              </a:rPr>
              <a:t>Build your arsenal</a:t>
            </a:r>
            <a:endParaRPr lang="en-US" sz="1100" dirty="0">
              <a:solidFill>
                <a:srgbClr val="800000"/>
              </a:solidFill>
              <a:latin typeface="Gill Sans"/>
              <a:ea typeface="Arial"/>
              <a:cs typeface="Gill Sans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215507" y="2855311"/>
            <a:ext cx="1439872" cy="411655"/>
          </a:xfrm>
          <a:prstGeom prst="roundRect">
            <a:avLst/>
          </a:prstGeom>
          <a:solidFill>
            <a:srgbClr val="E3E3E3">
              <a:alpha val="91000"/>
            </a:srgbClr>
          </a:solidFill>
          <a:ln w="3175">
            <a:solidFill>
              <a:schemeClr val="accent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34" tIns="34268" rIns="68534" bIns="34268" rtlCol="0" anchor="ctr"/>
          <a:lstStyle/>
          <a:p>
            <a:pPr algn="ctr" defTabSz="814681"/>
            <a:r>
              <a:rPr lang="en-US" dirty="0" smtClean="0">
                <a:solidFill>
                  <a:srgbClr val="005F86"/>
                </a:solidFill>
                <a:latin typeface="Gill Sans"/>
                <a:ea typeface="Arial"/>
                <a:cs typeface="Gill Sans"/>
              </a:rPr>
              <a:t>Feedback Loop</a:t>
            </a:r>
            <a:endParaRPr lang="en-US" sz="1000" dirty="0">
              <a:solidFill>
                <a:srgbClr val="005F86"/>
              </a:solidFill>
              <a:latin typeface="Gill Sans"/>
              <a:ea typeface="Arial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1211882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 smtClean="0"/>
              <a:t>Core Components and Technologies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8777288" y="4954588"/>
            <a:ext cx="366712" cy="188912"/>
          </a:xfrm>
        </p:spPr>
        <p:txBody>
          <a:bodyPr/>
          <a:lstStyle/>
          <a:p>
            <a:pPr defTabSz="514350" fontAlgn="auto">
              <a:spcBef>
                <a:spcPts val="0"/>
              </a:spcBef>
              <a:spcAft>
                <a:spcPts val="0"/>
              </a:spcAft>
              <a:defRPr/>
            </a:pPr>
            <a:fld id="{2F5CCB13-0A32-4557-88E9-079F0C330695}" type="slidenum">
              <a:rPr lang="en-US" kern="0" smtClean="0"/>
              <a:pPr defTabSz="514350" fontAlgn="auto">
                <a:spcBef>
                  <a:spcPts val="0"/>
                </a:spcBef>
                <a:spcAft>
                  <a:spcPts val="0"/>
                </a:spcAft>
                <a:defRPr/>
              </a:pPr>
              <a:t>8</a:t>
            </a:fld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3297015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Areas of Information to Investigate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4354895" y="4888858"/>
            <a:ext cx="383410" cy="27463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1CF860F4-4FA4-EE41-8ADB-46C5B0D62AB2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43" name="Rectangle 42"/>
          <p:cNvSpPr/>
          <p:nvPr/>
        </p:nvSpPr>
        <p:spPr>
          <a:xfrm>
            <a:off x="5649310" y="4241143"/>
            <a:ext cx="349469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dirty="0" smtClean="0">
                <a:solidFill>
                  <a:schemeClr val="bg2"/>
                </a:solidFill>
              </a:rPr>
              <a:t>Source: </a:t>
            </a:r>
            <a:r>
              <a:rPr lang="en-US" sz="1200" dirty="0" smtClean="0">
                <a:solidFill>
                  <a:schemeClr val="bg2"/>
                </a:solidFill>
                <a:hlinkClick r:id="rId3"/>
              </a:rPr>
              <a:t>SANS Top 6 Categories of Critical Log Information</a:t>
            </a:r>
            <a:endParaRPr lang="en-US" sz="1200" dirty="0">
              <a:solidFill>
                <a:schemeClr val="bg2"/>
              </a:solidFill>
            </a:endParaRPr>
          </a:p>
        </p:txBody>
      </p:sp>
      <p:sp>
        <p:nvSpPr>
          <p:cNvPr id="65" name="Rounded Rectangle 64"/>
          <p:cNvSpPr/>
          <p:nvPr/>
        </p:nvSpPr>
        <p:spPr>
          <a:xfrm>
            <a:off x="1171903" y="939952"/>
            <a:ext cx="5715001" cy="430745"/>
          </a:xfrm>
          <a:prstGeom prst="roundRect">
            <a:avLst/>
          </a:prstGeom>
          <a:gradFill rotWithShape="1">
            <a:gsLst>
              <a:gs pos="0">
                <a:srgbClr val="000000">
                  <a:tint val="50000"/>
                  <a:satMod val="300000"/>
                </a:srgbClr>
              </a:gs>
              <a:gs pos="35000">
                <a:srgbClr val="000000">
                  <a:tint val="37000"/>
                  <a:satMod val="300000"/>
                </a:srgbClr>
              </a:gs>
              <a:gs pos="100000">
                <a:srgbClr val="000000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000000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lIns="81633" tIns="40817" rIns="81633" bIns="40817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pple LiGothic Medium"/>
                <a:cs typeface="Apple LiGothic Medium"/>
              </a:rPr>
              <a:t>Authentication and Authorization</a:t>
            </a:r>
            <a:endParaRPr kumimoji="0" lang="en-US" sz="21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pple LiGothic Medium"/>
              <a:cs typeface="Apple LiGothic Medium"/>
            </a:endParaRPr>
          </a:p>
        </p:txBody>
      </p:sp>
      <p:sp>
        <p:nvSpPr>
          <p:cNvPr id="66" name="Rounded Rectangle 65"/>
          <p:cNvSpPr/>
          <p:nvPr/>
        </p:nvSpPr>
        <p:spPr>
          <a:xfrm>
            <a:off x="1171904" y="1567731"/>
            <a:ext cx="4572000" cy="430745"/>
          </a:xfrm>
          <a:prstGeom prst="roundRect">
            <a:avLst/>
          </a:prstGeom>
          <a:gradFill rotWithShape="1">
            <a:gsLst>
              <a:gs pos="0">
                <a:srgbClr val="016BA1">
                  <a:tint val="50000"/>
                  <a:satMod val="300000"/>
                </a:srgbClr>
              </a:gs>
              <a:gs pos="35000">
                <a:srgbClr val="016BA1">
                  <a:tint val="37000"/>
                  <a:satMod val="300000"/>
                </a:srgbClr>
              </a:gs>
              <a:gs pos="100000">
                <a:srgbClr val="016BA1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016BA1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lIns="81633" tIns="40817" rIns="81633" bIns="40817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pple LiGothic Medium"/>
                <a:cs typeface="Apple LiGothic Medium"/>
              </a:rPr>
              <a:t>System and Data Changes</a:t>
            </a:r>
            <a:endParaRPr kumimoji="0" lang="en-US" sz="21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pple LiGothic Medium"/>
              <a:cs typeface="Apple LiGothic Medium"/>
            </a:endParaRPr>
          </a:p>
        </p:txBody>
      </p:sp>
      <p:sp>
        <p:nvSpPr>
          <p:cNvPr id="67" name="Rounded Rectangle 66"/>
          <p:cNvSpPr/>
          <p:nvPr/>
        </p:nvSpPr>
        <p:spPr>
          <a:xfrm>
            <a:off x="1171904" y="2185100"/>
            <a:ext cx="2971799" cy="430745"/>
          </a:xfrm>
          <a:prstGeom prst="roundRect">
            <a:avLst/>
          </a:prstGeom>
          <a:gradFill rotWithShape="1">
            <a:gsLst>
              <a:gs pos="0">
                <a:srgbClr val="F37C20">
                  <a:tint val="50000"/>
                  <a:satMod val="300000"/>
                </a:srgbClr>
              </a:gs>
              <a:gs pos="35000">
                <a:srgbClr val="F37C20">
                  <a:tint val="37000"/>
                  <a:satMod val="300000"/>
                </a:srgbClr>
              </a:gs>
              <a:gs pos="100000">
                <a:srgbClr val="F37C20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F37C20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lIns="81633" tIns="40817" rIns="81633" bIns="40817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pple LiGothic Medium"/>
                <a:cs typeface="Apple LiGothic Medium"/>
              </a:rPr>
              <a:t>Network Activity</a:t>
            </a:r>
            <a:endParaRPr kumimoji="0" lang="en-US" sz="21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pple LiGothic Medium"/>
              <a:cs typeface="Apple LiGothic Medium"/>
            </a:endParaRPr>
          </a:p>
        </p:txBody>
      </p:sp>
      <p:sp>
        <p:nvSpPr>
          <p:cNvPr id="68" name="Rounded Rectangle 67"/>
          <p:cNvSpPr/>
          <p:nvPr/>
        </p:nvSpPr>
        <p:spPr>
          <a:xfrm>
            <a:off x="1171903" y="2802469"/>
            <a:ext cx="3124200" cy="430745"/>
          </a:xfrm>
          <a:prstGeom prst="roundRect">
            <a:avLst/>
          </a:prstGeom>
          <a:gradFill rotWithShape="1">
            <a:gsLst>
              <a:gs pos="0">
                <a:srgbClr val="6E3548">
                  <a:tint val="50000"/>
                  <a:satMod val="300000"/>
                </a:srgbClr>
              </a:gs>
              <a:gs pos="35000">
                <a:srgbClr val="6E3548">
                  <a:tint val="37000"/>
                  <a:satMod val="300000"/>
                </a:srgbClr>
              </a:gs>
              <a:gs pos="100000">
                <a:srgbClr val="6E3548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6E3548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lIns="81633" tIns="40817" rIns="81633" bIns="40817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pple LiGothic Medium"/>
                <a:cs typeface="Apple LiGothic Medium"/>
              </a:rPr>
              <a:t>Resource Access</a:t>
            </a:r>
            <a:endParaRPr kumimoji="0" lang="en-US" sz="21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pple LiGothic Medium"/>
              <a:cs typeface="Apple LiGothic Medium"/>
            </a:endParaRPr>
          </a:p>
        </p:txBody>
      </p:sp>
      <p:sp>
        <p:nvSpPr>
          <p:cNvPr id="69" name="Rounded Rectangle 68"/>
          <p:cNvSpPr/>
          <p:nvPr/>
        </p:nvSpPr>
        <p:spPr>
          <a:xfrm>
            <a:off x="1171903" y="3419839"/>
            <a:ext cx="2895600" cy="430745"/>
          </a:xfrm>
          <a:prstGeom prst="roundRect">
            <a:avLst/>
          </a:prstGeom>
          <a:gradFill rotWithShape="1">
            <a:gsLst>
              <a:gs pos="0">
                <a:srgbClr val="262749">
                  <a:tint val="50000"/>
                  <a:satMod val="300000"/>
                </a:srgbClr>
              </a:gs>
              <a:gs pos="35000">
                <a:srgbClr val="262749">
                  <a:tint val="37000"/>
                  <a:satMod val="300000"/>
                </a:srgbClr>
              </a:gs>
              <a:gs pos="100000">
                <a:srgbClr val="262749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262749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lIns="81633" tIns="40817" rIns="81633" bIns="40817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pple LiGothic Medium"/>
                <a:cs typeface="Apple LiGothic Medium"/>
              </a:rPr>
              <a:t>Malware Activity</a:t>
            </a:r>
            <a:endParaRPr kumimoji="0" lang="en-US" sz="21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pple LiGothic Medium"/>
              <a:cs typeface="Apple LiGothic Medium"/>
            </a:endParaRPr>
          </a:p>
        </p:txBody>
      </p:sp>
      <p:grpSp>
        <p:nvGrpSpPr>
          <p:cNvPr id="70" name="Group 69"/>
          <p:cNvGrpSpPr>
            <a:grpSpLocks noChangeAspect="1"/>
          </p:cNvGrpSpPr>
          <p:nvPr/>
        </p:nvGrpSpPr>
        <p:grpSpPr>
          <a:xfrm>
            <a:off x="447141" y="898160"/>
            <a:ext cx="499066" cy="504533"/>
            <a:chOff x="1703056" y="3953005"/>
            <a:chExt cx="597021" cy="603504"/>
          </a:xfrm>
          <a:effectLst>
            <a:glow rad="101600">
              <a:srgbClr val="262749">
                <a:satMod val="175000"/>
                <a:alpha val="40000"/>
              </a:srgbClr>
            </a:glow>
          </a:effectLst>
        </p:grpSpPr>
        <p:sp>
          <p:nvSpPr>
            <p:cNvPr id="71" name="Oval 263"/>
            <p:cNvSpPr>
              <a:spLocks/>
            </p:cNvSpPr>
            <p:nvPr/>
          </p:nvSpPr>
          <p:spPr bwMode="auto">
            <a:xfrm>
              <a:off x="1728315" y="3980438"/>
              <a:ext cx="546502" cy="548639"/>
            </a:xfrm>
            <a:prstGeom prst="ellipse">
              <a:avLst/>
            </a:prstGeom>
            <a:gradFill rotWithShape="0">
              <a:gsLst>
                <a:gs pos="0">
                  <a:srgbClr val="5C6A76"/>
                </a:gs>
                <a:gs pos="100000">
                  <a:srgbClr val="121517"/>
                </a:gs>
              </a:gsLst>
              <a:lin ang="5400000" scaled="1"/>
            </a:gradFill>
            <a:ln w="25400" cap="flat">
              <a:noFill/>
              <a:round/>
              <a:headEnd type="none" w="med" len="med"/>
              <a:tailEnd type="none" w="med" len="med"/>
            </a:ln>
            <a:effectLst>
              <a:outerShdw blurRad="241300" algn="ctr" rotWithShape="0">
                <a:sysClr val="windowText" lastClr="000000">
                  <a:alpha val="73000"/>
                </a:sysClr>
              </a:outerShdw>
            </a:effectLst>
          </p:spPr>
          <p:txBody>
            <a:bodyPr lIns="0" tIns="0" rIns="0" bIns="0"/>
            <a:lstStyle/>
            <a:p>
              <a:pPr marL="0" marR="0" lvl="0" indent="0" defTabSz="914400" eaLnBrk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</a:endParaRPr>
            </a:p>
          </p:txBody>
        </p:sp>
        <p:sp>
          <p:nvSpPr>
            <p:cNvPr id="72" name="AutoShape 10"/>
            <p:cNvSpPr>
              <a:spLocks noChangeAspect="1"/>
            </p:cNvSpPr>
            <p:nvPr/>
          </p:nvSpPr>
          <p:spPr bwMode="auto">
            <a:xfrm>
              <a:off x="1703056" y="3953005"/>
              <a:ext cx="597021" cy="603504"/>
            </a:xfrm>
            <a:custGeom>
              <a:avLst/>
              <a:gdLst>
                <a:gd name="T0" fmla="*/ 131969189 w 21600"/>
                <a:gd name="T1" fmla="*/ 131805141 h 21600"/>
                <a:gd name="T2" fmla="*/ 0 60000 65536"/>
                <a:gd name="T3" fmla="*/ 0 w 21600"/>
                <a:gd name="T4" fmla="*/ 0 h 21600"/>
                <a:gd name="T5" fmla="*/ 21600 w 21600"/>
                <a:gd name="T6" fmla="*/ 21600 h 21600"/>
              </a:gdLst>
              <a:ahLst/>
              <a:cxnLst>
                <a:cxn ang="T2">
                  <a:pos x="T0" y="T1"/>
                </a:cxn>
              </a:cxnLst>
              <a:rect l="T3" t="T4" r="T5" b="T6"/>
              <a:pathLst>
                <a:path w="21600" h="21600">
                  <a:moveTo>
                    <a:pt x="13425" y="10442"/>
                  </a:moveTo>
                  <a:cubicBezTo>
                    <a:pt x="13425" y="10442"/>
                    <a:pt x="13425" y="10442"/>
                    <a:pt x="13425" y="10442"/>
                  </a:cubicBezTo>
                  <a:cubicBezTo>
                    <a:pt x="13425" y="9547"/>
                    <a:pt x="12292" y="8771"/>
                    <a:pt x="10860" y="8771"/>
                  </a:cubicBezTo>
                  <a:cubicBezTo>
                    <a:pt x="9368" y="8771"/>
                    <a:pt x="8234" y="9547"/>
                    <a:pt x="8234" y="10442"/>
                  </a:cubicBezTo>
                  <a:cubicBezTo>
                    <a:pt x="8234" y="10442"/>
                    <a:pt x="8234" y="10442"/>
                    <a:pt x="8234" y="10442"/>
                  </a:cubicBezTo>
                  <a:cubicBezTo>
                    <a:pt x="8234" y="10442"/>
                    <a:pt x="8234" y="10442"/>
                    <a:pt x="8234" y="10442"/>
                  </a:cubicBezTo>
                  <a:cubicBezTo>
                    <a:pt x="8234" y="10442"/>
                    <a:pt x="8175" y="14261"/>
                    <a:pt x="9249" y="17125"/>
                  </a:cubicBezTo>
                  <a:cubicBezTo>
                    <a:pt x="9249" y="17125"/>
                    <a:pt x="9249" y="17125"/>
                    <a:pt x="9249" y="17125"/>
                  </a:cubicBezTo>
                  <a:cubicBezTo>
                    <a:pt x="9308" y="17483"/>
                    <a:pt x="10024" y="17722"/>
                    <a:pt x="10860" y="17722"/>
                  </a:cubicBezTo>
                  <a:cubicBezTo>
                    <a:pt x="11695" y="17722"/>
                    <a:pt x="12351" y="17483"/>
                    <a:pt x="12411" y="17125"/>
                  </a:cubicBezTo>
                  <a:cubicBezTo>
                    <a:pt x="12411" y="17125"/>
                    <a:pt x="12411" y="17125"/>
                    <a:pt x="12411" y="17125"/>
                  </a:cubicBezTo>
                  <a:cubicBezTo>
                    <a:pt x="13485" y="14261"/>
                    <a:pt x="13425" y="10442"/>
                    <a:pt x="13425" y="10442"/>
                  </a:cubicBezTo>
                  <a:close/>
                  <a:moveTo>
                    <a:pt x="10800" y="0"/>
                  </a:moveTo>
                  <a:cubicBezTo>
                    <a:pt x="4833" y="0"/>
                    <a:pt x="0" y="4833"/>
                    <a:pt x="0" y="10800"/>
                  </a:cubicBezTo>
                  <a:cubicBezTo>
                    <a:pt x="0" y="16767"/>
                    <a:pt x="4833" y="21600"/>
                    <a:pt x="10800" y="21600"/>
                  </a:cubicBezTo>
                  <a:cubicBezTo>
                    <a:pt x="16767" y="21600"/>
                    <a:pt x="21600" y="16767"/>
                    <a:pt x="21600" y="10800"/>
                  </a:cubicBezTo>
                  <a:cubicBezTo>
                    <a:pt x="21600" y="4833"/>
                    <a:pt x="16767" y="0"/>
                    <a:pt x="10800" y="0"/>
                  </a:cubicBezTo>
                  <a:close/>
                  <a:moveTo>
                    <a:pt x="10800" y="20168"/>
                  </a:moveTo>
                  <a:cubicBezTo>
                    <a:pt x="5669" y="20168"/>
                    <a:pt x="1432" y="15991"/>
                    <a:pt x="1432" y="10800"/>
                  </a:cubicBezTo>
                  <a:cubicBezTo>
                    <a:pt x="1432" y="5669"/>
                    <a:pt x="5669" y="1432"/>
                    <a:pt x="10800" y="1432"/>
                  </a:cubicBezTo>
                  <a:cubicBezTo>
                    <a:pt x="15991" y="1432"/>
                    <a:pt x="20168" y="5669"/>
                    <a:pt x="20168" y="10800"/>
                  </a:cubicBezTo>
                  <a:cubicBezTo>
                    <a:pt x="20168" y="15991"/>
                    <a:pt x="15991" y="20168"/>
                    <a:pt x="10800" y="20168"/>
                  </a:cubicBezTo>
                  <a:close/>
                  <a:moveTo>
                    <a:pt x="10919" y="8115"/>
                  </a:moveTo>
                  <a:cubicBezTo>
                    <a:pt x="12053" y="8115"/>
                    <a:pt x="12948" y="7220"/>
                    <a:pt x="12948" y="6086"/>
                  </a:cubicBezTo>
                  <a:cubicBezTo>
                    <a:pt x="12948" y="5012"/>
                    <a:pt x="12053" y="4117"/>
                    <a:pt x="10919" y="4117"/>
                  </a:cubicBezTo>
                  <a:cubicBezTo>
                    <a:pt x="9786" y="4117"/>
                    <a:pt x="8891" y="5012"/>
                    <a:pt x="8891" y="6086"/>
                  </a:cubicBezTo>
                  <a:cubicBezTo>
                    <a:pt x="8891" y="7220"/>
                    <a:pt x="9786" y="8115"/>
                    <a:pt x="10919" y="8115"/>
                  </a:cubicBezTo>
                  <a:close/>
                  <a:moveTo>
                    <a:pt x="10919" y="8115"/>
                  </a:moveTo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73" name="Group 72"/>
          <p:cNvGrpSpPr>
            <a:grpSpLocks noChangeAspect="1"/>
          </p:cNvGrpSpPr>
          <p:nvPr/>
        </p:nvGrpSpPr>
        <p:grpSpPr>
          <a:xfrm>
            <a:off x="446407" y="2163637"/>
            <a:ext cx="496896" cy="495930"/>
            <a:chOff x="3657313" y="4557341"/>
            <a:chExt cx="604738" cy="603504"/>
          </a:xfrm>
          <a:effectLst>
            <a:glow rad="101600">
              <a:srgbClr val="F37C20">
                <a:satMod val="175000"/>
                <a:alpha val="40000"/>
              </a:srgbClr>
            </a:glow>
          </a:effectLst>
        </p:grpSpPr>
        <p:sp>
          <p:nvSpPr>
            <p:cNvPr id="74" name="Oval 263"/>
            <p:cNvSpPr>
              <a:spLocks/>
            </p:cNvSpPr>
            <p:nvPr/>
          </p:nvSpPr>
          <p:spPr bwMode="auto">
            <a:xfrm>
              <a:off x="3686431" y="4584774"/>
              <a:ext cx="546502" cy="548639"/>
            </a:xfrm>
            <a:prstGeom prst="ellipse">
              <a:avLst/>
            </a:prstGeom>
            <a:gradFill rotWithShape="0">
              <a:gsLst>
                <a:gs pos="0">
                  <a:srgbClr val="5C6A76"/>
                </a:gs>
                <a:gs pos="100000">
                  <a:srgbClr val="121517"/>
                </a:gs>
              </a:gsLst>
              <a:lin ang="5400000" scaled="1"/>
            </a:gradFill>
            <a:ln w="25400" cap="flat">
              <a:noFill/>
              <a:round/>
              <a:headEnd type="none" w="med" len="med"/>
              <a:tailEnd type="none" w="med" len="med"/>
            </a:ln>
            <a:effectLst>
              <a:outerShdw blurRad="241300" algn="ctr" rotWithShape="0">
                <a:sysClr val="windowText" lastClr="000000">
                  <a:alpha val="73000"/>
                </a:sysClr>
              </a:outerShdw>
            </a:effectLst>
          </p:spPr>
          <p:txBody>
            <a:bodyPr lIns="0" tIns="0" rIns="0" bIns="0"/>
            <a:lstStyle/>
            <a:p>
              <a:pPr marL="0" marR="0" lvl="0" indent="0" defTabSz="914400" eaLnBrk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</a:endParaRPr>
            </a:p>
          </p:txBody>
        </p:sp>
        <p:sp>
          <p:nvSpPr>
            <p:cNvPr id="75" name="AutoShape 26"/>
            <p:cNvSpPr>
              <a:spLocks noChangeAspect="1"/>
            </p:cNvSpPr>
            <p:nvPr/>
          </p:nvSpPr>
          <p:spPr bwMode="auto">
            <a:xfrm>
              <a:off x="3657313" y="4557341"/>
              <a:ext cx="604738" cy="603504"/>
            </a:xfrm>
            <a:custGeom>
              <a:avLst/>
              <a:gdLst>
                <a:gd name="T0" fmla="*/ 131792343 w 21600"/>
                <a:gd name="T1" fmla="*/ 131132972 h 21600"/>
                <a:gd name="T2" fmla="*/ 0 60000 65536"/>
                <a:gd name="T3" fmla="*/ 0 w 21600"/>
                <a:gd name="T4" fmla="*/ 0 h 21600"/>
                <a:gd name="T5" fmla="*/ 21600 w 21600"/>
                <a:gd name="T6" fmla="*/ 21600 h 21600"/>
              </a:gdLst>
              <a:ahLst/>
              <a:cxnLst>
                <a:cxn ang="T2">
                  <a:pos x="T0" y="T1"/>
                </a:cxn>
              </a:cxnLst>
              <a:rect l="T3" t="T4" r="T5" b="T6"/>
              <a:pathLst>
                <a:path w="21600" h="21600">
                  <a:moveTo>
                    <a:pt x="9249" y="7160"/>
                  </a:moveTo>
                  <a:cubicBezTo>
                    <a:pt x="7996" y="7160"/>
                    <a:pt x="7996" y="7160"/>
                    <a:pt x="7996" y="7160"/>
                  </a:cubicBezTo>
                  <a:cubicBezTo>
                    <a:pt x="7876" y="7160"/>
                    <a:pt x="7817" y="7220"/>
                    <a:pt x="7817" y="7339"/>
                  </a:cubicBezTo>
                  <a:cubicBezTo>
                    <a:pt x="7817" y="8592"/>
                    <a:pt x="7817" y="8592"/>
                    <a:pt x="7817" y="8592"/>
                  </a:cubicBezTo>
                  <a:cubicBezTo>
                    <a:pt x="7817" y="8712"/>
                    <a:pt x="7876" y="8771"/>
                    <a:pt x="7996" y="8771"/>
                  </a:cubicBezTo>
                  <a:cubicBezTo>
                    <a:pt x="9249" y="8771"/>
                    <a:pt x="9249" y="8771"/>
                    <a:pt x="9249" y="8771"/>
                  </a:cubicBezTo>
                  <a:cubicBezTo>
                    <a:pt x="9368" y="8771"/>
                    <a:pt x="9428" y="8712"/>
                    <a:pt x="9428" y="8592"/>
                  </a:cubicBezTo>
                  <a:cubicBezTo>
                    <a:pt x="9428" y="7339"/>
                    <a:pt x="9428" y="7339"/>
                    <a:pt x="9428" y="7339"/>
                  </a:cubicBezTo>
                  <a:cubicBezTo>
                    <a:pt x="9428" y="7220"/>
                    <a:pt x="9368" y="7160"/>
                    <a:pt x="9249" y="7160"/>
                  </a:cubicBezTo>
                  <a:close/>
                  <a:moveTo>
                    <a:pt x="11337" y="9308"/>
                  </a:moveTo>
                  <a:cubicBezTo>
                    <a:pt x="10084" y="9308"/>
                    <a:pt x="10084" y="9308"/>
                    <a:pt x="10084" y="9308"/>
                  </a:cubicBezTo>
                  <a:cubicBezTo>
                    <a:pt x="10024" y="9308"/>
                    <a:pt x="9905" y="9368"/>
                    <a:pt x="9905" y="9487"/>
                  </a:cubicBezTo>
                  <a:cubicBezTo>
                    <a:pt x="9905" y="10740"/>
                    <a:pt x="9905" y="10740"/>
                    <a:pt x="9905" y="10740"/>
                  </a:cubicBezTo>
                  <a:cubicBezTo>
                    <a:pt x="9905" y="10800"/>
                    <a:pt x="10024" y="10919"/>
                    <a:pt x="10084" y="10919"/>
                  </a:cubicBezTo>
                  <a:cubicBezTo>
                    <a:pt x="11337" y="10919"/>
                    <a:pt x="11337" y="10919"/>
                    <a:pt x="11337" y="10919"/>
                  </a:cubicBezTo>
                  <a:cubicBezTo>
                    <a:pt x="11456" y="10919"/>
                    <a:pt x="11516" y="10800"/>
                    <a:pt x="11516" y="10740"/>
                  </a:cubicBezTo>
                  <a:cubicBezTo>
                    <a:pt x="11516" y="9487"/>
                    <a:pt x="11516" y="9487"/>
                    <a:pt x="11516" y="9487"/>
                  </a:cubicBezTo>
                  <a:cubicBezTo>
                    <a:pt x="11516" y="9368"/>
                    <a:pt x="11456" y="9308"/>
                    <a:pt x="11337" y="9308"/>
                  </a:cubicBezTo>
                  <a:close/>
                  <a:moveTo>
                    <a:pt x="11337" y="11397"/>
                  </a:moveTo>
                  <a:cubicBezTo>
                    <a:pt x="10084" y="11397"/>
                    <a:pt x="10084" y="11397"/>
                    <a:pt x="10084" y="11397"/>
                  </a:cubicBezTo>
                  <a:cubicBezTo>
                    <a:pt x="10024" y="11397"/>
                    <a:pt x="9905" y="11516"/>
                    <a:pt x="9905" y="11576"/>
                  </a:cubicBezTo>
                  <a:cubicBezTo>
                    <a:pt x="9905" y="12888"/>
                    <a:pt x="9905" y="12888"/>
                    <a:pt x="9905" y="12888"/>
                  </a:cubicBezTo>
                  <a:cubicBezTo>
                    <a:pt x="9905" y="12948"/>
                    <a:pt x="10024" y="13008"/>
                    <a:pt x="10084" y="13008"/>
                  </a:cubicBezTo>
                  <a:cubicBezTo>
                    <a:pt x="11337" y="13008"/>
                    <a:pt x="11337" y="13008"/>
                    <a:pt x="11337" y="13008"/>
                  </a:cubicBezTo>
                  <a:cubicBezTo>
                    <a:pt x="11456" y="13008"/>
                    <a:pt x="11516" y="12948"/>
                    <a:pt x="11516" y="12888"/>
                  </a:cubicBezTo>
                  <a:cubicBezTo>
                    <a:pt x="11516" y="11576"/>
                    <a:pt x="11516" y="11576"/>
                    <a:pt x="11516" y="11576"/>
                  </a:cubicBezTo>
                  <a:cubicBezTo>
                    <a:pt x="11516" y="11516"/>
                    <a:pt x="11456" y="11397"/>
                    <a:pt x="11337" y="11397"/>
                  </a:cubicBezTo>
                  <a:close/>
                  <a:moveTo>
                    <a:pt x="9249" y="11397"/>
                  </a:moveTo>
                  <a:cubicBezTo>
                    <a:pt x="7996" y="11397"/>
                    <a:pt x="7996" y="11397"/>
                    <a:pt x="7996" y="11397"/>
                  </a:cubicBezTo>
                  <a:cubicBezTo>
                    <a:pt x="7876" y="11397"/>
                    <a:pt x="7817" y="11516"/>
                    <a:pt x="7817" y="11576"/>
                  </a:cubicBezTo>
                  <a:cubicBezTo>
                    <a:pt x="7817" y="12888"/>
                    <a:pt x="7817" y="12888"/>
                    <a:pt x="7817" y="12888"/>
                  </a:cubicBezTo>
                  <a:cubicBezTo>
                    <a:pt x="7817" y="12948"/>
                    <a:pt x="7876" y="13008"/>
                    <a:pt x="7996" y="13008"/>
                  </a:cubicBezTo>
                  <a:cubicBezTo>
                    <a:pt x="9249" y="13008"/>
                    <a:pt x="9249" y="13008"/>
                    <a:pt x="9249" y="13008"/>
                  </a:cubicBezTo>
                  <a:cubicBezTo>
                    <a:pt x="9368" y="13008"/>
                    <a:pt x="9428" y="12948"/>
                    <a:pt x="9428" y="12888"/>
                  </a:cubicBezTo>
                  <a:cubicBezTo>
                    <a:pt x="9428" y="11576"/>
                    <a:pt x="9428" y="11576"/>
                    <a:pt x="9428" y="11576"/>
                  </a:cubicBezTo>
                  <a:cubicBezTo>
                    <a:pt x="9428" y="11516"/>
                    <a:pt x="9368" y="11397"/>
                    <a:pt x="9249" y="11397"/>
                  </a:cubicBezTo>
                  <a:close/>
                  <a:moveTo>
                    <a:pt x="9249" y="9308"/>
                  </a:moveTo>
                  <a:cubicBezTo>
                    <a:pt x="7996" y="9308"/>
                    <a:pt x="7996" y="9308"/>
                    <a:pt x="7996" y="9308"/>
                  </a:cubicBezTo>
                  <a:cubicBezTo>
                    <a:pt x="7876" y="9308"/>
                    <a:pt x="7817" y="9368"/>
                    <a:pt x="7817" y="9487"/>
                  </a:cubicBezTo>
                  <a:cubicBezTo>
                    <a:pt x="7817" y="10740"/>
                    <a:pt x="7817" y="10740"/>
                    <a:pt x="7817" y="10740"/>
                  </a:cubicBezTo>
                  <a:cubicBezTo>
                    <a:pt x="7817" y="10800"/>
                    <a:pt x="7876" y="10919"/>
                    <a:pt x="7996" y="10919"/>
                  </a:cubicBezTo>
                  <a:cubicBezTo>
                    <a:pt x="9249" y="10919"/>
                    <a:pt x="9249" y="10919"/>
                    <a:pt x="9249" y="10919"/>
                  </a:cubicBezTo>
                  <a:cubicBezTo>
                    <a:pt x="9368" y="10919"/>
                    <a:pt x="9428" y="10800"/>
                    <a:pt x="9428" y="10740"/>
                  </a:cubicBezTo>
                  <a:cubicBezTo>
                    <a:pt x="9428" y="9487"/>
                    <a:pt x="9428" y="9487"/>
                    <a:pt x="9428" y="9487"/>
                  </a:cubicBezTo>
                  <a:cubicBezTo>
                    <a:pt x="9428" y="9368"/>
                    <a:pt x="9368" y="9308"/>
                    <a:pt x="9249" y="9308"/>
                  </a:cubicBezTo>
                  <a:close/>
                  <a:moveTo>
                    <a:pt x="11337" y="7160"/>
                  </a:moveTo>
                  <a:cubicBezTo>
                    <a:pt x="10084" y="7160"/>
                    <a:pt x="10084" y="7160"/>
                    <a:pt x="10084" y="7160"/>
                  </a:cubicBezTo>
                  <a:cubicBezTo>
                    <a:pt x="10024" y="7160"/>
                    <a:pt x="9905" y="7220"/>
                    <a:pt x="9905" y="7339"/>
                  </a:cubicBezTo>
                  <a:cubicBezTo>
                    <a:pt x="9905" y="8592"/>
                    <a:pt x="9905" y="8592"/>
                    <a:pt x="9905" y="8592"/>
                  </a:cubicBezTo>
                  <a:cubicBezTo>
                    <a:pt x="9905" y="8712"/>
                    <a:pt x="10024" y="8771"/>
                    <a:pt x="10084" y="8771"/>
                  </a:cubicBezTo>
                  <a:cubicBezTo>
                    <a:pt x="11337" y="8771"/>
                    <a:pt x="11337" y="8771"/>
                    <a:pt x="11337" y="8771"/>
                  </a:cubicBezTo>
                  <a:cubicBezTo>
                    <a:pt x="11456" y="8771"/>
                    <a:pt x="11516" y="8712"/>
                    <a:pt x="11516" y="8592"/>
                  </a:cubicBezTo>
                  <a:cubicBezTo>
                    <a:pt x="11516" y="7339"/>
                    <a:pt x="11516" y="7339"/>
                    <a:pt x="11516" y="7339"/>
                  </a:cubicBezTo>
                  <a:cubicBezTo>
                    <a:pt x="11516" y="7220"/>
                    <a:pt x="11456" y="7160"/>
                    <a:pt x="11337" y="7160"/>
                  </a:cubicBezTo>
                  <a:close/>
                  <a:moveTo>
                    <a:pt x="10800" y="0"/>
                  </a:moveTo>
                  <a:cubicBezTo>
                    <a:pt x="4833" y="0"/>
                    <a:pt x="0" y="4833"/>
                    <a:pt x="0" y="10800"/>
                  </a:cubicBezTo>
                  <a:cubicBezTo>
                    <a:pt x="0" y="16767"/>
                    <a:pt x="4833" y="21600"/>
                    <a:pt x="10800" y="21600"/>
                  </a:cubicBezTo>
                  <a:cubicBezTo>
                    <a:pt x="16767" y="21600"/>
                    <a:pt x="21600" y="16767"/>
                    <a:pt x="21600" y="10800"/>
                  </a:cubicBezTo>
                  <a:cubicBezTo>
                    <a:pt x="21600" y="4833"/>
                    <a:pt x="16767" y="0"/>
                    <a:pt x="10800" y="0"/>
                  </a:cubicBezTo>
                  <a:close/>
                  <a:moveTo>
                    <a:pt x="10800" y="20168"/>
                  </a:moveTo>
                  <a:cubicBezTo>
                    <a:pt x="5609" y="20168"/>
                    <a:pt x="1432" y="15991"/>
                    <a:pt x="1432" y="10800"/>
                  </a:cubicBezTo>
                  <a:cubicBezTo>
                    <a:pt x="1432" y="5669"/>
                    <a:pt x="5609" y="1432"/>
                    <a:pt x="10800" y="1432"/>
                  </a:cubicBezTo>
                  <a:cubicBezTo>
                    <a:pt x="15931" y="1432"/>
                    <a:pt x="20168" y="5669"/>
                    <a:pt x="20168" y="10800"/>
                  </a:cubicBezTo>
                  <a:cubicBezTo>
                    <a:pt x="20168" y="15991"/>
                    <a:pt x="15931" y="20168"/>
                    <a:pt x="10800" y="20168"/>
                  </a:cubicBezTo>
                  <a:close/>
                  <a:moveTo>
                    <a:pt x="13485" y="7160"/>
                  </a:moveTo>
                  <a:cubicBezTo>
                    <a:pt x="12232" y="7160"/>
                    <a:pt x="12232" y="7160"/>
                    <a:pt x="12232" y="7160"/>
                  </a:cubicBezTo>
                  <a:cubicBezTo>
                    <a:pt x="12113" y="7160"/>
                    <a:pt x="12053" y="7220"/>
                    <a:pt x="12053" y="7339"/>
                  </a:cubicBezTo>
                  <a:cubicBezTo>
                    <a:pt x="12053" y="8592"/>
                    <a:pt x="12053" y="8592"/>
                    <a:pt x="12053" y="8592"/>
                  </a:cubicBezTo>
                  <a:cubicBezTo>
                    <a:pt x="12053" y="8712"/>
                    <a:pt x="12113" y="8771"/>
                    <a:pt x="12232" y="8771"/>
                  </a:cubicBezTo>
                  <a:cubicBezTo>
                    <a:pt x="13485" y="8771"/>
                    <a:pt x="13485" y="8771"/>
                    <a:pt x="13485" y="8771"/>
                  </a:cubicBezTo>
                  <a:cubicBezTo>
                    <a:pt x="13545" y="8771"/>
                    <a:pt x="13664" y="8712"/>
                    <a:pt x="13664" y="8592"/>
                  </a:cubicBezTo>
                  <a:cubicBezTo>
                    <a:pt x="13664" y="7339"/>
                    <a:pt x="13664" y="7339"/>
                    <a:pt x="13664" y="7339"/>
                  </a:cubicBezTo>
                  <a:cubicBezTo>
                    <a:pt x="13664" y="7220"/>
                    <a:pt x="13545" y="7160"/>
                    <a:pt x="13485" y="7160"/>
                  </a:cubicBezTo>
                  <a:close/>
                  <a:moveTo>
                    <a:pt x="13485" y="9308"/>
                  </a:moveTo>
                  <a:cubicBezTo>
                    <a:pt x="12232" y="9308"/>
                    <a:pt x="12232" y="9308"/>
                    <a:pt x="12232" y="9308"/>
                  </a:cubicBezTo>
                  <a:cubicBezTo>
                    <a:pt x="12113" y="9308"/>
                    <a:pt x="12053" y="9368"/>
                    <a:pt x="12053" y="9487"/>
                  </a:cubicBezTo>
                  <a:cubicBezTo>
                    <a:pt x="12053" y="10740"/>
                    <a:pt x="12053" y="10740"/>
                    <a:pt x="12053" y="10740"/>
                  </a:cubicBezTo>
                  <a:cubicBezTo>
                    <a:pt x="12053" y="10800"/>
                    <a:pt x="12113" y="10919"/>
                    <a:pt x="12232" y="10919"/>
                  </a:cubicBezTo>
                  <a:cubicBezTo>
                    <a:pt x="13485" y="10919"/>
                    <a:pt x="13485" y="10919"/>
                    <a:pt x="13485" y="10919"/>
                  </a:cubicBezTo>
                  <a:cubicBezTo>
                    <a:pt x="13545" y="10919"/>
                    <a:pt x="13664" y="10800"/>
                    <a:pt x="13664" y="10740"/>
                  </a:cubicBezTo>
                  <a:cubicBezTo>
                    <a:pt x="13664" y="9487"/>
                    <a:pt x="13664" y="9487"/>
                    <a:pt x="13664" y="9487"/>
                  </a:cubicBezTo>
                  <a:cubicBezTo>
                    <a:pt x="13664" y="9368"/>
                    <a:pt x="13545" y="9308"/>
                    <a:pt x="13485" y="9308"/>
                  </a:cubicBezTo>
                  <a:close/>
                  <a:moveTo>
                    <a:pt x="14380" y="5549"/>
                  </a:moveTo>
                  <a:cubicBezTo>
                    <a:pt x="7101" y="5549"/>
                    <a:pt x="7101" y="5549"/>
                    <a:pt x="7101" y="5549"/>
                  </a:cubicBezTo>
                  <a:cubicBezTo>
                    <a:pt x="6743" y="5549"/>
                    <a:pt x="6504" y="5788"/>
                    <a:pt x="6504" y="6146"/>
                  </a:cubicBezTo>
                  <a:cubicBezTo>
                    <a:pt x="6504" y="15514"/>
                    <a:pt x="6504" y="15514"/>
                    <a:pt x="6504" y="15514"/>
                  </a:cubicBezTo>
                  <a:cubicBezTo>
                    <a:pt x="6504" y="15872"/>
                    <a:pt x="6743" y="16170"/>
                    <a:pt x="7101" y="16170"/>
                  </a:cubicBezTo>
                  <a:cubicBezTo>
                    <a:pt x="14380" y="16170"/>
                    <a:pt x="14380" y="16170"/>
                    <a:pt x="14380" y="16170"/>
                  </a:cubicBezTo>
                  <a:cubicBezTo>
                    <a:pt x="14678" y="16170"/>
                    <a:pt x="14977" y="15872"/>
                    <a:pt x="14977" y="15514"/>
                  </a:cubicBezTo>
                  <a:cubicBezTo>
                    <a:pt x="14977" y="6146"/>
                    <a:pt x="14977" y="6146"/>
                    <a:pt x="14977" y="6146"/>
                  </a:cubicBezTo>
                  <a:cubicBezTo>
                    <a:pt x="14977" y="5788"/>
                    <a:pt x="14678" y="5549"/>
                    <a:pt x="14380" y="5549"/>
                  </a:cubicBezTo>
                  <a:close/>
                  <a:moveTo>
                    <a:pt x="12053" y="15394"/>
                  </a:moveTo>
                  <a:cubicBezTo>
                    <a:pt x="9726" y="15394"/>
                    <a:pt x="9726" y="15394"/>
                    <a:pt x="9726" y="15394"/>
                  </a:cubicBezTo>
                  <a:cubicBezTo>
                    <a:pt x="9487" y="15394"/>
                    <a:pt x="9308" y="15215"/>
                    <a:pt x="9308" y="15036"/>
                  </a:cubicBezTo>
                  <a:cubicBezTo>
                    <a:pt x="9308" y="14798"/>
                    <a:pt x="9487" y="14619"/>
                    <a:pt x="9726" y="14619"/>
                  </a:cubicBezTo>
                  <a:cubicBezTo>
                    <a:pt x="12053" y="14619"/>
                    <a:pt x="12053" y="14619"/>
                    <a:pt x="12053" y="14619"/>
                  </a:cubicBezTo>
                  <a:cubicBezTo>
                    <a:pt x="12292" y="14619"/>
                    <a:pt x="12471" y="14798"/>
                    <a:pt x="12471" y="15036"/>
                  </a:cubicBezTo>
                  <a:cubicBezTo>
                    <a:pt x="12471" y="15215"/>
                    <a:pt x="12292" y="15394"/>
                    <a:pt x="12053" y="15394"/>
                  </a:cubicBezTo>
                  <a:close/>
                  <a:moveTo>
                    <a:pt x="14440" y="13903"/>
                  </a:moveTo>
                  <a:cubicBezTo>
                    <a:pt x="7041" y="13903"/>
                    <a:pt x="7041" y="13903"/>
                    <a:pt x="7041" y="13903"/>
                  </a:cubicBezTo>
                  <a:cubicBezTo>
                    <a:pt x="7041" y="6683"/>
                    <a:pt x="7041" y="6683"/>
                    <a:pt x="7041" y="6683"/>
                  </a:cubicBezTo>
                  <a:cubicBezTo>
                    <a:pt x="7041" y="6325"/>
                    <a:pt x="7280" y="6086"/>
                    <a:pt x="7578" y="6086"/>
                  </a:cubicBezTo>
                  <a:cubicBezTo>
                    <a:pt x="13903" y="6086"/>
                    <a:pt x="13903" y="6086"/>
                    <a:pt x="13903" y="6086"/>
                  </a:cubicBezTo>
                  <a:cubicBezTo>
                    <a:pt x="14201" y="6086"/>
                    <a:pt x="14440" y="6325"/>
                    <a:pt x="14440" y="6683"/>
                  </a:cubicBezTo>
                  <a:lnTo>
                    <a:pt x="14440" y="13903"/>
                  </a:lnTo>
                  <a:close/>
                  <a:moveTo>
                    <a:pt x="14440" y="13903"/>
                  </a:moveTo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76" name="Rounded Rectangle 75"/>
          <p:cNvSpPr/>
          <p:nvPr/>
        </p:nvSpPr>
        <p:spPr>
          <a:xfrm>
            <a:off x="1171903" y="4037208"/>
            <a:ext cx="4419600" cy="430745"/>
          </a:xfrm>
          <a:prstGeom prst="roundRect">
            <a:avLst/>
          </a:prstGeom>
          <a:gradFill rotWithShape="1">
            <a:gsLst>
              <a:gs pos="0">
                <a:srgbClr val="E44132">
                  <a:tint val="50000"/>
                  <a:satMod val="300000"/>
                </a:srgbClr>
              </a:gs>
              <a:gs pos="35000">
                <a:srgbClr val="E44132">
                  <a:tint val="37000"/>
                  <a:satMod val="300000"/>
                </a:srgbClr>
              </a:gs>
              <a:gs pos="100000">
                <a:srgbClr val="E44132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E44132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lIns="81633" tIns="40817" rIns="81633" bIns="40817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pple LiGothic Medium"/>
                <a:cs typeface="Apple LiGothic Medium"/>
              </a:rPr>
              <a:t>Failure and Critical Errors</a:t>
            </a:r>
            <a:endParaRPr kumimoji="0" lang="en-US" sz="21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pple LiGothic Medium"/>
              <a:cs typeface="Apple LiGothic Medium"/>
            </a:endParaRPr>
          </a:p>
        </p:txBody>
      </p:sp>
      <p:grpSp>
        <p:nvGrpSpPr>
          <p:cNvPr id="77" name="Group 76"/>
          <p:cNvGrpSpPr>
            <a:grpSpLocks noChangeAspect="1"/>
          </p:cNvGrpSpPr>
          <p:nvPr/>
        </p:nvGrpSpPr>
        <p:grpSpPr>
          <a:xfrm>
            <a:off x="446407" y="3400307"/>
            <a:ext cx="496896" cy="495930"/>
            <a:chOff x="3657313" y="4557341"/>
            <a:chExt cx="604738" cy="603504"/>
          </a:xfrm>
          <a:effectLst>
            <a:glow rad="101600">
              <a:srgbClr val="262749">
                <a:satMod val="175000"/>
                <a:alpha val="40000"/>
              </a:srgbClr>
            </a:glow>
          </a:effectLst>
        </p:grpSpPr>
        <p:sp>
          <p:nvSpPr>
            <p:cNvPr id="78" name="Oval 263"/>
            <p:cNvSpPr>
              <a:spLocks/>
            </p:cNvSpPr>
            <p:nvPr/>
          </p:nvSpPr>
          <p:spPr bwMode="auto">
            <a:xfrm>
              <a:off x="3686431" y="4584774"/>
              <a:ext cx="546502" cy="548639"/>
            </a:xfrm>
            <a:prstGeom prst="ellipse">
              <a:avLst/>
            </a:prstGeom>
            <a:gradFill rotWithShape="0">
              <a:gsLst>
                <a:gs pos="0">
                  <a:srgbClr val="5C6A76"/>
                </a:gs>
                <a:gs pos="100000">
                  <a:srgbClr val="121517"/>
                </a:gs>
              </a:gsLst>
              <a:lin ang="5400000" scaled="1"/>
            </a:gradFill>
            <a:ln w="25400" cap="flat">
              <a:noFill/>
              <a:round/>
              <a:headEnd type="none" w="med" len="med"/>
              <a:tailEnd type="none" w="med" len="med"/>
            </a:ln>
            <a:effectLst>
              <a:outerShdw blurRad="241300" algn="ctr" rotWithShape="0">
                <a:sysClr val="windowText" lastClr="000000">
                  <a:alpha val="73000"/>
                </a:sysClr>
              </a:outerShdw>
            </a:effectLst>
          </p:spPr>
          <p:txBody>
            <a:bodyPr lIns="0" tIns="0" rIns="0" bIns="0"/>
            <a:lstStyle/>
            <a:p>
              <a:pPr marL="0" marR="0" lvl="0" indent="0" defTabSz="914400" eaLnBrk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</a:endParaRPr>
            </a:p>
          </p:txBody>
        </p:sp>
        <p:sp>
          <p:nvSpPr>
            <p:cNvPr id="79" name="AutoShape 26"/>
            <p:cNvSpPr>
              <a:spLocks noChangeAspect="1"/>
            </p:cNvSpPr>
            <p:nvPr/>
          </p:nvSpPr>
          <p:spPr bwMode="auto">
            <a:xfrm>
              <a:off x="3657313" y="4557341"/>
              <a:ext cx="604738" cy="603504"/>
            </a:xfrm>
            <a:custGeom>
              <a:avLst/>
              <a:gdLst>
                <a:gd name="T0" fmla="*/ 131792343 w 21600"/>
                <a:gd name="T1" fmla="*/ 131132972 h 21600"/>
                <a:gd name="T2" fmla="*/ 0 60000 65536"/>
                <a:gd name="T3" fmla="*/ 0 w 21600"/>
                <a:gd name="T4" fmla="*/ 0 h 21600"/>
                <a:gd name="T5" fmla="*/ 21600 w 21600"/>
                <a:gd name="T6" fmla="*/ 21600 h 21600"/>
              </a:gdLst>
              <a:ahLst/>
              <a:cxnLst>
                <a:cxn ang="T2">
                  <a:pos x="T0" y="T1"/>
                </a:cxn>
              </a:cxnLst>
              <a:rect l="T3" t="T4" r="T5" b="T6"/>
              <a:pathLst>
                <a:path w="21600" h="21600">
                  <a:moveTo>
                    <a:pt x="9249" y="7160"/>
                  </a:moveTo>
                  <a:cubicBezTo>
                    <a:pt x="7996" y="7160"/>
                    <a:pt x="7996" y="7160"/>
                    <a:pt x="7996" y="7160"/>
                  </a:cubicBezTo>
                  <a:cubicBezTo>
                    <a:pt x="7876" y="7160"/>
                    <a:pt x="7817" y="7220"/>
                    <a:pt x="7817" y="7339"/>
                  </a:cubicBezTo>
                  <a:cubicBezTo>
                    <a:pt x="7817" y="8592"/>
                    <a:pt x="7817" y="8592"/>
                    <a:pt x="7817" y="8592"/>
                  </a:cubicBezTo>
                  <a:cubicBezTo>
                    <a:pt x="7817" y="8712"/>
                    <a:pt x="7876" y="8771"/>
                    <a:pt x="7996" y="8771"/>
                  </a:cubicBezTo>
                  <a:cubicBezTo>
                    <a:pt x="9249" y="8771"/>
                    <a:pt x="9249" y="8771"/>
                    <a:pt x="9249" y="8771"/>
                  </a:cubicBezTo>
                  <a:cubicBezTo>
                    <a:pt x="9368" y="8771"/>
                    <a:pt x="9428" y="8712"/>
                    <a:pt x="9428" y="8592"/>
                  </a:cubicBezTo>
                  <a:cubicBezTo>
                    <a:pt x="9428" y="7339"/>
                    <a:pt x="9428" y="7339"/>
                    <a:pt x="9428" y="7339"/>
                  </a:cubicBezTo>
                  <a:cubicBezTo>
                    <a:pt x="9428" y="7220"/>
                    <a:pt x="9368" y="7160"/>
                    <a:pt x="9249" y="7160"/>
                  </a:cubicBezTo>
                  <a:close/>
                  <a:moveTo>
                    <a:pt x="11337" y="9308"/>
                  </a:moveTo>
                  <a:cubicBezTo>
                    <a:pt x="10084" y="9308"/>
                    <a:pt x="10084" y="9308"/>
                    <a:pt x="10084" y="9308"/>
                  </a:cubicBezTo>
                  <a:cubicBezTo>
                    <a:pt x="10024" y="9308"/>
                    <a:pt x="9905" y="9368"/>
                    <a:pt x="9905" y="9487"/>
                  </a:cubicBezTo>
                  <a:cubicBezTo>
                    <a:pt x="9905" y="10740"/>
                    <a:pt x="9905" y="10740"/>
                    <a:pt x="9905" y="10740"/>
                  </a:cubicBezTo>
                  <a:cubicBezTo>
                    <a:pt x="9905" y="10800"/>
                    <a:pt x="10024" y="10919"/>
                    <a:pt x="10084" y="10919"/>
                  </a:cubicBezTo>
                  <a:cubicBezTo>
                    <a:pt x="11337" y="10919"/>
                    <a:pt x="11337" y="10919"/>
                    <a:pt x="11337" y="10919"/>
                  </a:cubicBezTo>
                  <a:cubicBezTo>
                    <a:pt x="11456" y="10919"/>
                    <a:pt x="11516" y="10800"/>
                    <a:pt x="11516" y="10740"/>
                  </a:cubicBezTo>
                  <a:cubicBezTo>
                    <a:pt x="11516" y="9487"/>
                    <a:pt x="11516" y="9487"/>
                    <a:pt x="11516" y="9487"/>
                  </a:cubicBezTo>
                  <a:cubicBezTo>
                    <a:pt x="11516" y="9368"/>
                    <a:pt x="11456" y="9308"/>
                    <a:pt x="11337" y="9308"/>
                  </a:cubicBezTo>
                  <a:close/>
                  <a:moveTo>
                    <a:pt x="11337" y="11397"/>
                  </a:moveTo>
                  <a:cubicBezTo>
                    <a:pt x="10084" y="11397"/>
                    <a:pt x="10084" y="11397"/>
                    <a:pt x="10084" y="11397"/>
                  </a:cubicBezTo>
                  <a:cubicBezTo>
                    <a:pt x="10024" y="11397"/>
                    <a:pt x="9905" y="11516"/>
                    <a:pt x="9905" y="11576"/>
                  </a:cubicBezTo>
                  <a:cubicBezTo>
                    <a:pt x="9905" y="12888"/>
                    <a:pt x="9905" y="12888"/>
                    <a:pt x="9905" y="12888"/>
                  </a:cubicBezTo>
                  <a:cubicBezTo>
                    <a:pt x="9905" y="12948"/>
                    <a:pt x="10024" y="13008"/>
                    <a:pt x="10084" y="13008"/>
                  </a:cubicBezTo>
                  <a:cubicBezTo>
                    <a:pt x="11337" y="13008"/>
                    <a:pt x="11337" y="13008"/>
                    <a:pt x="11337" y="13008"/>
                  </a:cubicBezTo>
                  <a:cubicBezTo>
                    <a:pt x="11456" y="13008"/>
                    <a:pt x="11516" y="12948"/>
                    <a:pt x="11516" y="12888"/>
                  </a:cubicBezTo>
                  <a:cubicBezTo>
                    <a:pt x="11516" y="11576"/>
                    <a:pt x="11516" y="11576"/>
                    <a:pt x="11516" y="11576"/>
                  </a:cubicBezTo>
                  <a:cubicBezTo>
                    <a:pt x="11516" y="11516"/>
                    <a:pt x="11456" y="11397"/>
                    <a:pt x="11337" y="11397"/>
                  </a:cubicBezTo>
                  <a:close/>
                  <a:moveTo>
                    <a:pt x="9249" y="11397"/>
                  </a:moveTo>
                  <a:cubicBezTo>
                    <a:pt x="7996" y="11397"/>
                    <a:pt x="7996" y="11397"/>
                    <a:pt x="7996" y="11397"/>
                  </a:cubicBezTo>
                  <a:cubicBezTo>
                    <a:pt x="7876" y="11397"/>
                    <a:pt x="7817" y="11516"/>
                    <a:pt x="7817" y="11576"/>
                  </a:cubicBezTo>
                  <a:cubicBezTo>
                    <a:pt x="7817" y="12888"/>
                    <a:pt x="7817" y="12888"/>
                    <a:pt x="7817" y="12888"/>
                  </a:cubicBezTo>
                  <a:cubicBezTo>
                    <a:pt x="7817" y="12948"/>
                    <a:pt x="7876" y="13008"/>
                    <a:pt x="7996" y="13008"/>
                  </a:cubicBezTo>
                  <a:cubicBezTo>
                    <a:pt x="9249" y="13008"/>
                    <a:pt x="9249" y="13008"/>
                    <a:pt x="9249" y="13008"/>
                  </a:cubicBezTo>
                  <a:cubicBezTo>
                    <a:pt x="9368" y="13008"/>
                    <a:pt x="9428" y="12948"/>
                    <a:pt x="9428" y="12888"/>
                  </a:cubicBezTo>
                  <a:cubicBezTo>
                    <a:pt x="9428" y="11576"/>
                    <a:pt x="9428" y="11576"/>
                    <a:pt x="9428" y="11576"/>
                  </a:cubicBezTo>
                  <a:cubicBezTo>
                    <a:pt x="9428" y="11516"/>
                    <a:pt x="9368" y="11397"/>
                    <a:pt x="9249" y="11397"/>
                  </a:cubicBezTo>
                  <a:close/>
                  <a:moveTo>
                    <a:pt x="9249" y="9308"/>
                  </a:moveTo>
                  <a:cubicBezTo>
                    <a:pt x="7996" y="9308"/>
                    <a:pt x="7996" y="9308"/>
                    <a:pt x="7996" y="9308"/>
                  </a:cubicBezTo>
                  <a:cubicBezTo>
                    <a:pt x="7876" y="9308"/>
                    <a:pt x="7817" y="9368"/>
                    <a:pt x="7817" y="9487"/>
                  </a:cubicBezTo>
                  <a:cubicBezTo>
                    <a:pt x="7817" y="10740"/>
                    <a:pt x="7817" y="10740"/>
                    <a:pt x="7817" y="10740"/>
                  </a:cubicBezTo>
                  <a:cubicBezTo>
                    <a:pt x="7817" y="10800"/>
                    <a:pt x="7876" y="10919"/>
                    <a:pt x="7996" y="10919"/>
                  </a:cubicBezTo>
                  <a:cubicBezTo>
                    <a:pt x="9249" y="10919"/>
                    <a:pt x="9249" y="10919"/>
                    <a:pt x="9249" y="10919"/>
                  </a:cubicBezTo>
                  <a:cubicBezTo>
                    <a:pt x="9368" y="10919"/>
                    <a:pt x="9428" y="10800"/>
                    <a:pt x="9428" y="10740"/>
                  </a:cubicBezTo>
                  <a:cubicBezTo>
                    <a:pt x="9428" y="9487"/>
                    <a:pt x="9428" y="9487"/>
                    <a:pt x="9428" y="9487"/>
                  </a:cubicBezTo>
                  <a:cubicBezTo>
                    <a:pt x="9428" y="9368"/>
                    <a:pt x="9368" y="9308"/>
                    <a:pt x="9249" y="9308"/>
                  </a:cubicBezTo>
                  <a:close/>
                  <a:moveTo>
                    <a:pt x="11337" y="7160"/>
                  </a:moveTo>
                  <a:cubicBezTo>
                    <a:pt x="10084" y="7160"/>
                    <a:pt x="10084" y="7160"/>
                    <a:pt x="10084" y="7160"/>
                  </a:cubicBezTo>
                  <a:cubicBezTo>
                    <a:pt x="10024" y="7160"/>
                    <a:pt x="9905" y="7220"/>
                    <a:pt x="9905" y="7339"/>
                  </a:cubicBezTo>
                  <a:cubicBezTo>
                    <a:pt x="9905" y="8592"/>
                    <a:pt x="9905" y="8592"/>
                    <a:pt x="9905" y="8592"/>
                  </a:cubicBezTo>
                  <a:cubicBezTo>
                    <a:pt x="9905" y="8712"/>
                    <a:pt x="10024" y="8771"/>
                    <a:pt x="10084" y="8771"/>
                  </a:cubicBezTo>
                  <a:cubicBezTo>
                    <a:pt x="11337" y="8771"/>
                    <a:pt x="11337" y="8771"/>
                    <a:pt x="11337" y="8771"/>
                  </a:cubicBezTo>
                  <a:cubicBezTo>
                    <a:pt x="11456" y="8771"/>
                    <a:pt x="11516" y="8712"/>
                    <a:pt x="11516" y="8592"/>
                  </a:cubicBezTo>
                  <a:cubicBezTo>
                    <a:pt x="11516" y="7339"/>
                    <a:pt x="11516" y="7339"/>
                    <a:pt x="11516" y="7339"/>
                  </a:cubicBezTo>
                  <a:cubicBezTo>
                    <a:pt x="11516" y="7220"/>
                    <a:pt x="11456" y="7160"/>
                    <a:pt x="11337" y="7160"/>
                  </a:cubicBezTo>
                  <a:close/>
                  <a:moveTo>
                    <a:pt x="10800" y="0"/>
                  </a:moveTo>
                  <a:cubicBezTo>
                    <a:pt x="4833" y="0"/>
                    <a:pt x="0" y="4833"/>
                    <a:pt x="0" y="10800"/>
                  </a:cubicBezTo>
                  <a:cubicBezTo>
                    <a:pt x="0" y="16767"/>
                    <a:pt x="4833" y="21600"/>
                    <a:pt x="10800" y="21600"/>
                  </a:cubicBezTo>
                  <a:cubicBezTo>
                    <a:pt x="16767" y="21600"/>
                    <a:pt x="21600" y="16767"/>
                    <a:pt x="21600" y="10800"/>
                  </a:cubicBezTo>
                  <a:cubicBezTo>
                    <a:pt x="21600" y="4833"/>
                    <a:pt x="16767" y="0"/>
                    <a:pt x="10800" y="0"/>
                  </a:cubicBezTo>
                  <a:close/>
                  <a:moveTo>
                    <a:pt x="10800" y="20168"/>
                  </a:moveTo>
                  <a:cubicBezTo>
                    <a:pt x="5609" y="20168"/>
                    <a:pt x="1432" y="15991"/>
                    <a:pt x="1432" y="10800"/>
                  </a:cubicBezTo>
                  <a:cubicBezTo>
                    <a:pt x="1432" y="5669"/>
                    <a:pt x="5609" y="1432"/>
                    <a:pt x="10800" y="1432"/>
                  </a:cubicBezTo>
                  <a:cubicBezTo>
                    <a:pt x="15931" y="1432"/>
                    <a:pt x="20168" y="5669"/>
                    <a:pt x="20168" y="10800"/>
                  </a:cubicBezTo>
                  <a:cubicBezTo>
                    <a:pt x="20168" y="15991"/>
                    <a:pt x="15931" y="20168"/>
                    <a:pt x="10800" y="20168"/>
                  </a:cubicBezTo>
                  <a:close/>
                  <a:moveTo>
                    <a:pt x="13485" y="7160"/>
                  </a:moveTo>
                  <a:cubicBezTo>
                    <a:pt x="12232" y="7160"/>
                    <a:pt x="12232" y="7160"/>
                    <a:pt x="12232" y="7160"/>
                  </a:cubicBezTo>
                  <a:cubicBezTo>
                    <a:pt x="12113" y="7160"/>
                    <a:pt x="12053" y="7220"/>
                    <a:pt x="12053" y="7339"/>
                  </a:cubicBezTo>
                  <a:cubicBezTo>
                    <a:pt x="12053" y="8592"/>
                    <a:pt x="12053" y="8592"/>
                    <a:pt x="12053" y="8592"/>
                  </a:cubicBezTo>
                  <a:cubicBezTo>
                    <a:pt x="12053" y="8712"/>
                    <a:pt x="12113" y="8771"/>
                    <a:pt x="12232" y="8771"/>
                  </a:cubicBezTo>
                  <a:cubicBezTo>
                    <a:pt x="13485" y="8771"/>
                    <a:pt x="13485" y="8771"/>
                    <a:pt x="13485" y="8771"/>
                  </a:cubicBezTo>
                  <a:cubicBezTo>
                    <a:pt x="13545" y="8771"/>
                    <a:pt x="13664" y="8712"/>
                    <a:pt x="13664" y="8592"/>
                  </a:cubicBezTo>
                  <a:cubicBezTo>
                    <a:pt x="13664" y="7339"/>
                    <a:pt x="13664" y="7339"/>
                    <a:pt x="13664" y="7339"/>
                  </a:cubicBezTo>
                  <a:cubicBezTo>
                    <a:pt x="13664" y="7220"/>
                    <a:pt x="13545" y="7160"/>
                    <a:pt x="13485" y="7160"/>
                  </a:cubicBezTo>
                  <a:close/>
                  <a:moveTo>
                    <a:pt x="13485" y="9308"/>
                  </a:moveTo>
                  <a:cubicBezTo>
                    <a:pt x="12232" y="9308"/>
                    <a:pt x="12232" y="9308"/>
                    <a:pt x="12232" y="9308"/>
                  </a:cubicBezTo>
                  <a:cubicBezTo>
                    <a:pt x="12113" y="9308"/>
                    <a:pt x="12053" y="9368"/>
                    <a:pt x="12053" y="9487"/>
                  </a:cubicBezTo>
                  <a:cubicBezTo>
                    <a:pt x="12053" y="10740"/>
                    <a:pt x="12053" y="10740"/>
                    <a:pt x="12053" y="10740"/>
                  </a:cubicBezTo>
                  <a:cubicBezTo>
                    <a:pt x="12053" y="10800"/>
                    <a:pt x="12113" y="10919"/>
                    <a:pt x="12232" y="10919"/>
                  </a:cubicBezTo>
                  <a:cubicBezTo>
                    <a:pt x="13485" y="10919"/>
                    <a:pt x="13485" y="10919"/>
                    <a:pt x="13485" y="10919"/>
                  </a:cubicBezTo>
                  <a:cubicBezTo>
                    <a:pt x="13545" y="10919"/>
                    <a:pt x="13664" y="10800"/>
                    <a:pt x="13664" y="10740"/>
                  </a:cubicBezTo>
                  <a:cubicBezTo>
                    <a:pt x="13664" y="9487"/>
                    <a:pt x="13664" y="9487"/>
                    <a:pt x="13664" y="9487"/>
                  </a:cubicBezTo>
                  <a:cubicBezTo>
                    <a:pt x="13664" y="9368"/>
                    <a:pt x="13545" y="9308"/>
                    <a:pt x="13485" y="9308"/>
                  </a:cubicBezTo>
                  <a:close/>
                  <a:moveTo>
                    <a:pt x="14380" y="5549"/>
                  </a:moveTo>
                  <a:cubicBezTo>
                    <a:pt x="7101" y="5549"/>
                    <a:pt x="7101" y="5549"/>
                    <a:pt x="7101" y="5549"/>
                  </a:cubicBezTo>
                  <a:cubicBezTo>
                    <a:pt x="6743" y="5549"/>
                    <a:pt x="6504" y="5788"/>
                    <a:pt x="6504" y="6146"/>
                  </a:cubicBezTo>
                  <a:cubicBezTo>
                    <a:pt x="6504" y="15514"/>
                    <a:pt x="6504" y="15514"/>
                    <a:pt x="6504" y="15514"/>
                  </a:cubicBezTo>
                  <a:cubicBezTo>
                    <a:pt x="6504" y="15872"/>
                    <a:pt x="6743" y="16170"/>
                    <a:pt x="7101" y="16170"/>
                  </a:cubicBezTo>
                  <a:cubicBezTo>
                    <a:pt x="14380" y="16170"/>
                    <a:pt x="14380" y="16170"/>
                    <a:pt x="14380" y="16170"/>
                  </a:cubicBezTo>
                  <a:cubicBezTo>
                    <a:pt x="14678" y="16170"/>
                    <a:pt x="14977" y="15872"/>
                    <a:pt x="14977" y="15514"/>
                  </a:cubicBezTo>
                  <a:cubicBezTo>
                    <a:pt x="14977" y="6146"/>
                    <a:pt x="14977" y="6146"/>
                    <a:pt x="14977" y="6146"/>
                  </a:cubicBezTo>
                  <a:cubicBezTo>
                    <a:pt x="14977" y="5788"/>
                    <a:pt x="14678" y="5549"/>
                    <a:pt x="14380" y="5549"/>
                  </a:cubicBezTo>
                  <a:close/>
                  <a:moveTo>
                    <a:pt x="12053" y="15394"/>
                  </a:moveTo>
                  <a:cubicBezTo>
                    <a:pt x="9726" y="15394"/>
                    <a:pt x="9726" y="15394"/>
                    <a:pt x="9726" y="15394"/>
                  </a:cubicBezTo>
                  <a:cubicBezTo>
                    <a:pt x="9487" y="15394"/>
                    <a:pt x="9308" y="15215"/>
                    <a:pt x="9308" y="15036"/>
                  </a:cubicBezTo>
                  <a:cubicBezTo>
                    <a:pt x="9308" y="14798"/>
                    <a:pt x="9487" y="14619"/>
                    <a:pt x="9726" y="14619"/>
                  </a:cubicBezTo>
                  <a:cubicBezTo>
                    <a:pt x="12053" y="14619"/>
                    <a:pt x="12053" y="14619"/>
                    <a:pt x="12053" y="14619"/>
                  </a:cubicBezTo>
                  <a:cubicBezTo>
                    <a:pt x="12292" y="14619"/>
                    <a:pt x="12471" y="14798"/>
                    <a:pt x="12471" y="15036"/>
                  </a:cubicBezTo>
                  <a:cubicBezTo>
                    <a:pt x="12471" y="15215"/>
                    <a:pt x="12292" y="15394"/>
                    <a:pt x="12053" y="15394"/>
                  </a:cubicBezTo>
                  <a:close/>
                  <a:moveTo>
                    <a:pt x="14440" y="13903"/>
                  </a:moveTo>
                  <a:cubicBezTo>
                    <a:pt x="7041" y="13903"/>
                    <a:pt x="7041" y="13903"/>
                    <a:pt x="7041" y="13903"/>
                  </a:cubicBezTo>
                  <a:cubicBezTo>
                    <a:pt x="7041" y="6683"/>
                    <a:pt x="7041" y="6683"/>
                    <a:pt x="7041" y="6683"/>
                  </a:cubicBezTo>
                  <a:cubicBezTo>
                    <a:pt x="7041" y="6325"/>
                    <a:pt x="7280" y="6086"/>
                    <a:pt x="7578" y="6086"/>
                  </a:cubicBezTo>
                  <a:cubicBezTo>
                    <a:pt x="13903" y="6086"/>
                    <a:pt x="13903" y="6086"/>
                    <a:pt x="13903" y="6086"/>
                  </a:cubicBezTo>
                  <a:cubicBezTo>
                    <a:pt x="14201" y="6086"/>
                    <a:pt x="14440" y="6325"/>
                    <a:pt x="14440" y="6683"/>
                  </a:cubicBezTo>
                  <a:lnTo>
                    <a:pt x="14440" y="13903"/>
                  </a:lnTo>
                  <a:close/>
                  <a:moveTo>
                    <a:pt x="14440" y="13903"/>
                  </a:moveTo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80" name="Group 79"/>
          <p:cNvGrpSpPr>
            <a:grpSpLocks noChangeAspect="1"/>
          </p:cNvGrpSpPr>
          <p:nvPr/>
        </p:nvGrpSpPr>
        <p:grpSpPr>
          <a:xfrm>
            <a:off x="444237" y="2773237"/>
            <a:ext cx="499066" cy="504533"/>
            <a:chOff x="1703056" y="3953005"/>
            <a:chExt cx="597021" cy="603504"/>
          </a:xfrm>
          <a:effectLst>
            <a:glow rad="101600">
              <a:srgbClr val="6E3548">
                <a:satMod val="175000"/>
                <a:alpha val="40000"/>
              </a:srgbClr>
            </a:glow>
          </a:effectLst>
        </p:grpSpPr>
        <p:sp>
          <p:nvSpPr>
            <p:cNvPr id="81" name="Oval 263"/>
            <p:cNvSpPr>
              <a:spLocks/>
            </p:cNvSpPr>
            <p:nvPr/>
          </p:nvSpPr>
          <p:spPr bwMode="auto">
            <a:xfrm>
              <a:off x="1728315" y="3980438"/>
              <a:ext cx="546502" cy="548639"/>
            </a:xfrm>
            <a:prstGeom prst="ellipse">
              <a:avLst/>
            </a:prstGeom>
            <a:gradFill rotWithShape="0">
              <a:gsLst>
                <a:gs pos="0">
                  <a:srgbClr val="5C6A76"/>
                </a:gs>
                <a:gs pos="100000">
                  <a:srgbClr val="121517"/>
                </a:gs>
              </a:gsLst>
              <a:lin ang="5400000" scaled="1"/>
            </a:gradFill>
            <a:ln w="25400" cap="flat">
              <a:noFill/>
              <a:round/>
              <a:headEnd type="none" w="med" len="med"/>
              <a:tailEnd type="none" w="med" len="med"/>
            </a:ln>
            <a:effectLst>
              <a:outerShdw blurRad="241300" algn="ctr" rotWithShape="0">
                <a:sysClr val="windowText" lastClr="000000">
                  <a:alpha val="73000"/>
                </a:sysClr>
              </a:outerShdw>
            </a:effectLst>
          </p:spPr>
          <p:txBody>
            <a:bodyPr lIns="0" tIns="0" rIns="0" bIns="0"/>
            <a:lstStyle/>
            <a:p>
              <a:pPr marL="0" marR="0" lvl="0" indent="0" defTabSz="914400" eaLnBrk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</a:endParaRPr>
            </a:p>
          </p:txBody>
        </p:sp>
        <p:sp>
          <p:nvSpPr>
            <p:cNvPr id="82" name="AutoShape 10"/>
            <p:cNvSpPr>
              <a:spLocks noChangeAspect="1"/>
            </p:cNvSpPr>
            <p:nvPr/>
          </p:nvSpPr>
          <p:spPr bwMode="auto">
            <a:xfrm>
              <a:off x="1703056" y="3953005"/>
              <a:ext cx="597021" cy="603504"/>
            </a:xfrm>
            <a:custGeom>
              <a:avLst/>
              <a:gdLst>
                <a:gd name="T0" fmla="*/ 131969189 w 21600"/>
                <a:gd name="T1" fmla="*/ 131805141 h 21600"/>
                <a:gd name="T2" fmla="*/ 0 60000 65536"/>
                <a:gd name="T3" fmla="*/ 0 w 21600"/>
                <a:gd name="T4" fmla="*/ 0 h 21600"/>
                <a:gd name="T5" fmla="*/ 21600 w 21600"/>
                <a:gd name="T6" fmla="*/ 21600 h 21600"/>
              </a:gdLst>
              <a:ahLst/>
              <a:cxnLst>
                <a:cxn ang="T2">
                  <a:pos x="T0" y="T1"/>
                </a:cxn>
              </a:cxnLst>
              <a:rect l="T3" t="T4" r="T5" b="T6"/>
              <a:pathLst>
                <a:path w="21600" h="21600">
                  <a:moveTo>
                    <a:pt x="13425" y="10442"/>
                  </a:moveTo>
                  <a:cubicBezTo>
                    <a:pt x="13425" y="10442"/>
                    <a:pt x="13425" y="10442"/>
                    <a:pt x="13425" y="10442"/>
                  </a:cubicBezTo>
                  <a:cubicBezTo>
                    <a:pt x="13425" y="9547"/>
                    <a:pt x="12292" y="8771"/>
                    <a:pt x="10860" y="8771"/>
                  </a:cubicBezTo>
                  <a:cubicBezTo>
                    <a:pt x="9368" y="8771"/>
                    <a:pt x="8234" y="9547"/>
                    <a:pt x="8234" y="10442"/>
                  </a:cubicBezTo>
                  <a:cubicBezTo>
                    <a:pt x="8234" y="10442"/>
                    <a:pt x="8234" y="10442"/>
                    <a:pt x="8234" y="10442"/>
                  </a:cubicBezTo>
                  <a:cubicBezTo>
                    <a:pt x="8234" y="10442"/>
                    <a:pt x="8234" y="10442"/>
                    <a:pt x="8234" y="10442"/>
                  </a:cubicBezTo>
                  <a:cubicBezTo>
                    <a:pt x="8234" y="10442"/>
                    <a:pt x="8175" y="14261"/>
                    <a:pt x="9249" y="17125"/>
                  </a:cubicBezTo>
                  <a:cubicBezTo>
                    <a:pt x="9249" y="17125"/>
                    <a:pt x="9249" y="17125"/>
                    <a:pt x="9249" y="17125"/>
                  </a:cubicBezTo>
                  <a:cubicBezTo>
                    <a:pt x="9308" y="17483"/>
                    <a:pt x="10024" y="17722"/>
                    <a:pt x="10860" y="17722"/>
                  </a:cubicBezTo>
                  <a:cubicBezTo>
                    <a:pt x="11695" y="17722"/>
                    <a:pt x="12351" y="17483"/>
                    <a:pt x="12411" y="17125"/>
                  </a:cubicBezTo>
                  <a:cubicBezTo>
                    <a:pt x="12411" y="17125"/>
                    <a:pt x="12411" y="17125"/>
                    <a:pt x="12411" y="17125"/>
                  </a:cubicBezTo>
                  <a:cubicBezTo>
                    <a:pt x="13485" y="14261"/>
                    <a:pt x="13425" y="10442"/>
                    <a:pt x="13425" y="10442"/>
                  </a:cubicBezTo>
                  <a:close/>
                  <a:moveTo>
                    <a:pt x="10800" y="0"/>
                  </a:moveTo>
                  <a:cubicBezTo>
                    <a:pt x="4833" y="0"/>
                    <a:pt x="0" y="4833"/>
                    <a:pt x="0" y="10800"/>
                  </a:cubicBezTo>
                  <a:cubicBezTo>
                    <a:pt x="0" y="16767"/>
                    <a:pt x="4833" y="21600"/>
                    <a:pt x="10800" y="21600"/>
                  </a:cubicBezTo>
                  <a:cubicBezTo>
                    <a:pt x="16767" y="21600"/>
                    <a:pt x="21600" y="16767"/>
                    <a:pt x="21600" y="10800"/>
                  </a:cubicBezTo>
                  <a:cubicBezTo>
                    <a:pt x="21600" y="4833"/>
                    <a:pt x="16767" y="0"/>
                    <a:pt x="10800" y="0"/>
                  </a:cubicBezTo>
                  <a:close/>
                  <a:moveTo>
                    <a:pt x="10800" y="20168"/>
                  </a:moveTo>
                  <a:cubicBezTo>
                    <a:pt x="5669" y="20168"/>
                    <a:pt x="1432" y="15991"/>
                    <a:pt x="1432" y="10800"/>
                  </a:cubicBezTo>
                  <a:cubicBezTo>
                    <a:pt x="1432" y="5669"/>
                    <a:pt x="5669" y="1432"/>
                    <a:pt x="10800" y="1432"/>
                  </a:cubicBezTo>
                  <a:cubicBezTo>
                    <a:pt x="15991" y="1432"/>
                    <a:pt x="20168" y="5669"/>
                    <a:pt x="20168" y="10800"/>
                  </a:cubicBezTo>
                  <a:cubicBezTo>
                    <a:pt x="20168" y="15991"/>
                    <a:pt x="15991" y="20168"/>
                    <a:pt x="10800" y="20168"/>
                  </a:cubicBezTo>
                  <a:close/>
                  <a:moveTo>
                    <a:pt x="10919" y="8115"/>
                  </a:moveTo>
                  <a:cubicBezTo>
                    <a:pt x="12053" y="8115"/>
                    <a:pt x="12948" y="7220"/>
                    <a:pt x="12948" y="6086"/>
                  </a:cubicBezTo>
                  <a:cubicBezTo>
                    <a:pt x="12948" y="5012"/>
                    <a:pt x="12053" y="4117"/>
                    <a:pt x="10919" y="4117"/>
                  </a:cubicBezTo>
                  <a:cubicBezTo>
                    <a:pt x="9786" y="4117"/>
                    <a:pt x="8891" y="5012"/>
                    <a:pt x="8891" y="6086"/>
                  </a:cubicBezTo>
                  <a:cubicBezTo>
                    <a:pt x="8891" y="7220"/>
                    <a:pt x="9786" y="8115"/>
                    <a:pt x="10919" y="8115"/>
                  </a:cubicBezTo>
                  <a:close/>
                  <a:moveTo>
                    <a:pt x="10919" y="8115"/>
                  </a:moveTo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83" name="Group 82"/>
          <p:cNvGrpSpPr>
            <a:grpSpLocks noChangeAspect="1"/>
          </p:cNvGrpSpPr>
          <p:nvPr/>
        </p:nvGrpSpPr>
        <p:grpSpPr>
          <a:xfrm>
            <a:off x="449903" y="3992437"/>
            <a:ext cx="496896" cy="495930"/>
            <a:chOff x="3657313" y="4557341"/>
            <a:chExt cx="604738" cy="603504"/>
          </a:xfrm>
          <a:effectLst>
            <a:glow rad="101600">
              <a:srgbClr val="E44132">
                <a:satMod val="175000"/>
                <a:alpha val="40000"/>
              </a:srgbClr>
            </a:glow>
          </a:effectLst>
        </p:grpSpPr>
        <p:sp>
          <p:nvSpPr>
            <p:cNvPr id="84" name="Oval 263"/>
            <p:cNvSpPr>
              <a:spLocks/>
            </p:cNvSpPr>
            <p:nvPr/>
          </p:nvSpPr>
          <p:spPr bwMode="auto">
            <a:xfrm>
              <a:off x="3686431" y="4584774"/>
              <a:ext cx="546502" cy="548639"/>
            </a:xfrm>
            <a:prstGeom prst="ellipse">
              <a:avLst/>
            </a:prstGeom>
            <a:gradFill rotWithShape="0">
              <a:gsLst>
                <a:gs pos="0">
                  <a:srgbClr val="5C6A76"/>
                </a:gs>
                <a:gs pos="100000">
                  <a:srgbClr val="121517"/>
                </a:gs>
              </a:gsLst>
              <a:lin ang="5400000" scaled="1"/>
            </a:gradFill>
            <a:ln w="25400" cap="flat">
              <a:noFill/>
              <a:round/>
              <a:headEnd type="none" w="med" len="med"/>
              <a:tailEnd type="none" w="med" len="med"/>
            </a:ln>
            <a:effectLst>
              <a:outerShdw blurRad="241300" algn="ctr" rotWithShape="0">
                <a:sysClr val="windowText" lastClr="000000">
                  <a:alpha val="73000"/>
                </a:sysClr>
              </a:outerShdw>
            </a:effectLst>
          </p:spPr>
          <p:txBody>
            <a:bodyPr lIns="0" tIns="0" rIns="0" bIns="0"/>
            <a:lstStyle/>
            <a:p>
              <a:pPr marL="0" marR="0" lvl="0" indent="0" defTabSz="914400" eaLnBrk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</a:endParaRPr>
            </a:p>
          </p:txBody>
        </p:sp>
        <p:sp>
          <p:nvSpPr>
            <p:cNvPr id="85" name="AutoShape 26"/>
            <p:cNvSpPr>
              <a:spLocks noChangeAspect="1"/>
            </p:cNvSpPr>
            <p:nvPr/>
          </p:nvSpPr>
          <p:spPr bwMode="auto">
            <a:xfrm>
              <a:off x="3657313" y="4557341"/>
              <a:ext cx="604738" cy="603504"/>
            </a:xfrm>
            <a:custGeom>
              <a:avLst/>
              <a:gdLst>
                <a:gd name="T0" fmla="*/ 131792343 w 21600"/>
                <a:gd name="T1" fmla="*/ 131132972 h 21600"/>
                <a:gd name="T2" fmla="*/ 0 60000 65536"/>
                <a:gd name="T3" fmla="*/ 0 w 21600"/>
                <a:gd name="T4" fmla="*/ 0 h 21600"/>
                <a:gd name="T5" fmla="*/ 21600 w 21600"/>
                <a:gd name="T6" fmla="*/ 21600 h 21600"/>
              </a:gdLst>
              <a:ahLst/>
              <a:cxnLst>
                <a:cxn ang="T2">
                  <a:pos x="T0" y="T1"/>
                </a:cxn>
              </a:cxnLst>
              <a:rect l="T3" t="T4" r="T5" b="T6"/>
              <a:pathLst>
                <a:path w="21600" h="21600">
                  <a:moveTo>
                    <a:pt x="9249" y="7160"/>
                  </a:moveTo>
                  <a:cubicBezTo>
                    <a:pt x="7996" y="7160"/>
                    <a:pt x="7996" y="7160"/>
                    <a:pt x="7996" y="7160"/>
                  </a:cubicBezTo>
                  <a:cubicBezTo>
                    <a:pt x="7876" y="7160"/>
                    <a:pt x="7817" y="7220"/>
                    <a:pt x="7817" y="7339"/>
                  </a:cubicBezTo>
                  <a:cubicBezTo>
                    <a:pt x="7817" y="8592"/>
                    <a:pt x="7817" y="8592"/>
                    <a:pt x="7817" y="8592"/>
                  </a:cubicBezTo>
                  <a:cubicBezTo>
                    <a:pt x="7817" y="8712"/>
                    <a:pt x="7876" y="8771"/>
                    <a:pt x="7996" y="8771"/>
                  </a:cubicBezTo>
                  <a:cubicBezTo>
                    <a:pt x="9249" y="8771"/>
                    <a:pt x="9249" y="8771"/>
                    <a:pt x="9249" y="8771"/>
                  </a:cubicBezTo>
                  <a:cubicBezTo>
                    <a:pt x="9368" y="8771"/>
                    <a:pt x="9428" y="8712"/>
                    <a:pt x="9428" y="8592"/>
                  </a:cubicBezTo>
                  <a:cubicBezTo>
                    <a:pt x="9428" y="7339"/>
                    <a:pt x="9428" y="7339"/>
                    <a:pt x="9428" y="7339"/>
                  </a:cubicBezTo>
                  <a:cubicBezTo>
                    <a:pt x="9428" y="7220"/>
                    <a:pt x="9368" y="7160"/>
                    <a:pt x="9249" y="7160"/>
                  </a:cubicBezTo>
                  <a:close/>
                  <a:moveTo>
                    <a:pt x="11337" y="9308"/>
                  </a:moveTo>
                  <a:cubicBezTo>
                    <a:pt x="10084" y="9308"/>
                    <a:pt x="10084" y="9308"/>
                    <a:pt x="10084" y="9308"/>
                  </a:cubicBezTo>
                  <a:cubicBezTo>
                    <a:pt x="10024" y="9308"/>
                    <a:pt x="9905" y="9368"/>
                    <a:pt x="9905" y="9487"/>
                  </a:cubicBezTo>
                  <a:cubicBezTo>
                    <a:pt x="9905" y="10740"/>
                    <a:pt x="9905" y="10740"/>
                    <a:pt x="9905" y="10740"/>
                  </a:cubicBezTo>
                  <a:cubicBezTo>
                    <a:pt x="9905" y="10800"/>
                    <a:pt x="10024" y="10919"/>
                    <a:pt x="10084" y="10919"/>
                  </a:cubicBezTo>
                  <a:cubicBezTo>
                    <a:pt x="11337" y="10919"/>
                    <a:pt x="11337" y="10919"/>
                    <a:pt x="11337" y="10919"/>
                  </a:cubicBezTo>
                  <a:cubicBezTo>
                    <a:pt x="11456" y="10919"/>
                    <a:pt x="11516" y="10800"/>
                    <a:pt x="11516" y="10740"/>
                  </a:cubicBezTo>
                  <a:cubicBezTo>
                    <a:pt x="11516" y="9487"/>
                    <a:pt x="11516" y="9487"/>
                    <a:pt x="11516" y="9487"/>
                  </a:cubicBezTo>
                  <a:cubicBezTo>
                    <a:pt x="11516" y="9368"/>
                    <a:pt x="11456" y="9308"/>
                    <a:pt x="11337" y="9308"/>
                  </a:cubicBezTo>
                  <a:close/>
                  <a:moveTo>
                    <a:pt x="11337" y="11397"/>
                  </a:moveTo>
                  <a:cubicBezTo>
                    <a:pt x="10084" y="11397"/>
                    <a:pt x="10084" y="11397"/>
                    <a:pt x="10084" y="11397"/>
                  </a:cubicBezTo>
                  <a:cubicBezTo>
                    <a:pt x="10024" y="11397"/>
                    <a:pt x="9905" y="11516"/>
                    <a:pt x="9905" y="11576"/>
                  </a:cubicBezTo>
                  <a:cubicBezTo>
                    <a:pt x="9905" y="12888"/>
                    <a:pt x="9905" y="12888"/>
                    <a:pt x="9905" y="12888"/>
                  </a:cubicBezTo>
                  <a:cubicBezTo>
                    <a:pt x="9905" y="12948"/>
                    <a:pt x="10024" y="13008"/>
                    <a:pt x="10084" y="13008"/>
                  </a:cubicBezTo>
                  <a:cubicBezTo>
                    <a:pt x="11337" y="13008"/>
                    <a:pt x="11337" y="13008"/>
                    <a:pt x="11337" y="13008"/>
                  </a:cubicBezTo>
                  <a:cubicBezTo>
                    <a:pt x="11456" y="13008"/>
                    <a:pt x="11516" y="12948"/>
                    <a:pt x="11516" y="12888"/>
                  </a:cubicBezTo>
                  <a:cubicBezTo>
                    <a:pt x="11516" y="11576"/>
                    <a:pt x="11516" y="11576"/>
                    <a:pt x="11516" y="11576"/>
                  </a:cubicBezTo>
                  <a:cubicBezTo>
                    <a:pt x="11516" y="11516"/>
                    <a:pt x="11456" y="11397"/>
                    <a:pt x="11337" y="11397"/>
                  </a:cubicBezTo>
                  <a:close/>
                  <a:moveTo>
                    <a:pt x="9249" y="11397"/>
                  </a:moveTo>
                  <a:cubicBezTo>
                    <a:pt x="7996" y="11397"/>
                    <a:pt x="7996" y="11397"/>
                    <a:pt x="7996" y="11397"/>
                  </a:cubicBezTo>
                  <a:cubicBezTo>
                    <a:pt x="7876" y="11397"/>
                    <a:pt x="7817" y="11516"/>
                    <a:pt x="7817" y="11576"/>
                  </a:cubicBezTo>
                  <a:cubicBezTo>
                    <a:pt x="7817" y="12888"/>
                    <a:pt x="7817" y="12888"/>
                    <a:pt x="7817" y="12888"/>
                  </a:cubicBezTo>
                  <a:cubicBezTo>
                    <a:pt x="7817" y="12948"/>
                    <a:pt x="7876" y="13008"/>
                    <a:pt x="7996" y="13008"/>
                  </a:cubicBezTo>
                  <a:cubicBezTo>
                    <a:pt x="9249" y="13008"/>
                    <a:pt x="9249" y="13008"/>
                    <a:pt x="9249" y="13008"/>
                  </a:cubicBezTo>
                  <a:cubicBezTo>
                    <a:pt x="9368" y="13008"/>
                    <a:pt x="9428" y="12948"/>
                    <a:pt x="9428" y="12888"/>
                  </a:cubicBezTo>
                  <a:cubicBezTo>
                    <a:pt x="9428" y="11576"/>
                    <a:pt x="9428" y="11576"/>
                    <a:pt x="9428" y="11576"/>
                  </a:cubicBezTo>
                  <a:cubicBezTo>
                    <a:pt x="9428" y="11516"/>
                    <a:pt x="9368" y="11397"/>
                    <a:pt x="9249" y="11397"/>
                  </a:cubicBezTo>
                  <a:close/>
                  <a:moveTo>
                    <a:pt x="9249" y="9308"/>
                  </a:moveTo>
                  <a:cubicBezTo>
                    <a:pt x="7996" y="9308"/>
                    <a:pt x="7996" y="9308"/>
                    <a:pt x="7996" y="9308"/>
                  </a:cubicBezTo>
                  <a:cubicBezTo>
                    <a:pt x="7876" y="9308"/>
                    <a:pt x="7817" y="9368"/>
                    <a:pt x="7817" y="9487"/>
                  </a:cubicBezTo>
                  <a:cubicBezTo>
                    <a:pt x="7817" y="10740"/>
                    <a:pt x="7817" y="10740"/>
                    <a:pt x="7817" y="10740"/>
                  </a:cubicBezTo>
                  <a:cubicBezTo>
                    <a:pt x="7817" y="10800"/>
                    <a:pt x="7876" y="10919"/>
                    <a:pt x="7996" y="10919"/>
                  </a:cubicBezTo>
                  <a:cubicBezTo>
                    <a:pt x="9249" y="10919"/>
                    <a:pt x="9249" y="10919"/>
                    <a:pt x="9249" y="10919"/>
                  </a:cubicBezTo>
                  <a:cubicBezTo>
                    <a:pt x="9368" y="10919"/>
                    <a:pt x="9428" y="10800"/>
                    <a:pt x="9428" y="10740"/>
                  </a:cubicBezTo>
                  <a:cubicBezTo>
                    <a:pt x="9428" y="9487"/>
                    <a:pt x="9428" y="9487"/>
                    <a:pt x="9428" y="9487"/>
                  </a:cubicBezTo>
                  <a:cubicBezTo>
                    <a:pt x="9428" y="9368"/>
                    <a:pt x="9368" y="9308"/>
                    <a:pt x="9249" y="9308"/>
                  </a:cubicBezTo>
                  <a:close/>
                  <a:moveTo>
                    <a:pt x="11337" y="7160"/>
                  </a:moveTo>
                  <a:cubicBezTo>
                    <a:pt x="10084" y="7160"/>
                    <a:pt x="10084" y="7160"/>
                    <a:pt x="10084" y="7160"/>
                  </a:cubicBezTo>
                  <a:cubicBezTo>
                    <a:pt x="10024" y="7160"/>
                    <a:pt x="9905" y="7220"/>
                    <a:pt x="9905" y="7339"/>
                  </a:cubicBezTo>
                  <a:cubicBezTo>
                    <a:pt x="9905" y="8592"/>
                    <a:pt x="9905" y="8592"/>
                    <a:pt x="9905" y="8592"/>
                  </a:cubicBezTo>
                  <a:cubicBezTo>
                    <a:pt x="9905" y="8712"/>
                    <a:pt x="10024" y="8771"/>
                    <a:pt x="10084" y="8771"/>
                  </a:cubicBezTo>
                  <a:cubicBezTo>
                    <a:pt x="11337" y="8771"/>
                    <a:pt x="11337" y="8771"/>
                    <a:pt x="11337" y="8771"/>
                  </a:cubicBezTo>
                  <a:cubicBezTo>
                    <a:pt x="11456" y="8771"/>
                    <a:pt x="11516" y="8712"/>
                    <a:pt x="11516" y="8592"/>
                  </a:cubicBezTo>
                  <a:cubicBezTo>
                    <a:pt x="11516" y="7339"/>
                    <a:pt x="11516" y="7339"/>
                    <a:pt x="11516" y="7339"/>
                  </a:cubicBezTo>
                  <a:cubicBezTo>
                    <a:pt x="11516" y="7220"/>
                    <a:pt x="11456" y="7160"/>
                    <a:pt x="11337" y="7160"/>
                  </a:cubicBezTo>
                  <a:close/>
                  <a:moveTo>
                    <a:pt x="10800" y="0"/>
                  </a:moveTo>
                  <a:cubicBezTo>
                    <a:pt x="4833" y="0"/>
                    <a:pt x="0" y="4833"/>
                    <a:pt x="0" y="10800"/>
                  </a:cubicBezTo>
                  <a:cubicBezTo>
                    <a:pt x="0" y="16767"/>
                    <a:pt x="4833" y="21600"/>
                    <a:pt x="10800" y="21600"/>
                  </a:cubicBezTo>
                  <a:cubicBezTo>
                    <a:pt x="16767" y="21600"/>
                    <a:pt x="21600" y="16767"/>
                    <a:pt x="21600" y="10800"/>
                  </a:cubicBezTo>
                  <a:cubicBezTo>
                    <a:pt x="21600" y="4833"/>
                    <a:pt x="16767" y="0"/>
                    <a:pt x="10800" y="0"/>
                  </a:cubicBezTo>
                  <a:close/>
                  <a:moveTo>
                    <a:pt x="10800" y="20168"/>
                  </a:moveTo>
                  <a:cubicBezTo>
                    <a:pt x="5609" y="20168"/>
                    <a:pt x="1432" y="15991"/>
                    <a:pt x="1432" y="10800"/>
                  </a:cubicBezTo>
                  <a:cubicBezTo>
                    <a:pt x="1432" y="5669"/>
                    <a:pt x="5609" y="1432"/>
                    <a:pt x="10800" y="1432"/>
                  </a:cubicBezTo>
                  <a:cubicBezTo>
                    <a:pt x="15931" y="1432"/>
                    <a:pt x="20168" y="5669"/>
                    <a:pt x="20168" y="10800"/>
                  </a:cubicBezTo>
                  <a:cubicBezTo>
                    <a:pt x="20168" y="15991"/>
                    <a:pt x="15931" y="20168"/>
                    <a:pt x="10800" y="20168"/>
                  </a:cubicBezTo>
                  <a:close/>
                  <a:moveTo>
                    <a:pt x="13485" y="7160"/>
                  </a:moveTo>
                  <a:cubicBezTo>
                    <a:pt x="12232" y="7160"/>
                    <a:pt x="12232" y="7160"/>
                    <a:pt x="12232" y="7160"/>
                  </a:cubicBezTo>
                  <a:cubicBezTo>
                    <a:pt x="12113" y="7160"/>
                    <a:pt x="12053" y="7220"/>
                    <a:pt x="12053" y="7339"/>
                  </a:cubicBezTo>
                  <a:cubicBezTo>
                    <a:pt x="12053" y="8592"/>
                    <a:pt x="12053" y="8592"/>
                    <a:pt x="12053" y="8592"/>
                  </a:cubicBezTo>
                  <a:cubicBezTo>
                    <a:pt x="12053" y="8712"/>
                    <a:pt x="12113" y="8771"/>
                    <a:pt x="12232" y="8771"/>
                  </a:cubicBezTo>
                  <a:cubicBezTo>
                    <a:pt x="13485" y="8771"/>
                    <a:pt x="13485" y="8771"/>
                    <a:pt x="13485" y="8771"/>
                  </a:cubicBezTo>
                  <a:cubicBezTo>
                    <a:pt x="13545" y="8771"/>
                    <a:pt x="13664" y="8712"/>
                    <a:pt x="13664" y="8592"/>
                  </a:cubicBezTo>
                  <a:cubicBezTo>
                    <a:pt x="13664" y="7339"/>
                    <a:pt x="13664" y="7339"/>
                    <a:pt x="13664" y="7339"/>
                  </a:cubicBezTo>
                  <a:cubicBezTo>
                    <a:pt x="13664" y="7220"/>
                    <a:pt x="13545" y="7160"/>
                    <a:pt x="13485" y="7160"/>
                  </a:cubicBezTo>
                  <a:close/>
                  <a:moveTo>
                    <a:pt x="13485" y="9308"/>
                  </a:moveTo>
                  <a:cubicBezTo>
                    <a:pt x="12232" y="9308"/>
                    <a:pt x="12232" y="9308"/>
                    <a:pt x="12232" y="9308"/>
                  </a:cubicBezTo>
                  <a:cubicBezTo>
                    <a:pt x="12113" y="9308"/>
                    <a:pt x="12053" y="9368"/>
                    <a:pt x="12053" y="9487"/>
                  </a:cubicBezTo>
                  <a:cubicBezTo>
                    <a:pt x="12053" y="10740"/>
                    <a:pt x="12053" y="10740"/>
                    <a:pt x="12053" y="10740"/>
                  </a:cubicBezTo>
                  <a:cubicBezTo>
                    <a:pt x="12053" y="10800"/>
                    <a:pt x="12113" y="10919"/>
                    <a:pt x="12232" y="10919"/>
                  </a:cubicBezTo>
                  <a:cubicBezTo>
                    <a:pt x="13485" y="10919"/>
                    <a:pt x="13485" y="10919"/>
                    <a:pt x="13485" y="10919"/>
                  </a:cubicBezTo>
                  <a:cubicBezTo>
                    <a:pt x="13545" y="10919"/>
                    <a:pt x="13664" y="10800"/>
                    <a:pt x="13664" y="10740"/>
                  </a:cubicBezTo>
                  <a:cubicBezTo>
                    <a:pt x="13664" y="9487"/>
                    <a:pt x="13664" y="9487"/>
                    <a:pt x="13664" y="9487"/>
                  </a:cubicBezTo>
                  <a:cubicBezTo>
                    <a:pt x="13664" y="9368"/>
                    <a:pt x="13545" y="9308"/>
                    <a:pt x="13485" y="9308"/>
                  </a:cubicBezTo>
                  <a:close/>
                  <a:moveTo>
                    <a:pt x="14380" y="5549"/>
                  </a:moveTo>
                  <a:cubicBezTo>
                    <a:pt x="7101" y="5549"/>
                    <a:pt x="7101" y="5549"/>
                    <a:pt x="7101" y="5549"/>
                  </a:cubicBezTo>
                  <a:cubicBezTo>
                    <a:pt x="6743" y="5549"/>
                    <a:pt x="6504" y="5788"/>
                    <a:pt x="6504" y="6146"/>
                  </a:cubicBezTo>
                  <a:cubicBezTo>
                    <a:pt x="6504" y="15514"/>
                    <a:pt x="6504" y="15514"/>
                    <a:pt x="6504" y="15514"/>
                  </a:cubicBezTo>
                  <a:cubicBezTo>
                    <a:pt x="6504" y="15872"/>
                    <a:pt x="6743" y="16170"/>
                    <a:pt x="7101" y="16170"/>
                  </a:cubicBezTo>
                  <a:cubicBezTo>
                    <a:pt x="14380" y="16170"/>
                    <a:pt x="14380" y="16170"/>
                    <a:pt x="14380" y="16170"/>
                  </a:cubicBezTo>
                  <a:cubicBezTo>
                    <a:pt x="14678" y="16170"/>
                    <a:pt x="14977" y="15872"/>
                    <a:pt x="14977" y="15514"/>
                  </a:cubicBezTo>
                  <a:cubicBezTo>
                    <a:pt x="14977" y="6146"/>
                    <a:pt x="14977" y="6146"/>
                    <a:pt x="14977" y="6146"/>
                  </a:cubicBezTo>
                  <a:cubicBezTo>
                    <a:pt x="14977" y="5788"/>
                    <a:pt x="14678" y="5549"/>
                    <a:pt x="14380" y="5549"/>
                  </a:cubicBezTo>
                  <a:close/>
                  <a:moveTo>
                    <a:pt x="12053" y="15394"/>
                  </a:moveTo>
                  <a:cubicBezTo>
                    <a:pt x="9726" y="15394"/>
                    <a:pt x="9726" y="15394"/>
                    <a:pt x="9726" y="15394"/>
                  </a:cubicBezTo>
                  <a:cubicBezTo>
                    <a:pt x="9487" y="15394"/>
                    <a:pt x="9308" y="15215"/>
                    <a:pt x="9308" y="15036"/>
                  </a:cubicBezTo>
                  <a:cubicBezTo>
                    <a:pt x="9308" y="14798"/>
                    <a:pt x="9487" y="14619"/>
                    <a:pt x="9726" y="14619"/>
                  </a:cubicBezTo>
                  <a:cubicBezTo>
                    <a:pt x="12053" y="14619"/>
                    <a:pt x="12053" y="14619"/>
                    <a:pt x="12053" y="14619"/>
                  </a:cubicBezTo>
                  <a:cubicBezTo>
                    <a:pt x="12292" y="14619"/>
                    <a:pt x="12471" y="14798"/>
                    <a:pt x="12471" y="15036"/>
                  </a:cubicBezTo>
                  <a:cubicBezTo>
                    <a:pt x="12471" y="15215"/>
                    <a:pt x="12292" y="15394"/>
                    <a:pt x="12053" y="15394"/>
                  </a:cubicBezTo>
                  <a:close/>
                  <a:moveTo>
                    <a:pt x="14440" y="13903"/>
                  </a:moveTo>
                  <a:cubicBezTo>
                    <a:pt x="7041" y="13903"/>
                    <a:pt x="7041" y="13903"/>
                    <a:pt x="7041" y="13903"/>
                  </a:cubicBezTo>
                  <a:cubicBezTo>
                    <a:pt x="7041" y="6683"/>
                    <a:pt x="7041" y="6683"/>
                    <a:pt x="7041" y="6683"/>
                  </a:cubicBezTo>
                  <a:cubicBezTo>
                    <a:pt x="7041" y="6325"/>
                    <a:pt x="7280" y="6086"/>
                    <a:pt x="7578" y="6086"/>
                  </a:cubicBezTo>
                  <a:cubicBezTo>
                    <a:pt x="13903" y="6086"/>
                    <a:pt x="13903" y="6086"/>
                    <a:pt x="13903" y="6086"/>
                  </a:cubicBezTo>
                  <a:cubicBezTo>
                    <a:pt x="14201" y="6086"/>
                    <a:pt x="14440" y="6325"/>
                    <a:pt x="14440" y="6683"/>
                  </a:cubicBezTo>
                  <a:lnTo>
                    <a:pt x="14440" y="13903"/>
                  </a:lnTo>
                  <a:close/>
                  <a:moveTo>
                    <a:pt x="14440" y="13903"/>
                  </a:moveTo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86" name="Group 85"/>
          <p:cNvGrpSpPr>
            <a:grpSpLocks noChangeAspect="1"/>
          </p:cNvGrpSpPr>
          <p:nvPr/>
        </p:nvGrpSpPr>
        <p:grpSpPr>
          <a:xfrm>
            <a:off x="446407" y="1554037"/>
            <a:ext cx="496896" cy="495930"/>
            <a:chOff x="3657313" y="4557341"/>
            <a:chExt cx="604738" cy="603504"/>
          </a:xfrm>
          <a:effectLst>
            <a:glow rad="101600">
              <a:srgbClr val="52A6C3">
                <a:satMod val="175000"/>
                <a:alpha val="40000"/>
              </a:srgbClr>
            </a:glow>
          </a:effectLst>
        </p:grpSpPr>
        <p:sp>
          <p:nvSpPr>
            <p:cNvPr id="87" name="Oval 263"/>
            <p:cNvSpPr>
              <a:spLocks/>
            </p:cNvSpPr>
            <p:nvPr/>
          </p:nvSpPr>
          <p:spPr bwMode="auto">
            <a:xfrm>
              <a:off x="3686431" y="4584774"/>
              <a:ext cx="546502" cy="548639"/>
            </a:xfrm>
            <a:prstGeom prst="ellipse">
              <a:avLst/>
            </a:prstGeom>
            <a:gradFill rotWithShape="0">
              <a:gsLst>
                <a:gs pos="0">
                  <a:srgbClr val="5C6A76"/>
                </a:gs>
                <a:gs pos="100000">
                  <a:srgbClr val="121517"/>
                </a:gs>
              </a:gsLst>
              <a:lin ang="5400000" scaled="1"/>
            </a:gradFill>
            <a:ln w="25400" cap="flat">
              <a:noFill/>
              <a:round/>
              <a:headEnd type="none" w="med" len="med"/>
              <a:tailEnd type="none" w="med" len="med"/>
            </a:ln>
            <a:effectLst>
              <a:outerShdw blurRad="241300" algn="ctr" rotWithShape="0">
                <a:sysClr val="windowText" lastClr="000000">
                  <a:alpha val="73000"/>
                </a:sysClr>
              </a:outerShdw>
            </a:effectLst>
          </p:spPr>
          <p:txBody>
            <a:bodyPr lIns="0" tIns="0" rIns="0" bIns="0"/>
            <a:lstStyle/>
            <a:p>
              <a:pPr marL="0" marR="0" lvl="0" indent="0" defTabSz="914400" eaLnBrk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</a:endParaRPr>
            </a:p>
          </p:txBody>
        </p:sp>
        <p:sp>
          <p:nvSpPr>
            <p:cNvPr id="88" name="AutoShape 26"/>
            <p:cNvSpPr>
              <a:spLocks noChangeAspect="1"/>
            </p:cNvSpPr>
            <p:nvPr/>
          </p:nvSpPr>
          <p:spPr bwMode="auto">
            <a:xfrm>
              <a:off x="3657313" y="4557341"/>
              <a:ext cx="604738" cy="603504"/>
            </a:xfrm>
            <a:custGeom>
              <a:avLst/>
              <a:gdLst>
                <a:gd name="T0" fmla="*/ 131792343 w 21600"/>
                <a:gd name="T1" fmla="*/ 131132972 h 21600"/>
                <a:gd name="T2" fmla="*/ 0 60000 65536"/>
                <a:gd name="T3" fmla="*/ 0 w 21600"/>
                <a:gd name="T4" fmla="*/ 0 h 21600"/>
                <a:gd name="T5" fmla="*/ 21600 w 21600"/>
                <a:gd name="T6" fmla="*/ 21600 h 21600"/>
              </a:gdLst>
              <a:ahLst/>
              <a:cxnLst>
                <a:cxn ang="T2">
                  <a:pos x="T0" y="T1"/>
                </a:cxn>
              </a:cxnLst>
              <a:rect l="T3" t="T4" r="T5" b="T6"/>
              <a:pathLst>
                <a:path w="21600" h="21600">
                  <a:moveTo>
                    <a:pt x="9249" y="7160"/>
                  </a:moveTo>
                  <a:cubicBezTo>
                    <a:pt x="7996" y="7160"/>
                    <a:pt x="7996" y="7160"/>
                    <a:pt x="7996" y="7160"/>
                  </a:cubicBezTo>
                  <a:cubicBezTo>
                    <a:pt x="7876" y="7160"/>
                    <a:pt x="7817" y="7220"/>
                    <a:pt x="7817" y="7339"/>
                  </a:cubicBezTo>
                  <a:cubicBezTo>
                    <a:pt x="7817" y="8592"/>
                    <a:pt x="7817" y="8592"/>
                    <a:pt x="7817" y="8592"/>
                  </a:cubicBezTo>
                  <a:cubicBezTo>
                    <a:pt x="7817" y="8712"/>
                    <a:pt x="7876" y="8771"/>
                    <a:pt x="7996" y="8771"/>
                  </a:cubicBezTo>
                  <a:cubicBezTo>
                    <a:pt x="9249" y="8771"/>
                    <a:pt x="9249" y="8771"/>
                    <a:pt x="9249" y="8771"/>
                  </a:cubicBezTo>
                  <a:cubicBezTo>
                    <a:pt x="9368" y="8771"/>
                    <a:pt x="9428" y="8712"/>
                    <a:pt x="9428" y="8592"/>
                  </a:cubicBezTo>
                  <a:cubicBezTo>
                    <a:pt x="9428" y="7339"/>
                    <a:pt x="9428" y="7339"/>
                    <a:pt x="9428" y="7339"/>
                  </a:cubicBezTo>
                  <a:cubicBezTo>
                    <a:pt x="9428" y="7220"/>
                    <a:pt x="9368" y="7160"/>
                    <a:pt x="9249" y="7160"/>
                  </a:cubicBezTo>
                  <a:close/>
                  <a:moveTo>
                    <a:pt x="11337" y="9308"/>
                  </a:moveTo>
                  <a:cubicBezTo>
                    <a:pt x="10084" y="9308"/>
                    <a:pt x="10084" y="9308"/>
                    <a:pt x="10084" y="9308"/>
                  </a:cubicBezTo>
                  <a:cubicBezTo>
                    <a:pt x="10024" y="9308"/>
                    <a:pt x="9905" y="9368"/>
                    <a:pt x="9905" y="9487"/>
                  </a:cubicBezTo>
                  <a:cubicBezTo>
                    <a:pt x="9905" y="10740"/>
                    <a:pt x="9905" y="10740"/>
                    <a:pt x="9905" y="10740"/>
                  </a:cubicBezTo>
                  <a:cubicBezTo>
                    <a:pt x="9905" y="10800"/>
                    <a:pt x="10024" y="10919"/>
                    <a:pt x="10084" y="10919"/>
                  </a:cubicBezTo>
                  <a:cubicBezTo>
                    <a:pt x="11337" y="10919"/>
                    <a:pt x="11337" y="10919"/>
                    <a:pt x="11337" y="10919"/>
                  </a:cubicBezTo>
                  <a:cubicBezTo>
                    <a:pt x="11456" y="10919"/>
                    <a:pt x="11516" y="10800"/>
                    <a:pt x="11516" y="10740"/>
                  </a:cubicBezTo>
                  <a:cubicBezTo>
                    <a:pt x="11516" y="9487"/>
                    <a:pt x="11516" y="9487"/>
                    <a:pt x="11516" y="9487"/>
                  </a:cubicBezTo>
                  <a:cubicBezTo>
                    <a:pt x="11516" y="9368"/>
                    <a:pt x="11456" y="9308"/>
                    <a:pt x="11337" y="9308"/>
                  </a:cubicBezTo>
                  <a:close/>
                  <a:moveTo>
                    <a:pt x="11337" y="11397"/>
                  </a:moveTo>
                  <a:cubicBezTo>
                    <a:pt x="10084" y="11397"/>
                    <a:pt x="10084" y="11397"/>
                    <a:pt x="10084" y="11397"/>
                  </a:cubicBezTo>
                  <a:cubicBezTo>
                    <a:pt x="10024" y="11397"/>
                    <a:pt x="9905" y="11516"/>
                    <a:pt x="9905" y="11576"/>
                  </a:cubicBezTo>
                  <a:cubicBezTo>
                    <a:pt x="9905" y="12888"/>
                    <a:pt x="9905" y="12888"/>
                    <a:pt x="9905" y="12888"/>
                  </a:cubicBezTo>
                  <a:cubicBezTo>
                    <a:pt x="9905" y="12948"/>
                    <a:pt x="10024" y="13008"/>
                    <a:pt x="10084" y="13008"/>
                  </a:cubicBezTo>
                  <a:cubicBezTo>
                    <a:pt x="11337" y="13008"/>
                    <a:pt x="11337" y="13008"/>
                    <a:pt x="11337" y="13008"/>
                  </a:cubicBezTo>
                  <a:cubicBezTo>
                    <a:pt x="11456" y="13008"/>
                    <a:pt x="11516" y="12948"/>
                    <a:pt x="11516" y="12888"/>
                  </a:cubicBezTo>
                  <a:cubicBezTo>
                    <a:pt x="11516" y="11576"/>
                    <a:pt x="11516" y="11576"/>
                    <a:pt x="11516" y="11576"/>
                  </a:cubicBezTo>
                  <a:cubicBezTo>
                    <a:pt x="11516" y="11516"/>
                    <a:pt x="11456" y="11397"/>
                    <a:pt x="11337" y="11397"/>
                  </a:cubicBezTo>
                  <a:close/>
                  <a:moveTo>
                    <a:pt x="9249" y="11397"/>
                  </a:moveTo>
                  <a:cubicBezTo>
                    <a:pt x="7996" y="11397"/>
                    <a:pt x="7996" y="11397"/>
                    <a:pt x="7996" y="11397"/>
                  </a:cubicBezTo>
                  <a:cubicBezTo>
                    <a:pt x="7876" y="11397"/>
                    <a:pt x="7817" y="11516"/>
                    <a:pt x="7817" y="11576"/>
                  </a:cubicBezTo>
                  <a:cubicBezTo>
                    <a:pt x="7817" y="12888"/>
                    <a:pt x="7817" y="12888"/>
                    <a:pt x="7817" y="12888"/>
                  </a:cubicBezTo>
                  <a:cubicBezTo>
                    <a:pt x="7817" y="12948"/>
                    <a:pt x="7876" y="13008"/>
                    <a:pt x="7996" y="13008"/>
                  </a:cubicBezTo>
                  <a:cubicBezTo>
                    <a:pt x="9249" y="13008"/>
                    <a:pt x="9249" y="13008"/>
                    <a:pt x="9249" y="13008"/>
                  </a:cubicBezTo>
                  <a:cubicBezTo>
                    <a:pt x="9368" y="13008"/>
                    <a:pt x="9428" y="12948"/>
                    <a:pt x="9428" y="12888"/>
                  </a:cubicBezTo>
                  <a:cubicBezTo>
                    <a:pt x="9428" y="11576"/>
                    <a:pt x="9428" y="11576"/>
                    <a:pt x="9428" y="11576"/>
                  </a:cubicBezTo>
                  <a:cubicBezTo>
                    <a:pt x="9428" y="11516"/>
                    <a:pt x="9368" y="11397"/>
                    <a:pt x="9249" y="11397"/>
                  </a:cubicBezTo>
                  <a:close/>
                  <a:moveTo>
                    <a:pt x="9249" y="9308"/>
                  </a:moveTo>
                  <a:cubicBezTo>
                    <a:pt x="7996" y="9308"/>
                    <a:pt x="7996" y="9308"/>
                    <a:pt x="7996" y="9308"/>
                  </a:cubicBezTo>
                  <a:cubicBezTo>
                    <a:pt x="7876" y="9308"/>
                    <a:pt x="7817" y="9368"/>
                    <a:pt x="7817" y="9487"/>
                  </a:cubicBezTo>
                  <a:cubicBezTo>
                    <a:pt x="7817" y="10740"/>
                    <a:pt x="7817" y="10740"/>
                    <a:pt x="7817" y="10740"/>
                  </a:cubicBezTo>
                  <a:cubicBezTo>
                    <a:pt x="7817" y="10800"/>
                    <a:pt x="7876" y="10919"/>
                    <a:pt x="7996" y="10919"/>
                  </a:cubicBezTo>
                  <a:cubicBezTo>
                    <a:pt x="9249" y="10919"/>
                    <a:pt x="9249" y="10919"/>
                    <a:pt x="9249" y="10919"/>
                  </a:cubicBezTo>
                  <a:cubicBezTo>
                    <a:pt x="9368" y="10919"/>
                    <a:pt x="9428" y="10800"/>
                    <a:pt x="9428" y="10740"/>
                  </a:cubicBezTo>
                  <a:cubicBezTo>
                    <a:pt x="9428" y="9487"/>
                    <a:pt x="9428" y="9487"/>
                    <a:pt x="9428" y="9487"/>
                  </a:cubicBezTo>
                  <a:cubicBezTo>
                    <a:pt x="9428" y="9368"/>
                    <a:pt x="9368" y="9308"/>
                    <a:pt x="9249" y="9308"/>
                  </a:cubicBezTo>
                  <a:close/>
                  <a:moveTo>
                    <a:pt x="11337" y="7160"/>
                  </a:moveTo>
                  <a:cubicBezTo>
                    <a:pt x="10084" y="7160"/>
                    <a:pt x="10084" y="7160"/>
                    <a:pt x="10084" y="7160"/>
                  </a:cubicBezTo>
                  <a:cubicBezTo>
                    <a:pt x="10024" y="7160"/>
                    <a:pt x="9905" y="7220"/>
                    <a:pt x="9905" y="7339"/>
                  </a:cubicBezTo>
                  <a:cubicBezTo>
                    <a:pt x="9905" y="8592"/>
                    <a:pt x="9905" y="8592"/>
                    <a:pt x="9905" y="8592"/>
                  </a:cubicBezTo>
                  <a:cubicBezTo>
                    <a:pt x="9905" y="8712"/>
                    <a:pt x="10024" y="8771"/>
                    <a:pt x="10084" y="8771"/>
                  </a:cubicBezTo>
                  <a:cubicBezTo>
                    <a:pt x="11337" y="8771"/>
                    <a:pt x="11337" y="8771"/>
                    <a:pt x="11337" y="8771"/>
                  </a:cubicBezTo>
                  <a:cubicBezTo>
                    <a:pt x="11456" y="8771"/>
                    <a:pt x="11516" y="8712"/>
                    <a:pt x="11516" y="8592"/>
                  </a:cubicBezTo>
                  <a:cubicBezTo>
                    <a:pt x="11516" y="7339"/>
                    <a:pt x="11516" y="7339"/>
                    <a:pt x="11516" y="7339"/>
                  </a:cubicBezTo>
                  <a:cubicBezTo>
                    <a:pt x="11516" y="7220"/>
                    <a:pt x="11456" y="7160"/>
                    <a:pt x="11337" y="7160"/>
                  </a:cubicBezTo>
                  <a:close/>
                  <a:moveTo>
                    <a:pt x="10800" y="0"/>
                  </a:moveTo>
                  <a:cubicBezTo>
                    <a:pt x="4833" y="0"/>
                    <a:pt x="0" y="4833"/>
                    <a:pt x="0" y="10800"/>
                  </a:cubicBezTo>
                  <a:cubicBezTo>
                    <a:pt x="0" y="16767"/>
                    <a:pt x="4833" y="21600"/>
                    <a:pt x="10800" y="21600"/>
                  </a:cubicBezTo>
                  <a:cubicBezTo>
                    <a:pt x="16767" y="21600"/>
                    <a:pt x="21600" y="16767"/>
                    <a:pt x="21600" y="10800"/>
                  </a:cubicBezTo>
                  <a:cubicBezTo>
                    <a:pt x="21600" y="4833"/>
                    <a:pt x="16767" y="0"/>
                    <a:pt x="10800" y="0"/>
                  </a:cubicBezTo>
                  <a:close/>
                  <a:moveTo>
                    <a:pt x="10800" y="20168"/>
                  </a:moveTo>
                  <a:cubicBezTo>
                    <a:pt x="5609" y="20168"/>
                    <a:pt x="1432" y="15991"/>
                    <a:pt x="1432" y="10800"/>
                  </a:cubicBezTo>
                  <a:cubicBezTo>
                    <a:pt x="1432" y="5669"/>
                    <a:pt x="5609" y="1432"/>
                    <a:pt x="10800" y="1432"/>
                  </a:cubicBezTo>
                  <a:cubicBezTo>
                    <a:pt x="15931" y="1432"/>
                    <a:pt x="20168" y="5669"/>
                    <a:pt x="20168" y="10800"/>
                  </a:cubicBezTo>
                  <a:cubicBezTo>
                    <a:pt x="20168" y="15991"/>
                    <a:pt x="15931" y="20168"/>
                    <a:pt x="10800" y="20168"/>
                  </a:cubicBezTo>
                  <a:close/>
                  <a:moveTo>
                    <a:pt x="13485" y="7160"/>
                  </a:moveTo>
                  <a:cubicBezTo>
                    <a:pt x="12232" y="7160"/>
                    <a:pt x="12232" y="7160"/>
                    <a:pt x="12232" y="7160"/>
                  </a:cubicBezTo>
                  <a:cubicBezTo>
                    <a:pt x="12113" y="7160"/>
                    <a:pt x="12053" y="7220"/>
                    <a:pt x="12053" y="7339"/>
                  </a:cubicBezTo>
                  <a:cubicBezTo>
                    <a:pt x="12053" y="8592"/>
                    <a:pt x="12053" y="8592"/>
                    <a:pt x="12053" y="8592"/>
                  </a:cubicBezTo>
                  <a:cubicBezTo>
                    <a:pt x="12053" y="8712"/>
                    <a:pt x="12113" y="8771"/>
                    <a:pt x="12232" y="8771"/>
                  </a:cubicBezTo>
                  <a:cubicBezTo>
                    <a:pt x="13485" y="8771"/>
                    <a:pt x="13485" y="8771"/>
                    <a:pt x="13485" y="8771"/>
                  </a:cubicBezTo>
                  <a:cubicBezTo>
                    <a:pt x="13545" y="8771"/>
                    <a:pt x="13664" y="8712"/>
                    <a:pt x="13664" y="8592"/>
                  </a:cubicBezTo>
                  <a:cubicBezTo>
                    <a:pt x="13664" y="7339"/>
                    <a:pt x="13664" y="7339"/>
                    <a:pt x="13664" y="7339"/>
                  </a:cubicBezTo>
                  <a:cubicBezTo>
                    <a:pt x="13664" y="7220"/>
                    <a:pt x="13545" y="7160"/>
                    <a:pt x="13485" y="7160"/>
                  </a:cubicBezTo>
                  <a:close/>
                  <a:moveTo>
                    <a:pt x="13485" y="9308"/>
                  </a:moveTo>
                  <a:cubicBezTo>
                    <a:pt x="12232" y="9308"/>
                    <a:pt x="12232" y="9308"/>
                    <a:pt x="12232" y="9308"/>
                  </a:cubicBezTo>
                  <a:cubicBezTo>
                    <a:pt x="12113" y="9308"/>
                    <a:pt x="12053" y="9368"/>
                    <a:pt x="12053" y="9487"/>
                  </a:cubicBezTo>
                  <a:cubicBezTo>
                    <a:pt x="12053" y="10740"/>
                    <a:pt x="12053" y="10740"/>
                    <a:pt x="12053" y="10740"/>
                  </a:cubicBezTo>
                  <a:cubicBezTo>
                    <a:pt x="12053" y="10800"/>
                    <a:pt x="12113" y="10919"/>
                    <a:pt x="12232" y="10919"/>
                  </a:cubicBezTo>
                  <a:cubicBezTo>
                    <a:pt x="13485" y="10919"/>
                    <a:pt x="13485" y="10919"/>
                    <a:pt x="13485" y="10919"/>
                  </a:cubicBezTo>
                  <a:cubicBezTo>
                    <a:pt x="13545" y="10919"/>
                    <a:pt x="13664" y="10800"/>
                    <a:pt x="13664" y="10740"/>
                  </a:cubicBezTo>
                  <a:cubicBezTo>
                    <a:pt x="13664" y="9487"/>
                    <a:pt x="13664" y="9487"/>
                    <a:pt x="13664" y="9487"/>
                  </a:cubicBezTo>
                  <a:cubicBezTo>
                    <a:pt x="13664" y="9368"/>
                    <a:pt x="13545" y="9308"/>
                    <a:pt x="13485" y="9308"/>
                  </a:cubicBezTo>
                  <a:close/>
                  <a:moveTo>
                    <a:pt x="14380" y="5549"/>
                  </a:moveTo>
                  <a:cubicBezTo>
                    <a:pt x="7101" y="5549"/>
                    <a:pt x="7101" y="5549"/>
                    <a:pt x="7101" y="5549"/>
                  </a:cubicBezTo>
                  <a:cubicBezTo>
                    <a:pt x="6743" y="5549"/>
                    <a:pt x="6504" y="5788"/>
                    <a:pt x="6504" y="6146"/>
                  </a:cubicBezTo>
                  <a:cubicBezTo>
                    <a:pt x="6504" y="15514"/>
                    <a:pt x="6504" y="15514"/>
                    <a:pt x="6504" y="15514"/>
                  </a:cubicBezTo>
                  <a:cubicBezTo>
                    <a:pt x="6504" y="15872"/>
                    <a:pt x="6743" y="16170"/>
                    <a:pt x="7101" y="16170"/>
                  </a:cubicBezTo>
                  <a:cubicBezTo>
                    <a:pt x="14380" y="16170"/>
                    <a:pt x="14380" y="16170"/>
                    <a:pt x="14380" y="16170"/>
                  </a:cubicBezTo>
                  <a:cubicBezTo>
                    <a:pt x="14678" y="16170"/>
                    <a:pt x="14977" y="15872"/>
                    <a:pt x="14977" y="15514"/>
                  </a:cubicBezTo>
                  <a:cubicBezTo>
                    <a:pt x="14977" y="6146"/>
                    <a:pt x="14977" y="6146"/>
                    <a:pt x="14977" y="6146"/>
                  </a:cubicBezTo>
                  <a:cubicBezTo>
                    <a:pt x="14977" y="5788"/>
                    <a:pt x="14678" y="5549"/>
                    <a:pt x="14380" y="5549"/>
                  </a:cubicBezTo>
                  <a:close/>
                  <a:moveTo>
                    <a:pt x="12053" y="15394"/>
                  </a:moveTo>
                  <a:cubicBezTo>
                    <a:pt x="9726" y="15394"/>
                    <a:pt x="9726" y="15394"/>
                    <a:pt x="9726" y="15394"/>
                  </a:cubicBezTo>
                  <a:cubicBezTo>
                    <a:pt x="9487" y="15394"/>
                    <a:pt x="9308" y="15215"/>
                    <a:pt x="9308" y="15036"/>
                  </a:cubicBezTo>
                  <a:cubicBezTo>
                    <a:pt x="9308" y="14798"/>
                    <a:pt x="9487" y="14619"/>
                    <a:pt x="9726" y="14619"/>
                  </a:cubicBezTo>
                  <a:cubicBezTo>
                    <a:pt x="12053" y="14619"/>
                    <a:pt x="12053" y="14619"/>
                    <a:pt x="12053" y="14619"/>
                  </a:cubicBezTo>
                  <a:cubicBezTo>
                    <a:pt x="12292" y="14619"/>
                    <a:pt x="12471" y="14798"/>
                    <a:pt x="12471" y="15036"/>
                  </a:cubicBezTo>
                  <a:cubicBezTo>
                    <a:pt x="12471" y="15215"/>
                    <a:pt x="12292" y="15394"/>
                    <a:pt x="12053" y="15394"/>
                  </a:cubicBezTo>
                  <a:close/>
                  <a:moveTo>
                    <a:pt x="14440" y="13903"/>
                  </a:moveTo>
                  <a:cubicBezTo>
                    <a:pt x="7041" y="13903"/>
                    <a:pt x="7041" y="13903"/>
                    <a:pt x="7041" y="13903"/>
                  </a:cubicBezTo>
                  <a:cubicBezTo>
                    <a:pt x="7041" y="6683"/>
                    <a:pt x="7041" y="6683"/>
                    <a:pt x="7041" y="6683"/>
                  </a:cubicBezTo>
                  <a:cubicBezTo>
                    <a:pt x="7041" y="6325"/>
                    <a:pt x="7280" y="6086"/>
                    <a:pt x="7578" y="6086"/>
                  </a:cubicBezTo>
                  <a:cubicBezTo>
                    <a:pt x="13903" y="6086"/>
                    <a:pt x="13903" y="6086"/>
                    <a:pt x="13903" y="6086"/>
                  </a:cubicBezTo>
                  <a:cubicBezTo>
                    <a:pt x="14201" y="6086"/>
                    <a:pt x="14440" y="6325"/>
                    <a:pt x="14440" y="6683"/>
                  </a:cubicBezTo>
                  <a:lnTo>
                    <a:pt x="14440" y="13903"/>
                  </a:lnTo>
                  <a:close/>
                  <a:moveTo>
                    <a:pt x="14440" y="13903"/>
                  </a:moveTo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71108951"/>
      </p:ext>
    </p:extLst>
  </p:cSld>
  <p:clrMapOvr>
    <a:masterClrMapping/>
  </p:clrMapOvr>
  <p:transition xmlns:p14="http://schemas.microsoft.com/office/powerpoint/2010/main"/>
</p:sld>
</file>

<file path=ppt/theme/theme1.xml><?xml version="1.0" encoding="utf-8"?>
<a:theme xmlns:a="http://schemas.openxmlformats.org/drawingml/2006/main" name="Splunk_conf2014_PPT TEMPLATE_07111">
  <a:themeElements>
    <a:clrScheme name="SKO">
      <a:dk1>
        <a:sysClr val="windowText" lastClr="000000"/>
      </a:dk1>
      <a:lt1>
        <a:sysClr val="window" lastClr="FFFFFF"/>
      </a:lt1>
      <a:dk2>
        <a:srgbClr val="000000"/>
      </a:dk2>
      <a:lt2>
        <a:srgbClr val="000000"/>
      </a:lt2>
      <a:accent1>
        <a:srgbClr val="000000"/>
      </a:accent1>
      <a:accent2>
        <a:srgbClr val="00A9E1"/>
      </a:accent2>
      <a:accent3>
        <a:srgbClr val="65A637"/>
      </a:accent3>
      <a:accent4>
        <a:srgbClr val="C0C0C0"/>
      </a:accent4>
      <a:accent5>
        <a:srgbClr val="005F86"/>
      </a:accent5>
      <a:accent6>
        <a:srgbClr val="5F5F5F"/>
      </a:accent6>
      <a:hlink>
        <a:srgbClr val="00A9FF"/>
      </a:hlink>
      <a:folHlink>
        <a:srgbClr val="396B9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Splunk_conf2014_PPT TEMPLATE_07111.potx</Template>
  <TotalTime>23131</TotalTime>
  <Words>3488</Words>
  <Application>Microsoft Macintosh PowerPoint</Application>
  <PresentationFormat>On-screen Show (16:9)</PresentationFormat>
  <Paragraphs>526</Paragraphs>
  <Slides>40</Slides>
  <Notes>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1" baseType="lpstr">
      <vt:lpstr>Splunk_conf2014_PPT TEMPLATE_07111</vt:lpstr>
      <vt:lpstr>Maximizing Security Intelligence from Your Network</vt:lpstr>
      <vt:lpstr>Session Agenda</vt:lpstr>
      <vt:lpstr>Crash Course: Securing Your Network</vt:lpstr>
      <vt:lpstr>Some History on our Cyber Range</vt:lpstr>
      <vt:lpstr>Follow the Pros: Cisco's Incident Response Team</vt:lpstr>
      <vt:lpstr>R&amp;D by Cisco's Professional Services</vt:lpstr>
      <vt:lpstr>PowerPoint Presentation</vt:lpstr>
      <vt:lpstr>Core Components and Technologies</vt:lpstr>
      <vt:lpstr>Key Areas of Information to Investigate</vt:lpstr>
      <vt:lpstr>Key Technologies</vt:lpstr>
      <vt:lpstr>Filling those Core Competencies from the Network</vt:lpstr>
      <vt:lpstr>Input and Source Types</vt:lpstr>
      <vt:lpstr>Input and Source Types</vt:lpstr>
      <vt:lpstr>Primer on the Common Information Model …</vt:lpstr>
      <vt:lpstr>A Simple Example using CIM</vt:lpstr>
      <vt:lpstr>Using CIM to Correlate</vt:lpstr>
      <vt:lpstr>Hands' On: Playing with Playbooks</vt:lpstr>
      <vt:lpstr>Getting Started with Your Own Playbook</vt:lpstr>
      <vt:lpstr>Understanding the Guides</vt:lpstr>
      <vt:lpstr>Primer: Resource Access</vt:lpstr>
      <vt:lpstr>Resource Access: RA-WEB-01</vt:lpstr>
      <vt:lpstr>Resource Access: RA-WEB-01</vt:lpstr>
      <vt:lpstr>Resource Access: RA-EMAIL-01</vt:lpstr>
      <vt:lpstr>Resource Access: RA-EMAIL-01</vt:lpstr>
      <vt:lpstr>Primer: Network Activity</vt:lpstr>
      <vt:lpstr>Network Access: NW-CONNS-01</vt:lpstr>
      <vt:lpstr>PowerPoint Presentation</vt:lpstr>
      <vt:lpstr>Network Access: NW-WIFI-01</vt:lpstr>
      <vt:lpstr>PowerPoint Presentation</vt:lpstr>
      <vt:lpstr>Primer: Malware Activity</vt:lpstr>
      <vt:lpstr>Malware Activity: MW-TREND-01</vt:lpstr>
      <vt:lpstr>Malware Activity: MW-TREND-01</vt:lpstr>
      <vt:lpstr>Malware Activity: MW-CONNS-01</vt:lpstr>
      <vt:lpstr>Malware Activity: MW-CONNS-01</vt:lpstr>
      <vt:lpstr>Wrap Up</vt:lpstr>
      <vt:lpstr>PowerPoint Presentation</vt:lpstr>
      <vt:lpstr>Session Recap</vt:lpstr>
      <vt:lpstr>Solution Guides and Code</vt:lpstr>
      <vt:lpstr>Keeping in Touch</vt:lpstr>
      <vt:lpstr>PowerPoint Presentation</vt:lpstr>
    </vt:vector>
  </TitlesOfParts>
  <Company> 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 </dc:creator>
  <cp:lastModifiedBy>Andrew Wurster</cp:lastModifiedBy>
  <cp:revision>386</cp:revision>
  <dcterms:created xsi:type="dcterms:W3CDTF">2011-03-03T00:36:28Z</dcterms:created>
  <dcterms:modified xsi:type="dcterms:W3CDTF">2014-09-19T00:53:18Z</dcterms:modified>
</cp:coreProperties>
</file>